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8"/>
  </p:handoutMasterIdLst>
  <p:sldIdLst>
    <p:sldId id="256" r:id="rId2"/>
    <p:sldId id="263" r:id="rId3"/>
    <p:sldId id="257" r:id="rId4"/>
    <p:sldId id="260" r:id="rId5"/>
    <p:sldId id="261" r:id="rId6"/>
    <p:sldId id="262"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Lst>
  <p:sldSz cx="12192000" cy="6858000"/>
  <p:notesSz cx="6954838"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2"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0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40175" y="0"/>
            <a:ext cx="3013075" cy="465138"/>
          </a:xfrm>
          <a:prstGeom prst="rect">
            <a:avLst/>
          </a:prstGeom>
        </p:spPr>
        <p:txBody>
          <a:bodyPr vert="horz" lIns="91440" tIns="45720" rIns="91440" bIns="45720" rtlCol="0"/>
          <a:lstStyle>
            <a:lvl1pPr algn="r">
              <a:defRPr sz="1200"/>
            </a:lvl1pPr>
          </a:lstStyle>
          <a:p>
            <a:fld id="{5D981848-195B-48C4-82B1-1718083BC14D}" type="datetimeFigureOut">
              <a:rPr lang="en-US" smtClean="0"/>
              <a:t>12/7/2018</a:t>
            </a:fld>
            <a:endParaRPr lang="en-US"/>
          </a:p>
        </p:txBody>
      </p:sp>
      <p:sp>
        <p:nvSpPr>
          <p:cNvPr id="4" name="Footer Placeholder 3"/>
          <p:cNvSpPr>
            <a:spLocks noGrp="1"/>
          </p:cNvSpPr>
          <p:nvPr>
            <p:ph type="ftr" sz="quarter" idx="2"/>
          </p:nvPr>
        </p:nvSpPr>
        <p:spPr>
          <a:xfrm>
            <a:off x="0" y="8842375"/>
            <a:ext cx="30130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40175" y="8842375"/>
            <a:ext cx="3013075" cy="465138"/>
          </a:xfrm>
          <a:prstGeom prst="rect">
            <a:avLst/>
          </a:prstGeom>
        </p:spPr>
        <p:txBody>
          <a:bodyPr vert="horz" lIns="91440" tIns="45720" rIns="91440" bIns="45720" rtlCol="0" anchor="b"/>
          <a:lstStyle>
            <a:lvl1pPr algn="r">
              <a:defRPr sz="1200"/>
            </a:lvl1pPr>
          </a:lstStyle>
          <a:p>
            <a:fld id="{3DB3D622-E0A2-40E3-B9EA-578E028AEEEA}" type="slidenum">
              <a:rPr lang="en-US" smtClean="0"/>
              <a:t>‹#›</a:t>
            </a:fld>
            <a:endParaRPr lang="en-US"/>
          </a:p>
        </p:txBody>
      </p:sp>
    </p:spTree>
    <p:extLst>
      <p:ext uri="{BB962C8B-B14F-4D97-AF65-F5344CB8AC3E}">
        <p14:creationId xmlns:p14="http://schemas.microsoft.com/office/powerpoint/2010/main" val="371562636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A39EC9F-AA83-4511-9362-A974493E7A3F}" type="datetimeFigureOut">
              <a:rPr lang="en-US" smtClean="0"/>
              <a:t>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C706B8-E2B5-4AE8-BF1F-2042ABD20D5F}" type="slidenum">
              <a:rPr lang="en-US" smtClean="0"/>
              <a:t>‹#›</a:t>
            </a:fld>
            <a:endParaRPr lang="en-US"/>
          </a:p>
        </p:txBody>
      </p:sp>
    </p:spTree>
    <p:extLst>
      <p:ext uri="{BB962C8B-B14F-4D97-AF65-F5344CB8AC3E}">
        <p14:creationId xmlns:p14="http://schemas.microsoft.com/office/powerpoint/2010/main" val="2269438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A39EC9F-AA83-4511-9362-A974493E7A3F}" type="datetimeFigureOut">
              <a:rPr lang="en-US" smtClean="0"/>
              <a:t>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C706B8-E2B5-4AE8-BF1F-2042ABD20D5F}" type="slidenum">
              <a:rPr lang="en-US" smtClean="0"/>
              <a:t>‹#›</a:t>
            </a:fld>
            <a:endParaRPr lang="en-US"/>
          </a:p>
        </p:txBody>
      </p:sp>
    </p:spTree>
    <p:extLst>
      <p:ext uri="{BB962C8B-B14F-4D97-AF65-F5344CB8AC3E}">
        <p14:creationId xmlns:p14="http://schemas.microsoft.com/office/powerpoint/2010/main" val="33660385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A39EC9F-AA83-4511-9362-A974493E7A3F}" type="datetimeFigureOut">
              <a:rPr lang="en-US" smtClean="0"/>
              <a:t>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C706B8-E2B5-4AE8-BF1F-2042ABD20D5F}" type="slidenum">
              <a:rPr lang="en-US" smtClean="0"/>
              <a:t>‹#›</a:t>
            </a:fld>
            <a:endParaRPr lang="en-US"/>
          </a:p>
        </p:txBody>
      </p:sp>
    </p:spTree>
    <p:extLst>
      <p:ext uri="{BB962C8B-B14F-4D97-AF65-F5344CB8AC3E}">
        <p14:creationId xmlns:p14="http://schemas.microsoft.com/office/powerpoint/2010/main" val="23852332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A39EC9F-AA83-4511-9362-A974493E7A3F}" type="datetimeFigureOut">
              <a:rPr lang="en-US" smtClean="0"/>
              <a:t>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C706B8-E2B5-4AE8-BF1F-2042ABD20D5F}" type="slidenum">
              <a:rPr lang="en-US" smtClean="0"/>
              <a:t>‹#›</a:t>
            </a:fld>
            <a:endParaRPr lang="en-US"/>
          </a:p>
        </p:txBody>
      </p:sp>
    </p:spTree>
    <p:extLst>
      <p:ext uri="{BB962C8B-B14F-4D97-AF65-F5344CB8AC3E}">
        <p14:creationId xmlns:p14="http://schemas.microsoft.com/office/powerpoint/2010/main" val="4476307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A39EC9F-AA83-4511-9362-A974493E7A3F}" type="datetimeFigureOut">
              <a:rPr lang="en-US" smtClean="0"/>
              <a:t>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C706B8-E2B5-4AE8-BF1F-2042ABD20D5F}" type="slidenum">
              <a:rPr lang="en-US" smtClean="0"/>
              <a:t>‹#›</a:t>
            </a:fld>
            <a:endParaRPr lang="en-US"/>
          </a:p>
        </p:txBody>
      </p:sp>
    </p:spTree>
    <p:extLst>
      <p:ext uri="{BB962C8B-B14F-4D97-AF65-F5344CB8AC3E}">
        <p14:creationId xmlns:p14="http://schemas.microsoft.com/office/powerpoint/2010/main" val="30795484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A39EC9F-AA83-4511-9362-A974493E7A3F}" type="datetimeFigureOut">
              <a:rPr lang="en-US" smtClean="0"/>
              <a:t>12/7/2018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C706B8-E2B5-4AE8-BF1F-2042ABD20D5F}" type="slidenum">
              <a:rPr lang="en-US" smtClean="0"/>
              <a:t>‹#›</a:t>
            </a:fld>
            <a:endParaRPr lang="en-US"/>
          </a:p>
        </p:txBody>
      </p:sp>
    </p:spTree>
    <p:extLst>
      <p:ext uri="{BB962C8B-B14F-4D97-AF65-F5344CB8AC3E}">
        <p14:creationId xmlns:p14="http://schemas.microsoft.com/office/powerpoint/2010/main" val="37975985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A39EC9F-AA83-4511-9362-A974493E7A3F}" type="datetimeFigureOut">
              <a:rPr lang="en-US" smtClean="0"/>
              <a:t>12/7/2018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0C706B8-E2B5-4AE8-BF1F-2042ABD20D5F}" type="slidenum">
              <a:rPr lang="en-US" smtClean="0"/>
              <a:t>‹#›</a:t>
            </a:fld>
            <a:endParaRPr lang="en-US"/>
          </a:p>
        </p:txBody>
      </p:sp>
    </p:spTree>
    <p:extLst>
      <p:ext uri="{BB962C8B-B14F-4D97-AF65-F5344CB8AC3E}">
        <p14:creationId xmlns:p14="http://schemas.microsoft.com/office/powerpoint/2010/main" val="1655109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A39EC9F-AA83-4511-9362-A974493E7A3F}" type="datetimeFigureOut">
              <a:rPr lang="en-US" smtClean="0"/>
              <a:t>12/7/2018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0C706B8-E2B5-4AE8-BF1F-2042ABD20D5F}" type="slidenum">
              <a:rPr lang="en-US" smtClean="0"/>
              <a:t>‹#›</a:t>
            </a:fld>
            <a:endParaRPr lang="en-US"/>
          </a:p>
        </p:txBody>
      </p:sp>
    </p:spTree>
    <p:extLst>
      <p:ext uri="{BB962C8B-B14F-4D97-AF65-F5344CB8AC3E}">
        <p14:creationId xmlns:p14="http://schemas.microsoft.com/office/powerpoint/2010/main" val="21538725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39EC9F-AA83-4511-9362-A974493E7A3F}" type="datetimeFigureOut">
              <a:rPr lang="en-US" smtClean="0"/>
              <a:t>12/7/2018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0C706B8-E2B5-4AE8-BF1F-2042ABD20D5F}" type="slidenum">
              <a:rPr lang="en-US" smtClean="0"/>
              <a:t>‹#›</a:t>
            </a:fld>
            <a:endParaRPr lang="en-US"/>
          </a:p>
        </p:txBody>
      </p:sp>
    </p:spTree>
    <p:extLst>
      <p:ext uri="{BB962C8B-B14F-4D97-AF65-F5344CB8AC3E}">
        <p14:creationId xmlns:p14="http://schemas.microsoft.com/office/powerpoint/2010/main" val="36435605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A39EC9F-AA83-4511-9362-A974493E7A3F}" type="datetimeFigureOut">
              <a:rPr lang="en-US" smtClean="0"/>
              <a:t>12/7/2018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C706B8-E2B5-4AE8-BF1F-2042ABD20D5F}" type="slidenum">
              <a:rPr lang="en-US" smtClean="0"/>
              <a:t>‹#›</a:t>
            </a:fld>
            <a:endParaRPr lang="en-US"/>
          </a:p>
        </p:txBody>
      </p:sp>
    </p:spTree>
    <p:extLst>
      <p:ext uri="{BB962C8B-B14F-4D97-AF65-F5344CB8AC3E}">
        <p14:creationId xmlns:p14="http://schemas.microsoft.com/office/powerpoint/2010/main" val="8419286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A39EC9F-AA83-4511-9362-A974493E7A3F}" type="datetimeFigureOut">
              <a:rPr lang="en-US" smtClean="0"/>
              <a:t>12/7/2018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C706B8-E2B5-4AE8-BF1F-2042ABD20D5F}" type="slidenum">
              <a:rPr lang="en-US" smtClean="0"/>
              <a:t>‹#›</a:t>
            </a:fld>
            <a:endParaRPr lang="en-US"/>
          </a:p>
        </p:txBody>
      </p:sp>
    </p:spTree>
    <p:extLst>
      <p:ext uri="{BB962C8B-B14F-4D97-AF65-F5344CB8AC3E}">
        <p14:creationId xmlns:p14="http://schemas.microsoft.com/office/powerpoint/2010/main" val="41019840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39EC9F-AA83-4511-9362-A974493E7A3F}" type="datetimeFigureOut">
              <a:rPr lang="en-US" smtClean="0"/>
              <a:t>12/7/2018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C706B8-E2B5-4AE8-BF1F-2042ABD20D5F}" type="slidenum">
              <a:rPr lang="en-US" smtClean="0"/>
              <a:t>‹#›</a:t>
            </a:fld>
            <a:endParaRPr lang="en-US"/>
          </a:p>
        </p:txBody>
      </p:sp>
    </p:spTree>
    <p:extLst>
      <p:ext uri="{BB962C8B-B14F-4D97-AF65-F5344CB8AC3E}">
        <p14:creationId xmlns:p14="http://schemas.microsoft.com/office/powerpoint/2010/main" val="35153756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20711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a:cs typeface="B Mitra" panose="00000400000000000000" pitchFamily="2" charset="-78"/>
              </a:rPr>
              <a:t>عدم استاندارد سازی در امور مالی اسلامی: چالش های روبرو</a:t>
            </a:r>
            <a:endParaRPr lang="en-US" dirty="0"/>
          </a:p>
        </p:txBody>
      </p:sp>
      <p:sp>
        <p:nvSpPr>
          <p:cNvPr id="3" name="Content Placeholder 2"/>
          <p:cNvSpPr>
            <a:spLocks noGrp="1"/>
          </p:cNvSpPr>
          <p:nvPr>
            <p:ph idx="1"/>
          </p:nvPr>
        </p:nvSpPr>
        <p:spPr/>
        <p:txBody>
          <a:bodyPr/>
          <a:lstStyle/>
          <a:p>
            <a:pPr marL="0" indent="0" algn="just" rtl="1">
              <a:buNone/>
            </a:pPr>
            <a:r>
              <a:rPr lang="fa-IR" dirty="0">
                <a:cs typeface="B Mitra" panose="00000400000000000000" pitchFamily="2" charset="-78"/>
              </a:rPr>
              <a:t>فقدان استانداردگذاری محصولات بانکی اسلامی در حوزه های مختلف، موانعی را در سطح بین المللی ایجاد می نماید(</a:t>
            </a:r>
            <a:r>
              <a:rPr lang="en-US" dirty="0" err="1">
                <a:cs typeface="B Mitra" panose="00000400000000000000" pitchFamily="2" charset="-78"/>
              </a:rPr>
              <a:t>Smolo</a:t>
            </a:r>
            <a:r>
              <a:rPr lang="en-US" dirty="0">
                <a:cs typeface="B Mitra" panose="00000400000000000000" pitchFamily="2" charset="-78"/>
              </a:rPr>
              <a:t>, 2009; </a:t>
            </a:r>
            <a:r>
              <a:rPr lang="en-US" dirty="0" err="1">
                <a:cs typeface="B Mitra" panose="00000400000000000000" pitchFamily="2" charset="-78"/>
              </a:rPr>
              <a:t>Alvi</a:t>
            </a:r>
            <a:r>
              <a:rPr lang="en-US" dirty="0">
                <a:cs typeface="B Mitra" panose="00000400000000000000" pitchFamily="2" charset="-78"/>
              </a:rPr>
              <a:t>, 2009</a:t>
            </a:r>
            <a:r>
              <a:rPr lang="fa-IR" dirty="0">
                <a:cs typeface="B Mitra" panose="00000400000000000000" pitchFamily="2" charset="-78"/>
              </a:rPr>
              <a:t>). استانداردگذاری علاوه بر کاهش سردرگمی و افزایش کارایی، یکنواختی و شفافیت را افزایش می دهد، هزینه ها را کاهش می دهد و زمان بیشتری را برای نوآوری فراهم می سازد.(</a:t>
            </a:r>
            <a:r>
              <a:rPr lang="en-US" dirty="0" err="1">
                <a:cs typeface="B Mitra" panose="00000400000000000000" pitchFamily="2" charset="-78"/>
              </a:rPr>
              <a:t>Lemley</a:t>
            </a:r>
            <a:r>
              <a:rPr lang="en-US" dirty="0">
                <a:cs typeface="B Mitra" panose="00000400000000000000" pitchFamily="2" charset="-78"/>
              </a:rPr>
              <a:t> &amp; McGowan, 1998; </a:t>
            </a:r>
            <a:r>
              <a:rPr lang="en-US" dirty="0" err="1">
                <a:cs typeface="B Mitra" panose="00000400000000000000" pitchFamily="2" charset="-78"/>
              </a:rPr>
              <a:t>Pistor</a:t>
            </a:r>
            <a:r>
              <a:rPr lang="en-US" dirty="0">
                <a:cs typeface="B Mitra" panose="00000400000000000000" pitchFamily="2" charset="-78"/>
              </a:rPr>
              <a:t>, 2000; Curran, 2003; Gifford, 2003; </a:t>
            </a:r>
            <a:r>
              <a:rPr lang="en-US" dirty="0" err="1">
                <a:cs typeface="B Mitra" panose="00000400000000000000" pitchFamily="2" charset="-78"/>
              </a:rPr>
              <a:t>Gilo</a:t>
            </a:r>
            <a:r>
              <a:rPr lang="en-US" dirty="0">
                <a:cs typeface="B Mitra" panose="00000400000000000000" pitchFamily="2" charset="-78"/>
              </a:rPr>
              <a:t> &amp; </a:t>
            </a:r>
            <a:r>
              <a:rPr lang="en-US" dirty="0" err="1">
                <a:cs typeface="B Mitra" panose="00000400000000000000" pitchFamily="2" charset="-78"/>
              </a:rPr>
              <a:t>Porat</a:t>
            </a:r>
            <a:r>
              <a:rPr lang="en-US" dirty="0">
                <a:cs typeface="B Mitra" panose="00000400000000000000" pitchFamily="2" charset="-78"/>
              </a:rPr>
              <a:t> Kamal, 2008; Patterson, 2010</a:t>
            </a:r>
            <a:r>
              <a:rPr lang="fa-IR" dirty="0">
                <a:cs typeface="B Mitra" panose="00000400000000000000" pitchFamily="2" charset="-78"/>
              </a:rPr>
              <a:t>)</a:t>
            </a:r>
            <a:r>
              <a:rPr lang="en-US" dirty="0">
                <a:cs typeface="B Mitra" panose="00000400000000000000" pitchFamily="2" charset="-78"/>
              </a:rPr>
              <a:t> </a:t>
            </a:r>
            <a:endParaRPr lang="fa-IR" dirty="0">
              <a:cs typeface="B Mitra" panose="00000400000000000000" pitchFamily="2" charset="-78"/>
            </a:endParaRPr>
          </a:p>
          <a:p>
            <a:pPr marL="0" indent="0" algn="just" rtl="1">
              <a:buNone/>
            </a:pPr>
            <a:r>
              <a:rPr lang="fa-IR" dirty="0">
                <a:cs typeface="B Mitra" panose="00000400000000000000" pitchFamily="2" charset="-78"/>
              </a:rPr>
              <a:t>به گفته محقیقین موسسات مالی از نبود استانداردگذاری در بلند مدت متضرر خواهند شد.</a:t>
            </a:r>
          </a:p>
          <a:p>
            <a:pPr marL="0" indent="0" algn="just" rtl="1">
              <a:buNone/>
            </a:pPr>
            <a:r>
              <a:rPr lang="en-US" dirty="0">
                <a:cs typeface="B Mitra" panose="00000400000000000000" pitchFamily="2" charset="-78"/>
              </a:rPr>
              <a:t> The best example is the case of Bay </a:t>
            </a:r>
            <a:r>
              <a:rPr lang="en-US" dirty="0" err="1">
                <a:cs typeface="B Mitra" panose="00000400000000000000" pitchFamily="2" charset="-78"/>
              </a:rPr>
              <a:t>Bithaman</a:t>
            </a:r>
            <a:r>
              <a:rPr lang="en-US" dirty="0">
                <a:cs typeface="B Mitra" panose="00000400000000000000" pitchFamily="2" charset="-78"/>
              </a:rPr>
              <a:t> </a:t>
            </a:r>
            <a:r>
              <a:rPr lang="en-US" dirty="0" err="1">
                <a:cs typeface="B Mitra" panose="00000400000000000000" pitchFamily="2" charset="-78"/>
              </a:rPr>
              <a:t>Ajil</a:t>
            </a:r>
            <a:r>
              <a:rPr lang="en-US" dirty="0">
                <a:cs typeface="B Mitra" panose="00000400000000000000" pitchFamily="2" charset="-78"/>
              </a:rPr>
              <a:t> (BBA), which is rejected by Middle Eastern scholars because it involves bay’ al-‘</a:t>
            </a:r>
            <a:r>
              <a:rPr lang="en-US" dirty="0" err="1">
                <a:cs typeface="B Mitra" panose="00000400000000000000" pitchFamily="2" charset="-78"/>
              </a:rPr>
              <a:t>inah</a:t>
            </a:r>
            <a:r>
              <a:rPr lang="en-US" dirty="0">
                <a:cs typeface="B Mitra" panose="00000400000000000000" pitchFamily="2" charset="-78"/>
              </a:rPr>
              <a:t> but is being widely practiced in Malaysia and some other countries. </a:t>
            </a:r>
            <a:endParaRPr lang="fa-IR" dirty="0">
              <a:cs typeface="B Mitra" panose="00000400000000000000" pitchFamily="2" charset="-78"/>
            </a:endParaRPr>
          </a:p>
          <a:p>
            <a:pPr marL="0" indent="0" algn="r" rtl="1">
              <a:buNone/>
            </a:pPr>
            <a:endParaRPr lang="en-US" dirty="0"/>
          </a:p>
        </p:txBody>
      </p:sp>
    </p:spTree>
    <p:extLst>
      <p:ext uri="{BB962C8B-B14F-4D97-AF65-F5344CB8AC3E}">
        <p14:creationId xmlns:p14="http://schemas.microsoft.com/office/powerpoint/2010/main" val="18909919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35429"/>
            <a:ext cx="10515600" cy="5741534"/>
          </a:xfrm>
        </p:spPr>
        <p:txBody>
          <a:bodyPr/>
          <a:lstStyle/>
          <a:p>
            <a:pPr marL="0" indent="0" algn="just" rtl="1">
              <a:buNone/>
            </a:pPr>
            <a:r>
              <a:rPr lang="fa-IR" sz="3200" dirty="0">
                <a:cs typeface="B Mitra" panose="00000400000000000000" pitchFamily="2" charset="-78"/>
              </a:rPr>
              <a:t>پیاده سازی استانداردهای یکسان در تمام مؤسسات مالی در سراسر کشورهای مسلمان (در صورت امکان) بسیار دشوار خواهد بود (</a:t>
            </a:r>
            <a:r>
              <a:rPr lang="en-US" sz="3200" dirty="0" err="1">
                <a:cs typeface="B Mitra" panose="00000400000000000000" pitchFamily="2" charset="-78"/>
              </a:rPr>
              <a:t>Alvi</a:t>
            </a:r>
            <a:r>
              <a:rPr lang="en-US" sz="3200" dirty="0">
                <a:cs typeface="B Mitra" panose="00000400000000000000" pitchFamily="2" charset="-78"/>
              </a:rPr>
              <a:t>, 2009</a:t>
            </a:r>
            <a:r>
              <a:rPr lang="fa-IR" sz="3200" dirty="0">
                <a:cs typeface="B Mitra" panose="00000400000000000000" pitchFamily="2" charset="-78"/>
              </a:rPr>
              <a:t>) اما به شدت توصیه می شود چون مزایای مثبت بسیاری دارد که در اسلاید قبلی به آنها اشاره گردید.(کاهش هزینه، افزایش رقابت پذیری، کم کردن ریسک اختلافات قانونی) </a:t>
            </a:r>
          </a:p>
          <a:p>
            <a:pPr marL="0" indent="0" algn="just" rtl="1">
              <a:buNone/>
            </a:pPr>
            <a:r>
              <a:rPr lang="fa-IR" sz="3200" dirty="0">
                <a:cs typeface="B Mitra" panose="00000400000000000000" pitchFamily="2" charset="-78"/>
              </a:rPr>
              <a:t>اگر بخواهیم یک نظام مالی بین المللی اسلامی داشته باشیم، باید نوعی استانداردگذاری با توجه به ابزارهای مالی داشته باشیم. اسمولو و هابیبوویچ (2010) مشخص کرده اند که استانداردگذاری شفافیت و یکپارچگی را افزایش می دهد، اعتماد به نفس همه ذینفعان را افزایش می دهد و صرفه جویی در وقت و هزینه را بهمراه خواهد داشت. این رویکرد یکپارچه، سردرگمی و سوء تفاهم در مورد مالی اسلامی و عدم تقارن را کاهش داده و منجر به یکپارچگی بازار خواهد شد. در عوض، زمان بیشتری برای ذینفعان، به خصوص دانشمندان، برای نوآوری فراهم می شود.</a:t>
            </a:r>
            <a:endParaRPr lang="en-US" sz="3200" dirty="0">
              <a:cs typeface="B Mitra" panose="00000400000000000000" pitchFamily="2" charset="-78"/>
            </a:endParaRPr>
          </a:p>
          <a:p>
            <a:pPr marL="0" indent="0" algn="r" rtl="1">
              <a:buNone/>
            </a:pPr>
            <a:endParaRPr lang="en-US" dirty="0"/>
          </a:p>
        </p:txBody>
      </p:sp>
    </p:spTree>
    <p:extLst>
      <p:ext uri="{BB962C8B-B14F-4D97-AF65-F5344CB8AC3E}">
        <p14:creationId xmlns:p14="http://schemas.microsoft.com/office/powerpoint/2010/main" val="9507707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740229"/>
            <a:ext cx="10515600" cy="5436734"/>
          </a:xfrm>
        </p:spPr>
        <p:txBody>
          <a:bodyPr>
            <a:normAutofit lnSpcReduction="10000"/>
          </a:bodyPr>
          <a:lstStyle/>
          <a:p>
            <a:pPr marL="0" indent="0" algn="just" rtl="1">
              <a:buNone/>
            </a:pPr>
            <a:r>
              <a:rPr lang="fa-IR" sz="3200" dirty="0">
                <a:cs typeface="B Mitra" panose="00000400000000000000" pitchFamily="2" charset="-78"/>
              </a:rPr>
              <a:t>یکی دیگر از دلایل ضرورت استانداردگذاری براي گزارشگري نهادهاي مالی اسلامی از آنجا نشات گرفته است که نهادهاي مالی اسلامی در اجراي استانداردهاي حسابداري موجود از قبیل استانداردهاي مالی گزارشگري بین المللی و استانداردهاي حسابداري داخلی که بر اساس نهادهاي مالی یا ساختارها و رویه هاي معمول تدوین شده اند، به مشکل برخورده اند.</a:t>
            </a:r>
          </a:p>
          <a:p>
            <a:pPr marL="0" indent="0" algn="just" rtl="1">
              <a:buNone/>
            </a:pPr>
            <a:r>
              <a:rPr lang="fa-IR" sz="3200" dirty="0">
                <a:cs typeface="B Mitra" panose="00000400000000000000" pitchFamily="2" charset="-78"/>
              </a:rPr>
              <a:t>با وجود همزمان شدن رشد نهادهاي مالی اسلامی با آغاز پروژة همگرایی استانداردهاي حسابداري، اهمیت حوزه مذکور بیش از پیش احساس می شود. زیرا از یک سو معاملات شرعی ناظر بر حرمت ربا، معادلی در تامین مالی مرسوم ندارند و از سوي دیگر استانداردهاي گزارشگري مالی بین المللی تدوین شده نیز جوابگوي معاملات مالی اسلامی نیستند. از این رو، به لحاظ اهمیت و ضرورت موضوع، پژوهش هاي گسترده اي در این عرصه توسط دانشگاه ها و سازمان هاي اسلامی انجام شد و در نتیجۀ این تحقیقات و در راستاي تحقق اهداف اسلامی، سازمان هایی با هدف تهیه و تدوین استانداردهاي حسابداري مربوط به فعالیت نهادهاي مالی اسلامی تاسیس شده اند.</a:t>
            </a:r>
            <a:endParaRPr lang="en-US" sz="3200" dirty="0">
              <a:cs typeface="B Mitra" panose="00000400000000000000" pitchFamily="2" charset="-78"/>
            </a:endParaRPr>
          </a:p>
          <a:p>
            <a:endParaRPr lang="en-US" dirty="0"/>
          </a:p>
        </p:txBody>
      </p:sp>
    </p:spTree>
    <p:extLst>
      <p:ext uri="{BB962C8B-B14F-4D97-AF65-F5344CB8AC3E}">
        <p14:creationId xmlns:p14="http://schemas.microsoft.com/office/powerpoint/2010/main" val="29087839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a:t>نهادهای بین المللی استانداردگذار در مالی اسلامی</a:t>
            </a:r>
            <a:endParaRPr lang="en-US" dirty="0"/>
          </a:p>
        </p:txBody>
      </p:sp>
      <p:sp>
        <p:nvSpPr>
          <p:cNvPr id="3" name="Content Placeholder 2"/>
          <p:cNvSpPr>
            <a:spLocks noGrp="1"/>
          </p:cNvSpPr>
          <p:nvPr>
            <p:ph idx="1"/>
          </p:nvPr>
        </p:nvSpPr>
        <p:spPr/>
        <p:txBody>
          <a:bodyPr/>
          <a:lstStyle/>
          <a:p>
            <a:pPr marL="0" indent="0" algn="just" rtl="1">
              <a:buNone/>
            </a:pPr>
            <a:r>
              <a:rPr lang="fa-IR" dirty="0">
                <a:cs typeface="B Mitra" panose="00000400000000000000" pitchFamily="2" charset="-78"/>
              </a:rPr>
              <a:t>استانداردهایی که توسط جامعه استاندارد گذاری بین المللی تهیه شده است بر پایه اجماع عمومی استوار است. چندین موسسه بین المللی شناخته شده وجود دارند که استانداردهای نظارتی مشترک را برای موسسات مالی اسلامی توسعه می دهند که عبارتند از </a:t>
            </a:r>
          </a:p>
          <a:p>
            <a:pPr algn="just" rtl="1">
              <a:buFontTx/>
              <a:buChar char="-"/>
            </a:pPr>
            <a:r>
              <a:rPr lang="fa-IR" dirty="0">
                <a:cs typeface="B Mitra" panose="00000400000000000000" pitchFamily="2" charset="-78"/>
              </a:rPr>
              <a:t>سازمان حسابرسی و حسابداری موسسات مالی اسلامی</a:t>
            </a:r>
            <a:r>
              <a:rPr lang="en-US" dirty="0">
                <a:cs typeface="B Mitra" panose="00000400000000000000" pitchFamily="2" charset="-78"/>
              </a:rPr>
              <a:t>AAOIFI </a:t>
            </a:r>
            <a:endParaRPr lang="fa-IR" dirty="0">
              <a:cs typeface="B Mitra" panose="00000400000000000000" pitchFamily="2" charset="-78"/>
            </a:endParaRPr>
          </a:p>
          <a:p>
            <a:pPr algn="just" rtl="1">
              <a:buFontTx/>
              <a:buChar char="-"/>
            </a:pPr>
            <a:r>
              <a:rPr lang="fa-IR" dirty="0">
                <a:cs typeface="B Mitra" panose="00000400000000000000" pitchFamily="2" charset="-78"/>
              </a:rPr>
              <a:t>هیئت خدمات مالی اسلامی </a:t>
            </a:r>
            <a:r>
              <a:rPr lang="en-US" dirty="0">
                <a:cs typeface="B Mitra" panose="00000400000000000000" pitchFamily="2" charset="-78"/>
              </a:rPr>
              <a:t>IFSB</a:t>
            </a:r>
            <a:endParaRPr lang="fa-IR" dirty="0">
              <a:cs typeface="B Mitra" panose="00000400000000000000" pitchFamily="2" charset="-78"/>
            </a:endParaRPr>
          </a:p>
          <a:p>
            <a:pPr algn="just" rtl="1">
              <a:buFontTx/>
              <a:buChar char="-"/>
            </a:pPr>
            <a:r>
              <a:rPr lang="fa-IR" dirty="0">
                <a:cs typeface="B Mitra" panose="00000400000000000000" pitchFamily="2" charset="-78"/>
              </a:rPr>
              <a:t>بازار بین المللی مالی اسلامی </a:t>
            </a:r>
            <a:r>
              <a:rPr lang="en-US" dirty="0">
                <a:cs typeface="B Mitra" panose="00000400000000000000" pitchFamily="2" charset="-78"/>
              </a:rPr>
              <a:t>IIFM </a:t>
            </a:r>
            <a:endParaRPr lang="fa-IR" dirty="0">
              <a:cs typeface="B Mitra" panose="00000400000000000000" pitchFamily="2" charset="-78"/>
            </a:endParaRPr>
          </a:p>
          <a:p>
            <a:pPr algn="just" rtl="1">
              <a:buFontTx/>
              <a:buChar char="-"/>
            </a:pPr>
            <a:r>
              <a:rPr lang="fa-IR" dirty="0">
                <a:cs typeface="B Mitra" panose="00000400000000000000" pitchFamily="2" charset="-78"/>
              </a:rPr>
              <a:t>آژانس بین المللی رتبه بندی اسلامی </a:t>
            </a:r>
            <a:r>
              <a:rPr lang="en-US" dirty="0">
                <a:cs typeface="B Mitra" panose="00000400000000000000" pitchFamily="2" charset="-78"/>
              </a:rPr>
              <a:t>IIRA </a:t>
            </a:r>
            <a:endParaRPr lang="fa-IR" dirty="0">
              <a:cs typeface="B Mitra" panose="00000400000000000000" pitchFamily="2" charset="-78"/>
            </a:endParaRPr>
          </a:p>
          <a:p>
            <a:pPr algn="just" rtl="1">
              <a:buFontTx/>
              <a:buChar char="-"/>
            </a:pPr>
            <a:r>
              <a:rPr lang="fa-IR" dirty="0">
                <a:cs typeface="B Mitra" panose="00000400000000000000" pitchFamily="2" charset="-78"/>
              </a:rPr>
              <a:t>گروه تدوین استاندارد آسیا-اقیانوسیه </a:t>
            </a:r>
            <a:r>
              <a:rPr lang="en-US" dirty="0">
                <a:cs typeface="B Mitra" panose="00000400000000000000" pitchFamily="2" charset="-78"/>
              </a:rPr>
              <a:t>AOSSG</a:t>
            </a:r>
          </a:p>
          <a:p>
            <a:pPr algn="just" rtl="1">
              <a:buFontTx/>
              <a:buChar char="-"/>
            </a:pPr>
            <a:r>
              <a:rPr lang="fa-IR" dirty="0">
                <a:cs typeface="B Mitra" panose="00000400000000000000" pitchFamily="2" charset="-78"/>
              </a:rPr>
              <a:t>هیئت استانداردهای حسابداری مالزی </a:t>
            </a:r>
            <a:r>
              <a:rPr lang="en-US" dirty="0">
                <a:cs typeface="B Mitra" panose="00000400000000000000" pitchFamily="2" charset="-78"/>
              </a:rPr>
              <a:t>MASB</a:t>
            </a:r>
            <a:endParaRPr lang="fa-IR" dirty="0">
              <a:cs typeface="B Mitra" panose="00000400000000000000" pitchFamily="2" charset="-78"/>
            </a:endParaRPr>
          </a:p>
          <a:p>
            <a:pPr marL="0" indent="0" algn="r" rtl="1">
              <a:buNone/>
            </a:pPr>
            <a:endParaRPr lang="en-US" dirty="0"/>
          </a:p>
        </p:txBody>
      </p:sp>
    </p:spTree>
    <p:extLst>
      <p:ext uri="{BB962C8B-B14F-4D97-AF65-F5344CB8AC3E}">
        <p14:creationId xmlns:p14="http://schemas.microsoft.com/office/powerpoint/2010/main" val="38767211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74914"/>
            <a:ext cx="10515600" cy="5502049"/>
          </a:xfrm>
        </p:spPr>
        <p:txBody>
          <a:bodyPr>
            <a:normAutofit/>
          </a:bodyPr>
          <a:lstStyle/>
          <a:p>
            <a:pPr marL="0" indent="0" algn="just" rtl="1">
              <a:buNone/>
            </a:pPr>
            <a:r>
              <a:rPr lang="fa-IR" sz="3200" dirty="0">
                <a:cs typeface="B Mitra" panose="00000400000000000000" pitchFamily="2" charset="-78"/>
              </a:rPr>
              <a:t>این نهادها منتشر کنندگان استانداردهای بین المللی در حوزه مالی اسلامی هستند و اقدام به انتشار رهنودها، دستورالعملها می نمایند.</a:t>
            </a:r>
          </a:p>
          <a:p>
            <a:pPr marL="0" indent="0" algn="just" rtl="1">
              <a:buNone/>
            </a:pPr>
            <a:r>
              <a:rPr lang="fa-IR" sz="3200" dirty="0">
                <a:cs typeface="B Mitra" panose="00000400000000000000" pitchFamily="2" charset="-78"/>
              </a:rPr>
              <a:t>علاوه بر نهادهای فوق، سازمانهای بین المللی دیگری هستند که فتواهای قانونی در این حوزه صادر می نمایند به عنوان مثال آکادمی بین المللی فقه اسلامی.</a:t>
            </a:r>
          </a:p>
          <a:p>
            <a:pPr marL="0" indent="0" algn="r" rtl="1">
              <a:buNone/>
            </a:pPr>
            <a:r>
              <a:rPr lang="fa-IR" sz="3200" dirty="0" smtClean="0">
                <a:cs typeface="B Mitra" panose="00000400000000000000" pitchFamily="2" charset="-78"/>
              </a:rPr>
              <a:t>بطور </a:t>
            </a:r>
            <a:r>
              <a:rPr lang="fa-IR" sz="3200" dirty="0">
                <a:cs typeface="B Mitra" panose="00000400000000000000" pitchFamily="2" charset="-78"/>
              </a:rPr>
              <a:t>قطع موسسات و نهادهای اشاره شده نقشی اساسی در توسعه مالی اسلامی و پیش بردن آن به سمت سطوح بیشتر استانداردگذاری شده دارند.</a:t>
            </a:r>
          </a:p>
          <a:p>
            <a:pPr marL="0" indent="0" algn="r" rtl="1">
              <a:buNone/>
            </a:pPr>
            <a:r>
              <a:rPr lang="fa-IR" sz="3200" dirty="0">
                <a:cs typeface="B Mitra" panose="00000400000000000000" pitchFamily="2" charset="-78"/>
              </a:rPr>
              <a:t>اگرچه استانداردها و رهنودهای موجود ماهیتا قانع کننده هستند ولی تطابق داشتن با استانداردهای منتشر شده، فتواها و قطعنامه ها در موضوعات مالی اسلامی ضروری نیست و بنابراین اختلاف نظر میان دانشمندان و محققان مسلمان (بخصوص میان کشور مالزی و سایر کشورهای خاورمیانه) همچنان پابرجا خواهد بود</a:t>
            </a:r>
            <a:r>
              <a:rPr lang="en-US" sz="3200" dirty="0">
                <a:cs typeface="B Mitra" panose="00000400000000000000" pitchFamily="2" charset="-78"/>
              </a:rPr>
              <a:t>(</a:t>
            </a:r>
            <a:r>
              <a:rPr lang="en-US" sz="3200" dirty="0" err="1">
                <a:cs typeface="B Mitra" panose="00000400000000000000" pitchFamily="2" charset="-78"/>
              </a:rPr>
              <a:t>Yaacob</a:t>
            </a:r>
            <a:r>
              <a:rPr lang="en-US" sz="3200" dirty="0">
                <a:cs typeface="B Mitra" panose="00000400000000000000" pitchFamily="2" charset="-78"/>
              </a:rPr>
              <a:t> et al., 2011)</a:t>
            </a:r>
            <a:r>
              <a:rPr lang="fa-IR" sz="3200" dirty="0">
                <a:cs typeface="B Mitra" panose="00000400000000000000" pitchFamily="2" charset="-78"/>
              </a:rPr>
              <a:t>.</a:t>
            </a:r>
            <a:endParaRPr lang="en-US" sz="3200" dirty="0">
              <a:cs typeface="B Mitra" panose="00000400000000000000" pitchFamily="2" charset="-78"/>
            </a:endParaRPr>
          </a:p>
          <a:p>
            <a:pPr marL="0" indent="0">
              <a:buNone/>
            </a:pPr>
            <a:endParaRPr lang="en-US" dirty="0"/>
          </a:p>
        </p:txBody>
      </p:sp>
    </p:spTree>
    <p:extLst>
      <p:ext uri="{BB962C8B-B14F-4D97-AF65-F5344CB8AC3E}">
        <p14:creationId xmlns:p14="http://schemas.microsoft.com/office/powerpoint/2010/main" val="12093429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a:t>استانداردها در مالی اسلامی</a:t>
            </a:r>
            <a:endParaRPr lang="en-US" dirty="0"/>
          </a:p>
        </p:txBody>
      </p:sp>
      <p:sp>
        <p:nvSpPr>
          <p:cNvPr id="3" name="Content Placeholder 2"/>
          <p:cNvSpPr>
            <a:spLocks noGrp="1"/>
          </p:cNvSpPr>
          <p:nvPr>
            <p:ph idx="1"/>
          </p:nvPr>
        </p:nvSpPr>
        <p:spPr/>
        <p:txBody>
          <a:bodyPr>
            <a:normAutofit/>
          </a:bodyPr>
          <a:lstStyle/>
          <a:p>
            <a:pPr marL="0" indent="0" algn="just" rtl="1">
              <a:buNone/>
            </a:pPr>
            <a:r>
              <a:rPr lang="fa-IR" sz="3200" dirty="0">
                <a:cs typeface="B Mitra" panose="00000400000000000000" pitchFamily="2" charset="-78"/>
              </a:rPr>
              <a:t>اجماع مشخصی درخصوص نیاز برای استانداردگذاری بیشتری در مالی اسلامی وجود ندارد. بر اساس برخی مصاحبه های انجام شده این نگرانی وجود دارد که افزایش استانداردگذاری ممکن است موجب کاهش نوآوری برای نسل جدید صنعت شود. در مقابل عده ای معتقدند که وجود مجموعه ای از استانداردها، موجب افزایش شفافیت، کاهش هزینه و کاهش نگرانی مربوط به سرمایه گذاران خواهد شد.</a:t>
            </a:r>
          </a:p>
          <a:p>
            <a:pPr marL="0" indent="0" algn="just" rtl="1">
              <a:buNone/>
            </a:pPr>
            <a:r>
              <a:rPr lang="fa-IR" sz="3200" dirty="0">
                <a:cs typeface="B Mitra" panose="00000400000000000000" pitchFamily="2" charset="-78"/>
              </a:rPr>
              <a:t>موضوع دیگر نبود یک سازمان واحد مورد قبول تمام حوزه های قضایی جهت استانداردگذاری است. استانداردگذاری باید به سازمانی واگذار شود که بهترین عملکرد را داشته باشد و بین صاحبنظارنش با مشارکت کنندگان بازار و مقامات ناظر اجماع وجود داشته باشد.</a:t>
            </a:r>
          </a:p>
        </p:txBody>
      </p:sp>
    </p:spTree>
    <p:extLst>
      <p:ext uri="{BB962C8B-B14F-4D97-AF65-F5344CB8AC3E}">
        <p14:creationId xmlns:p14="http://schemas.microsoft.com/office/powerpoint/2010/main" val="8165153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13657"/>
            <a:ext cx="10515600" cy="5763306"/>
          </a:xfrm>
        </p:spPr>
        <p:txBody>
          <a:bodyPr>
            <a:normAutofit fontScale="77500" lnSpcReduction="20000"/>
          </a:bodyPr>
          <a:lstStyle/>
          <a:p>
            <a:pPr marL="0" indent="0" algn="just" rtl="1">
              <a:lnSpc>
                <a:spcPct val="120000"/>
              </a:lnSpc>
              <a:buNone/>
            </a:pPr>
            <a:r>
              <a:rPr lang="fa-IR" dirty="0">
                <a:cs typeface="B Mitra" panose="00000400000000000000" pitchFamily="2" charset="-78"/>
              </a:rPr>
              <a:t>دیدگاه نهادهاي مذکور در مورد ایجاد همگرایی در استانداردهاي حسابداري به دو دسته قابل تقسیم می باشد:</a:t>
            </a:r>
          </a:p>
          <a:p>
            <a:pPr marL="0" indent="0" algn="just" rtl="1">
              <a:lnSpc>
                <a:spcPct val="120000"/>
              </a:lnSpc>
              <a:buNone/>
            </a:pPr>
            <a:r>
              <a:rPr lang="fa-IR" dirty="0">
                <a:cs typeface="B Mitra" panose="00000400000000000000" pitchFamily="2" charset="-78"/>
              </a:rPr>
              <a:t>دیدگاه نخست، وجود مجموعه اي مجزا از استانداردهاي حسابداري اسلامی را ضروري می داند. بدین لحاظ اعمال</a:t>
            </a:r>
            <a:r>
              <a:rPr lang="en-US" dirty="0">
                <a:cs typeface="B Mitra" panose="00000400000000000000" pitchFamily="2" charset="-78"/>
              </a:rPr>
              <a:t> </a:t>
            </a:r>
            <a:r>
              <a:rPr lang="fa-IR" dirty="0">
                <a:cs typeface="B Mitra" panose="00000400000000000000" pitchFamily="2" charset="-78"/>
              </a:rPr>
              <a:t>استانداردهاي گزارشگري مالی بین المللی را تنها در مواردي که با دین اسلام در تضاد نیستند، مجاز می دانند و در</a:t>
            </a:r>
            <a:r>
              <a:rPr lang="en-US" dirty="0">
                <a:cs typeface="B Mitra" panose="00000400000000000000" pitchFamily="2" charset="-78"/>
              </a:rPr>
              <a:t> </a:t>
            </a:r>
            <a:r>
              <a:rPr lang="fa-IR" dirty="0">
                <a:cs typeface="B Mitra" panose="00000400000000000000" pitchFamily="2" charset="-78"/>
              </a:rPr>
              <a:t>صورت وجود شبهه مذهبی و یا خلا رهنمود لازم در این استانداردها، استفاده از استانداردهاي حسابداري اسلامی را</a:t>
            </a:r>
            <a:r>
              <a:rPr lang="en-US" dirty="0">
                <a:cs typeface="B Mitra" panose="00000400000000000000" pitchFamily="2" charset="-78"/>
              </a:rPr>
              <a:t> </a:t>
            </a:r>
            <a:r>
              <a:rPr lang="fa-IR" dirty="0">
                <a:cs typeface="B Mitra" panose="00000400000000000000" pitchFamily="2" charset="-78"/>
              </a:rPr>
              <a:t>مجاز می دانند. سازمان حسابداري و حسابرسی نهادهاي مالی اسلامی با پیروي از این تفکر خود را به عنوان مهمترین</a:t>
            </a:r>
            <a:r>
              <a:rPr lang="en-US" dirty="0">
                <a:cs typeface="B Mitra" panose="00000400000000000000" pitchFamily="2" charset="-78"/>
              </a:rPr>
              <a:t> </a:t>
            </a:r>
            <a:r>
              <a:rPr lang="fa-IR" dirty="0">
                <a:cs typeface="B Mitra" panose="00000400000000000000" pitchFamily="2" charset="-78"/>
              </a:rPr>
              <a:t>نهاد تدوین کننده استانداردهاي حسابداري اسلامی معرفی نموده است. بسیاري از کشورهاي ارائه دهنده خدمات مالی</a:t>
            </a:r>
            <a:r>
              <a:rPr lang="en-US" dirty="0">
                <a:cs typeface="B Mitra" panose="00000400000000000000" pitchFamily="2" charset="-78"/>
              </a:rPr>
              <a:t> </a:t>
            </a:r>
            <a:r>
              <a:rPr lang="fa-IR" dirty="0">
                <a:cs typeface="B Mitra" panose="00000400000000000000" pitchFamily="2" charset="-78"/>
              </a:rPr>
              <a:t>اسلامی و پیرو این دیدگاه نیز از استانداردهاي تدوین شده توسط این سازمان در کنار استانداردهاي گزارشگري بین</a:t>
            </a:r>
            <a:r>
              <a:rPr lang="en-US" dirty="0">
                <a:cs typeface="B Mitra" panose="00000400000000000000" pitchFamily="2" charset="-78"/>
              </a:rPr>
              <a:t> </a:t>
            </a:r>
            <a:r>
              <a:rPr lang="fa-IR" dirty="0">
                <a:cs typeface="B Mitra" panose="00000400000000000000" pitchFamily="2" charset="-78"/>
              </a:rPr>
              <a:t>المللی استفاده می نمایند. در واقع در این کشورها شاهد همزیستی استانداردهاي گزارشگري مالی بین المللی و</a:t>
            </a:r>
            <a:r>
              <a:rPr lang="en-US" dirty="0">
                <a:cs typeface="B Mitra" panose="00000400000000000000" pitchFamily="2" charset="-78"/>
              </a:rPr>
              <a:t> </a:t>
            </a:r>
            <a:r>
              <a:rPr lang="fa-IR" dirty="0">
                <a:cs typeface="B Mitra" panose="00000400000000000000" pitchFamily="2" charset="-78"/>
              </a:rPr>
              <a:t>استانداردهاي حسابداري اسلامی هستیم. تعداد اندکی از کشورهاي پیرو این تفکر همانند پاکستان نیز نسبت به تدوین</a:t>
            </a:r>
            <a:r>
              <a:rPr lang="en-US" dirty="0">
                <a:cs typeface="B Mitra" panose="00000400000000000000" pitchFamily="2" charset="-78"/>
              </a:rPr>
              <a:t> </a:t>
            </a:r>
            <a:r>
              <a:rPr lang="fa-IR" dirty="0">
                <a:cs typeface="B Mitra" panose="00000400000000000000" pitchFamily="2" charset="-78"/>
              </a:rPr>
              <a:t>استانداردهاي حسابداري اسلامی مجزا اقدام نموده اند.</a:t>
            </a:r>
          </a:p>
          <a:p>
            <a:pPr marL="0" indent="0" algn="just" rtl="1">
              <a:lnSpc>
                <a:spcPct val="120000"/>
              </a:lnSpc>
              <a:buNone/>
            </a:pPr>
            <a:r>
              <a:rPr lang="fa-IR" dirty="0">
                <a:cs typeface="B Mitra" panose="00000400000000000000" pitchFamily="2" charset="-78"/>
              </a:rPr>
              <a:t>بر اساس دیدگاه دوم، وجود مجموعه اي مجزا از استانداردهاي اسلامی زمینه را براي بروز تقلب و فرصت هاي</a:t>
            </a:r>
            <a:r>
              <a:rPr lang="en-US" dirty="0">
                <a:cs typeface="B Mitra" panose="00000400000000000000" pitchFamily="2" charset="-78"/>
              </a:rPr>
              <a:t> </a:t>
            </a:r>
            <a:r>
              <a:rPr lang="fa-IR" dirty="0">
                <a:cs typeface="B Mitra" panose="00000400000000000000" pitchFamily="2" charset="-78"/>
              </a:rPr>
              <a:t>آربیتراژي فراهم می آورد. طرفداران این دیدگاه راهکار را در گنجاندن مساله حسابداري اسلامی در برنامه کاري هیات استانداردهاي حسابداري بین المللی می دانند. از هیات استانداردهاي حسابداري مالزي و گروه تدوین استانداردهاي آسیا-اقیانوسیه، می توان به عنوان سردرمداران این دیدگاه نام برد. هر دو سازمان مذکور براي ارائه رهنمودهاي حسابداري اسلامی و حل چالش هاي این حسابداري بوسیله استانداردهاي گزارشگري مالی بین المللی با هیات استانداردهاي حسابداري بین المللی همکاري می نمایند.</a:t>
            </a:r>
            <a:endParaRPr lang="en-US" dirty="0">
              <a:cs typeface="B Mitra" panose="00000400000000000000" pitchFamily="2" charset="-78"/>
            </a:endParaRPr>
          </a:p>
          <a:p>
            <a:endParaRPr lang="en-US" dirty="0"/>
          </a:p>
        </p:txBody>
      </p:sp>
    </p:spTree>
    <p:extLst>
      <p:ext uri="{BB962C8B-B14F-4D97-AF65-F5344CB8AC3E}">
        <p14:creationId xmlns:p14="http://schemas.microsoft.com/office/powerpoint/2010/main" val="22365849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a:t>استانداردگذاری در حال حاضر در کدام نقطه قرار دارد</a:t>
            </a:r>
            <a:endParaRPr lang="en-US" dirty="0"/>
          </a:p>
        </p:txBody>
      </p:sp>
      <p:sp>
        <p:nvSpPr>
          <p:cNvPr id="3" name="Content Placeholder 2"/>
          <p:cNvSpPr>
            <a:spLocks noGrp="1"/>
          </p:cNvSpPr>
          <p:nvPr>
            <p:ph idx="1"/>
          </p:nvPr>
        </p:nvSpPr>
        <p:spPr/>
        <p:txBody>
          <a:bodyPr/>
          <a:lstStyle/>
          <a:p>
            <a:pPr marL="0" indent="0" algn="just" rtl="1">
              <a:buNone/>
            </a:pPr>
            <a:r>
              <a:rPr lang="fa-IR" sz="3600" dirty="0">
                <a:cs typeface="B Mitra" panose="00000400000000000000" pitchFamily="2" charset="-78"/>
              </a:rPr>
              <a:t>بر اساس تحقیقات مشخص شده است که هیئت استاندارد مالی اسلامی(</a:t>
            </a:r>
            <a:r>
              <a:rPr lang="en-US" sz="3600" dirty="0">
                <a:cs typeface="B Mitra" panose="00000400000000000000" pitchFamily="2" charset="-78"/>
              </a:rPr>
              <a:t>IFSB </a:t>
            </a:r>
            <a:r>
              <a:rPr lang="fa-IR" sz="3600" dirty="0">
                <a:cs typeface="B Mitra" panose="00000400000000000000" pitchFamily="2" charset="-78"/>
              </a:rPr>
              <a:t>) شناخته شده ترین نهاد استانداردگذار در حوزه مالی اسلامی است.</a:t>
            </a:r>
          </a:p>
          <a:p>
            <a:pPr marL="0" indent="0" algn="just" rtl="1">
              <a:buNone/>
            </a:pPr>
            <a:r>
              <a:rPr lang="fa-IR" sz="3600" dirty="0">
                <a:cs typeface="B Mitra" panose="00000400000000000000" pitchFamily="2" charset="-78"/>
              </a:rPr>
              <a:t>هیئت مذکور در جهت تهیه پیش نویس استانداردهای جدید و ارائه رهنمودهای لازم برای صنعت بانکداری اسلامی، بیمه و بازارهای سرمایه اسلامی با تمرکز بر قوانین کفایت سرمایه موسسات مالی تلاش می نماید. همچنین در مطالعه و بررسی منابع در خصوص موضوعات نوظهور در صنعت مالی اسلامی در جهان فعالیت می نماید.</a:t>
            </a:r>
          </a:p>
          <a:p>
            <a:pPr marL="0" indent="0">
              <a:buNone/>
            </a:pPr>
            <a:endParaRPr lang="en-US" dirty="0"/>
          </a:p>
        </p:txBody>
      </p:sp>
    </p:spTree>
    <p:extLst>
      <p:ext uri="{BB962C8B-B14F-4D97-AF65-F5344CB8AC3E}">
        <p14:creationId xmlns:p14="http://schemas.microsoft.com/office/powerpoint/2010/main" val="26845549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a:t>نهادهای اصلی استاندارد گذاری</a:t>
            </a:r>
            <a:endParaRPr lang="en-US" dirty="0"/>
          </a:p>
        </p:txBody>
      </p:sp>
      <p:pic>
        <p:nvPicPr>
          <p:cNvPr id="4" name="Content Placeholder 3"/>
          <p:cNvPicPr>
            <a:picLocks noGrp="1" noChangeAspect="1"/>
          </p:cNvPicPr>
          <p:nvPr>
            <p:ph idx="1"/>
          </p:nvPr>
        </p:nvPicPr>
        <p:blipFill>
          <a:blip r:embed="rId3"/>
          <a:stretch>
            <a:fillRect/>
          </a:stretch>
        </p:blipFill>
        <p:spPr>
          <a:xfrm>
            <a:off x="2220947" y="1690688"/>
            <a:ext cx="7750106" cy="4486275"/>
          </a:xfrm>
          <a:prstGeom prst="rect">
            <a:avLst/>
          </a:prstGeom>
        </p:spPr>
      </p:pic>
    </p:spTree>
    <p:extLst>
      <p:ext uri="{BB962C8B-B14F-4D97-AF65-F5344CB8AC3E}">
        <p14:creationId xmlns:p14="http://schemas.microsoft.com/office/powerpoint/2010/main" val="36106888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a:t>حوزه های اصلی برای افزایش استانداردگذاری</a:t>
            </a:r>
            <a:endParaRPr lang="en-US" dirty="0"/>
          </a:p>
        </p:txBody>
      </p:sp>
      <p:sp>
        <p:nvSpPr>
          <p:cNvPr id="3" name="Content Placeholder 2"/>
          <p:cNvSpPr>
            <a:spLocks noGrp="1"/>
          </p:cNvSpPr>
          <p:nvPr>
            <p:ph idx="1"/>
          </p:nvPr>
        </p:nvSpPr>
        <p:spPr/>
        <p:txBody>
          <a:bodyPr/>
          <a:lstStyle/>
          <a:p>
            <a:pPr algn="r" rtl="1">
              <a:buFontTx/>
              <a:buChar char="-"/>
            </a:pPr>
            <a:r>
              <a:rPr lang="fa-IR" dirty="0">
                <a:cs typeface="B Mitra" panose="00000400000000000000" pitchFamily="2" charset="-78"/>
              </a:rPr>
              <a:t>توسعه بازار ثانویه جهت قراردادهای اصلی بازار</a:t>
            </a:r>
          </a:p>
          <a:p>
            <a:pPr algn="r" rtl="1">
              <a:buFontTx/>
              <a:buChar char="-"/>
            </a:pPr>
            <a:r>
              <a:rPr lang="fa-IR" dirty="0">
                <a:cs typeface="B Mitra" panose="00000400000000000000" pitchFamily="2" charset="-78"/>
              </a:rPr>
              <a:t>افزایش نهادهای رتبه بندی معتبر  جهت رتبه بندی محصولات و ابزار اسلامی</a:t>
            </a:r>
          </a:p>
          <a:p>
            <a:pPr algn="r" rtl="1">
              <a:buFontTx/>
              <a:buChar char="-"/>
            </a:pPr>
            <a:r>
              <a:rPr lang="fa-IR" dirty="0">
                <a:cs typeface="B Mitra" panose="00000400000000000000" pitchFamily="2" charset="-78"/>
              </a:rPr>
              <a:t>افزایش شفافیت نظارتی</a:t>
            </a:r>
          </a:p>
          <a:p>
            <a:pPr algn="r" rtl="1">
              <a:buFontTx/>
              <a:buChar char="-"/>
            </a:pPr>
            <a:r>
              <a:rPr lang="fa-IR" dirty="0">
                <a:cs typeface="B Mitra" panose="00000400000000000000" pitchFamily="2" charset="-78"/>
              </a:rPr>
              <a:t>افزایش فرآیندهای آموزشی و گواهینامه های حرفه ای </a:t>
            </a:r>
          </a:p>
          <a:p>
            <a:pPr algn="r" rtl="1">
              <a:buFontTx/>
              <a:buChar char="-"/>
            </a:pPr>
            <a:r>
              <a:rPr lang="fa-IR" dirty="0">
                <a:cs typeface="B Mitra" panose="00000400000000000000" pitchFamily="2" charset="-78"/>
              </a:rPr>
              <a:t>توانمند سازی شورای بین المللی شریعت</a:t>
            </a:r>
          </a:p>
          <a:p>
            <a:pPr algn="r" rtl="1">
              <a:buFontTx/>
              <a:buChar char="-"/>
            </a:pPr>
            <a:r>
              <a:rPr lang="fa-IR" dirty="0">
                <a:cs typeface="B Mitra" panose="00000400000000000000" pitchFamily="2" charset="-78"/>
              </a:rPr>
              <a:t>شفافیت بخشیدن به مشکلات بازار صکوک</a:t>
            </a:r>
            <a:endParaRPr lang="en-US" dirty="0">
              <a:cs typeface="B Mitra" panose="00000400000000000000" pitchFamily="2" charset="-78"/>
            </a:endParaRPr>
          </a:p>
          <a:p>
            <a:pPr marL="0" indent="0">
              <a:buNone/>
            </a:pPr>
            <a:endParaRPr lang="en-US" dirty="0"/>
          </a:p>
        </p:txBody>
      </p:sp>
    </p:spTree>
    <p:extLst>
      <p:ext uri="{BB962C8B-B14F-4D97-AF65-F5344CB8AC3E}">
        <p14:creationId xmlns:p14="http://schemas.microsoft.com/office/powerpoint/2010/main" val="2534368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175000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a:t>نتیجه گیری</a:t>
            </a:r>
            <a:endParaRPr lang="en-US" dirty="0"/>
          </a:p>
        </p:txBody>
      </p:sp>
      <p:sp>
        <p:nvSpPr>
          <p:cNvPr id="3" name="Content Placeholder 2"/>
          <p:cNvSpPr>
            <a:spLocks noGrp="1"/>
          </p:cNvSpPr>
          <p:nvPr>
            <p:ph idx="1"/>
          </p:nvPr>
        </p:nvSpPr>
        <p:spPr/>
        <p:txBody>
          <a:bodyPr/>
          <a:lstStyle/>
          <a:p>
            <a:pPr marL="0" indent="0" algn="r" rtl="1">
              <a:buNone/>
            </a:pPr>
            <a:r>
              <a:rPr lang="fa-IR" sz="3200" dirty="0">
                <a:cs typeface="B Mitra" panose="00000400000000000000" pitchFamily="2" charset="-78"/>
              </a:rPr>
              <a:t>به گفته برخی محققان (</a:t>
            </a:r>
            <a:r>
              <a:rPr lang="en-US" sz="3200" dirty="0" err="1">
                <a:cs typeface="B Mitra" panose="00000400000000000000" pitchFamily="2" charset="-78"/>
              </a:rPr>
              <a:t>Pistor</a:t>
            </a:r>
            <a:r>
              <a:rPr lang="en-US" sz="3200" dirty="0">
                <a:cs typeface="B Mitra" panose="00000400000000000000" pitchFamily="2" charset="-78"/>
              </a:rPr>
              <a:t>, 2000</a:t>
            </a:r>
            <a:r>
              <a:rPr lang="fa-IR" sz="3200" dirty="0">
                <a:cs typeface="B Mitra" panose="00000400000000000000" pitchFamily="2" charset="-78"/>
              </a:rPr>
              <a:t>) تدوین یک جانبه استانداردها می تواند پیامدهای منفی در تجارت بین المللی داشته باشد.</a:t>
            </a:r>
          </a:p>
          <a:p>
            <a:pPr marL="0" indent="0" algn="r" rtl="1">
              <a:buNone/>
            </a:pPr>
            <a:r>
              <a:rPr lang="fa-IR" sz="3200" dirty="0">
                <a:cs typeface="B Mitra" panose="00000400000000000000" pitchFamily="2" charset="-78"/>
              </a:rPr>
              <a:t>برخی دیگر از تحقیقات نشان می دهند که استانداردگذاری تاثیر مثبتی بازیکنان عرصه بین الملل خواهد داشت(</a:t>
            </a:r>
            <a:r>
              <a:rPr lang="en-US" sz="3200" dirty="0" err="1">
                <a:cs typeface="B Mitra" panose="00000400000000000000" pitchFamily="2" charset="-78"/>
              </a:rPr>
              <a:t>Pistor</a:t>
            </a:r>
            <a:r>
              <a:rPr lang="en-US" sz="3200" dirty="0">
                <a:cs typeface="B Mitra" panose="00000400000000000000" pitchFamily="2" charset="-78"/>
              </a:rPr>
              <a:t>, 2000; Patterson, 2010; Swann, 2010</a:t>
            </a:r>
            <a:r>
              <a:rPr lang="fa-IR" sz="3200" dirty="0">
                <a:cs typeface="B Mitra" panose="00000400000000000000" pitchFamily="2" charset="-78"/>
              </a:rPr>
              <a:t>).</a:t>
            </a:r>
          </a:p>
          <a:p>
            <a:pPr marL="0" indent="0" algn="r" rtl="1">
              <a:buNone/>
            </a:pPr>
            <a:r>
              <a:rPr lang="fa-IR" sz="3200" dirty="0">
                <a:cs typeface="B Mitra" panose="00000400000000000000" pitchFamily="2" charset="-78"/>
              </a:rPr>
              <a:t>با توجه به اینکه مالی اسلامی بخشی از حوزه تجارت بین الملل است، استانداردگذاری میتواند بر عملکرد و رویه اجرای آن اثرگذار باشد. تسلط شرکتهای غربی نه تنها موجب مدرنیزه شدن ملتها شده است بلکه ورود ارزشهای غربی بر فلسفه و سبکهای زندگی اثر گذاشته است(غرب زدگی).</a:t>
            </a:r>
            <a:endParaRPr lang="en-US" sz="3200" dirty="0">
              <a:cs typeface="B Mitra" panose="00000400000000000000" pitchFamily="2" charset="-78"/>
            </a:endParaRPr>
          </a:p>
          <a:p>
            <a:pPr marL="0" indent="0" algn="r" rtl="1">
              <a:buNone/>
            </a:pPr>
            <a:endParaRPr lang="en-US" dirty="0"/>
          </a:p>
        </p:txBody>
      </p:sp>
    </p:spTree>
    <p:extLst>
      <p:ext uri="{BB962C8B-B14F-4D97-AF65-F5344CB8AC3E}">
        <p14:creationId xmlns:p14="http://schemas.microsoft.com/office/powerpoint/2010/main" val="12770433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09600"/>
            <a:ext cx="10515600" cy="5567363"/>
          </a:xfrm>
        </p:spPr>
        <p:txBody>
          <a:bodyPr>
            <a:normAutofit lnSpcReduction="10000"/>
          </a:bodyPr>
          <a:lstStyle/>
          <a:p>
            <a:pPr marL="0" indent="0" algn="just" rtl="1">
              <a:buNone/>
            </a:pPr>
            <a:r>
              <a:rPr lang="fa-IR" dirty="0">
                <a:cs typeface="B Mitra" panose="00000400000000000000" pitchFamily="2" charset="-78"/>
              </a:rPr>
              <a:t>استانداردگذاری توافقات رایج موجب صرفه جویی در زمانو منابع می شود و به افراد حرفه فضای بیشتری جهت تمرکز بر حوزه های جدید از جمله توسعه ابزارها می دهد.</a:t>
            </a:r>
          </a:p>
          <a:p>
            <a:pPr marL="0" indent="0" algn="just" rtl="1">
              <a:buNone/>
            </a:pPr>
            <a:r>
              <a:rPr lang="fa-IR" dirty="0">
                <a:cs typeface="B Mitra" panose="00000400000000000000" pitchFamily="2" charset="-78"/>
              </a:rPr>
              <a:t>پیاده سازی قوانین استاندارد شده قطعا باعث افزایش رفاه خواهد شد.</a:t>
            </a:r>
          </a:p>
          <a:p>
            <a:pPr marL="0" indent="0" algn="just" rtl="1">
              <a:buNone/>
            </a:pPr>
            <a:r>
              <a:rPr lang="fa-IR" dirty="0">
                <a:cs typeface="B Mitra" panose="00000400000000000000" pitchFamily="2" charset="-78"/>
              </a:rPr>
              <a:t>بنظر می رسد که استانداردهای موجود برای رشد صنعت مالی اسلامی کافی نیست. موضوع استاندارد گذاری باید از سوی نهادهای مربوطه به رسمیت شناخته شود و به گونه ای پیاده سازی گردد که در سطح جهانی قابل بکارگیری باشد.</a:t>
            </a:r>
          </a:p>
          <a:p>
            <a:pPr marL="0" indent="0" algn="just" rtl="1">
              <a:buNone/>
            </a:pPr>
            <a:r>
              <a:rPr lang="fa-IR" dirty="0">
                <a:cs typeface="B Mitra" panose="00000400000000000000" pitchFamily="2" charset="-78"/>
              </a:rPr>
              <a:t>در مواجهه با جهانی شدن، بازیکنان مالی اسلامی باید استاندارد گذاری در چارچوب قانونی داشته باشند تا اعتماد و قابلیت پذیرش و اطمینان میان سرمایه گذاران شکل بگیرد.</a:t>
            </a:r>
          </a:p>
          <a:p>
            <a:pPr marL="0" indent="0" algn="just" rtl="1">
              <a:buNone/>
            </a:pPr>
            <a:r>
              <a:rPr lang="fa-IR" dirty="0">
                <a:cs typeface="B Mitra" panose="00000400000000000000" pitchFamily="2" charset="-78"/>
              </a:rPr>
              <a:t>فعالین صنعت مالی اسلامی باید در ارائه رهنمودها و قوانینی که مورد قبول جامعه جهانی نیز باشد، تلاش نمایند . </a:t>
            </a:r>
          </a:p>
          <a:p>
            <a:pPr marL="0" indent="0" algn="just" rtl="1">
              <a:buNone/>
            </a:pPr>
            <a:r>
              <a:rPr lang="fa-IR" dirty="0">
                <a:cs typeface="B Mitra" panose="00000400000000000000" pitchFamily="2" charset="-78"/>
              </a:rPr>
              <a:t>استانداردگذاری در نهایت می تواند نیاز به وجود هیئت مدیره شریعت(</a:t>
            </a:r>
            <a:r>
              <a:rPr lang="en-US" dirty="0" err="1">
                <a:cs typeface="B Mitra" panose="00000400000000000000" pitchFamily="2" charset="-78"/>
              </a:rPr>
              <a:t>Shari’ah</a:t>
            </a:r>
            <a:r>
              <a:rPr lang="en-US" dirty="0">
                <a:cs typeface="B Mitra" panose="00000400000000000000" pitchFamily="2" charset="-78"/>
              </a:rPr>
              <a:t> board </a:t>
            </a:r>
            <a:r>
              <a:rPr lang="fa-IR" dirty="0">
                <a:cs typeface="B Mitra" panose="00000400000000000000" pitchFamily="2" charset="-78"/>
              </a:rPr>
              <a:t>) در همه موسسات مالی اسلامی را از بین ببرد و لذا استانداردگذاری رویه های عمل مختلف موسسات مالی اسلامی در تمام کشورها می تواند شرایط رشد و تقویت موسسات مالی اسلامی را فراهم آورد.</a:t>
            </a:r>
            <a:endParaRPr lang="en-US" dirty="0">
              <a:cs typeface="B Mitra" panose="00000400000000000000" pitchFamily="2" charset="-78"/>
            </a:endParaRPr>
          </a:p>
          <a:p>
            <a:endParaRPr lang="en-US" dirty="0"/>
          </a:p>
        </p:txBody>
      </p:sp>
    </p:spTree>
    <p:extLst>
      <p:ext uri="{BB962C8B-B14F-4D97-AF65-F5344CB8AC3E}">
        <p14:creationId xmlns:p14="http://schemas.microsoft.com/office/powerpoint/2010/main" val="30041802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a:t>حوزه هایی که پتانسیل رشد بیشتری دارند</a:t>
            </a:r>
            <a:endParaRPr lang="en-US" dirty="0"/>
          </a:p>
        </p:txBody>
      </p:sp>
      <p:sp>
        <p:nvSpPr>
          <p:cNvPr id="3" name="Content Placeholder 2"/>
          <p:cNvSpPr>
            <a:spLocks noGrp="1"/>
          </p:cNvSpPr>
          <p:nvPr>
            <p:ph idx="1"/>
          </p:nvPr>
        </p:nvSpPr>
        <p:spPr/>
        <p:txBody>
          <a:bodyPr/>
          <a:lstStyle/>
          <a:p>
            <a:pPr marL="0" indent="0" algn="ctr" rtl="1">
              <a:buNone/>
            </a:pPr>
            <a:r>
              <a:rPr lang="fa-IR" dirty="0">
                <a:cs typeface="B Mitra" panose="00000400000000000000" pitchFamily="2" charset="-78"/>
              </a:rPr>
              <a:t>هفت کشوری که بیشترین جمعیت مسلمان در سطح جهان را دارند</a:t>
            </a:r>
          </a:p>
          <a:p>
            <a:pPr marL="0" indent="0" algn="r" rtl="1">
              <a:buNone/>
            </a:pPr>
            <a:endParaRPr lang="en-US" dirty="0"/>
          </a:p>
          <a:p>
            <a:pPr marL="0" indent="0">
              <a:buNone/>
            </a:pPr>
            <a:endParaRPr lang="en-US" dirty="0"/>
          </a:p>
        </p:txBody>
      </p:sp>
      <p:pic>
        <p:nvPicPr>
          <p:cNvPr id="4" name="Picture 3"/>
          <p:cNvPicPr>
            <a:picLocks noChangeAspect="1"/>
          </p:cNvPicPr>
          <p:nvPr/>
        </p:nvPicPr>
        <p:blipFill>
          <a:blip r:embed="rId3"/>
          <a:stretch>
            <a:fillRect/>
          </a:stretch>
        </p:blipFill>
        <p:spPr>
          <a:xfrm>
            <a:off x="1870755" y="2430865"/>
            <a:ext cx="8810293" cy="4248150"/>
          </a:xfrm>
          <a:prstGeom prst="rect">
            <a:avLst/>
          </a:prstGeom>
        </p:spPr>
      </p:pic>
    </p:spTree>
    <p:extLst>
      <p:ext uri="{BB962C8B-B14F-4D97-AF65-F5344CB8AC3E}">
        <p14:creationId xmlns:p14="http://schemas.microsoft.com/office/powerpoint/2010/main" val="1466400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rtl="1"/>
            <a:r>
              <a:rPr lang="en-US" dirty="0" smtClean="0">
                <a:cs typeface="B Mitra" panose="00000400000000000000" pitchFamily="2" charset="-78"/>
              </a:rPr>
              <a:t/>
            </a:r>
            <a:br>
              <a:rPr lang="en-US" dirty="0" smtClean="0">
                <a:cs typeface="B Mitra" panose="00000400000000000000" pitchFamily="2" charset="-78"/>
              </a:rPr>
            </a:br>
            <a:r>
              <a:rPr lang="fa-IR" dirty="0" smtClean="0">
                <a:cs typeface="B Mitra" panose="00000400000000000000" pitchFamily="2" charset="-78"/>
              </a:rPr>
              <a:t>کشورهایی </a:t>
            </a:r>
            <a:r>
              <a:rPr lang="fa-IR" dirty="0">
                <a:cs typeface="B Mitra" panose="00000400000000000000" pitchFamily="2" charset="-78"/>
              </a:rPr>
              <a:t>که بیشترین درصد جمعیت مسلمان نسبت به کل جمعیت کشور را دارند</a:t>
            </a:r>
            <a:br>
              <a:rPr lang="fa-IR" dirty="0">
                <a:cs typeface="B Mitra" panose="00000400000000000000" pitchFamily="2" charset="-78"/>
              </a:rPr>
            </a:br>
            <a:endParaRPr lang="en-US" dirty="0"/>
          </a:p>
        </p:txBody>
      </p:sp>
      <p:pic>
        <p:nvPicPr>
          <p:cNvPr id="4" name="Content Placeholder 3"/>
          <p:cNvPicPr>
            <a:picLocks noGrp="1" noChangeAspect="1"/>
          </p:cNvPicPr>
          <p:nvPr>
            <p:ph idx="1"/>
          </p:nvPr>
        </p:nvPicPr>
        <p:blipFill>
          <a:blip r:embed="rId3"/>
          <a:stretch>
            <a:fillRect/>
          </a:stretch>
        </p:blipFill>
        <p:spPr>
          <a:xfrm>
            <a:off x="838200" y="2264342"/>
            <a:ext cx="10515600" cy="3473903"/>
          </a:xfrm>
          <a:prstGeom prst="rect">
            <a:avLst/>
          </a:prstGeom>
        </p:spPr>
      </p:pic>
    </p:spTree>
    <p:extLst>
      <p:ext uri="{BB962C8B-B14F-4D97-AF65-F5344CB8AC3E}">
        <p14:creationId xmlns:p14="http://schemas.microsoft.com/office/powerpoint/2010/main" val="20049101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a:cs typeface="B Mitra" panose="00000400000000000000" pitchFamily="2" charset="-78"/>
              </a:rPr>
              <a:t>بالاترین قدرت خرید جمعیت مسلمان</a:t>
            </a:r>
            <a:endParaRPr lang="en-US" dirty="0"/>
          </a:p>
        </p:txBody>
      </p:sp>
      <p:pic>
        <p:nvPicPr>
          <p:cNvPr id="4" name="Content Placeholder 3"/>
          <p:cNvPicPr>
            <a:picLocks noGrp="1" noChangeAspect="1"/>
          </p:cNvPicPr>
          <p:nvPr>
            <p:ph idx="1"/>
          </p:nvPr>
        </p:nvPicPr>
        <p:blipFill>
          <a:blip r:embed="rId3"/>
          <a:stretch>
            <a:fillRect/>
          </a:stretch>
        </p:blipFill>
        <p:spPr>
          <a:xfrm>
            <a:off x="842962" y="1886744"/>
            <a:ext cx="10506075" cy="4229100"/>
          </a:xfrm>
          <a:prstGeom prst="rect">
            <a:avLst/>
          </a:prstGeom>
        </p:spPr>
      </p:pic>
    </p:spTree>
    <p:extLst>
      <p:ext uri="{BB962C8B-B14F-4D97-AF65-F5344CB8AC3E}">
        <p14:creationId xmlns:p14="http://schemas.microsoft.com/office/powerpoint/2010/main" val="37397618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rtl="1"/>
            <a:r>
              <a:rPr lang="fa-IR" dirty="0">
                <a:cs typeface="B Mitra" panose="00000400000000000000" pitchFamily="2" charset="-78"/>
              </a:rPr>
              <a:t/>
            </a:r>
            <a:br>
              <a:rPr lang="fa-IR" dirty="0">
                <a:cs typeface="B Mitra" panose="00000400000000000000" pitchFamily="2" charset="-78"/>
              </a:rPr>
            </a:br>
            <a:r>
              <a:rPr lang="fa-IR" dirty="0">
                <a:cs typeface="B Mitra" panose="00000400000000000000" pitchFamily="2" charset="-78"/>
              </a:rPr>
              <a:t>همایش </a:t>
            </a:r>
            <a:r>
              <a:rPr lang="fa-IR" dirty="0" smtClean="0">
                <a:cs typeface="B Mitra" panose="00000400000000000000" pitchFamily="2" charset="-78"/>
              </a:rPr>
              <a:t>در </a:t>
            </a:r>
            <a:r>
              <a:rPr lang="fa-IR" dirty="0">
                <a:cs typeface="B Mitra" panose="00000400000000000000" pitchFamily="2" charset="-78"/>
              </a:rPr>
              <a:t>خصوص موضوع مطرح شده</a:t>
            </a:r>
            <a:br>
              <a:rPr lang="fa-IR" dirty="0">
                <a:cs typeface="B Mitra" panose="00000400000000000000" pitchFamily="2" charset="-78"/>
              </a:rPr>
            </a:br>
            <a:endParaRPr lang="en-US" dirty="0"/>
          </a:p>
        </p:txBody>
      </p:sp>
      <p:pic>
        <p:nvPicPr>
          <p:cNvPr id="4" name="Content Placeholder 3"/>
          <p:cNvPicPr>
            <a:picLocks noGrp="1" noChangeAspect="1"/>
          </p:cNvPicPr>
          <p:nvPr>
            <p:ph idx="1"/>
          </p:nvPr>
        </p:nvPicPr>
        <p:blipFill>
          <a:blip r:embed="rId3"/>
          <a:stretch>
            <a:fillRect/>
          </a:stretch>
        </p:blipFill>
        <p:spPr>
          <a:xfrm>
            <a:off x="838200" y="2568133"/>
            <a:ext cx="10515600" cy="2866321"/>
          </a:xfrm>
          <a:prstGeom prst="rect">
            <a:avLst/>
          </a:prstGeom>
        </p:spPr>
      </p:pic>
    </p:spTree>
    <p:extLst>
      <p:ext uri="{BB962C8B-B14F-4D97-AF65-F5344CB8AC3E}">
        <p14:creationId xmlns:p14="http://schemas.microsoft.com/office/powerpoint/2010/main" val="29827375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a:cs typeface="B Mitra" panose="00000400000000000000" pitchFamily="2" charset="-78"/>
              </a:rPr>
              <a:t>پایان</a:t>
            </a:r>
            <a:endParaRPr lang="en-US" dirty="0"/>
          </a:p>
        </p:txBody>
      </p:sp>
      <p:pic>
        <p:nvPicPr>
          <p:cNvPr id="4" name="Content Placeholder 3"/>
          <p:cNvPicPr>
            <a:picLocks noGrp="1" noChangeAspect="1"/>
          </p:cNvPicPr>
          <p:nvPr>
            <p:ph idx="1"/>
          </p:nvPr>
        </p:nvPicPr>
        <p:blipFill>
          <a:blip r:embed="rId3"/>
          <a:stretch>
            <a:fillRect/>
          </a:stretch>
        </p:blipFill>
        <p:spPr>
          <a:xfrm>
            <a:off x="1696560" y="1825625"/>
            <a:ext cx="8798879" cy="4351338"/>
          </a:xfrm>
          <a:prstGeom prst="rect">
            <a:avLst/>
          </a:prstGeom>
        </p:spPr>
      </p:pic>
    </p:spTree>
    <p:extLst>
      <p:ext uri="{BB962C8B-B14F-4D97-AF65-F5344CB8AC3E}">
        <p14:creationId xmlns:p14="http://schemas.microsoft.com/office/powerpoint/2010/main" val="3266751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dirty="0"/>
              <a:t>نقش استاندارد گذاری در اقتصاد اسلامی</a:t>
            </a:r>
            <a:endParaRPr lang="en-US" dirty="0"/>
          </a:p>
        </p:txBody>
      </p:sp>
      <p:pic>
        <p:nvPicPr>
          <p:cNvPr id="4" name="Content Placeholder 3"/>
          <p:cNvPicPr>
            <a:picLocks noGrp="1" noChangeAspect="1"/>
          </p:cNvPicPr>
          <p:nvPr>
            <p:ph idx="1"/>
          </p:nvPr>
        </p:nvPicPr>
        <p:blipFill>
          <a:blip r:embed="rId3"/>
          <a:stretch>
            <a:fillRect/>
          </a:stretch>
        </p:blipFill>
        <p:spPr>
          <a:xfrm>
            <a:off x="5745707" y="1530783"/>
            <a:ext cx="4380931" cy="2561948"/>
          </a:xfrm>
          <a:prstGeom prst="rect">
            <a:avLst/>
          </a:prstGeom>
        </p:spPr>
      </p:pic>
      <p:sp>
        <p:nvSpPr>
          <p:cNvPr id="5" name="Content Placeholder 2"/>
          <p:cNvSpPr>
            <a:spLocks noGrp="1"/>
          </p:cNvSpPr>
          <p:nvPr/>
        </p:nvSpPr>
        <p:spPr>
          <a:xfrm>
            <a:off x="3349388" y="4681182"/>
            <a:ext cx="7609764" cy="11722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rtl="1">
              <a:buNone/>
            </a:pPr>
            <a:r>
              <a:rPr lang="fa-IR" dirty="0">
                <a:cs typeface="B Titr" pitchFamily="2" charset="-78"/>
              </a:rPr>
              <a:t>ا</a:t>
            </a:r>
            <a:r>
              <a:rPr lang="fa-IR" dirty="0" smtClean="0">
                <a:cs typeface="B Titr" pitchFamily="2" charset="-78"/>
              </a:rPr>
              <a:t>رائه دهنده: سید علی حسینی </a:t>
            </a:r>
          </a:p>
          <a:p>
            <a:pPr marL="0" indent="0" algn="r" rtl="1">
              <a:buNone/>
            </a:pPr>
            <a:r>
              <a:rPr lang="fa-IR" dirty="0" smtClean="0">
                <a:cs typeface="B Titr" pitchFamily="2" charset="-78"/>
              </a:rPr>
              <a:t>عضو هیأت علمی دانشگاه الزهرا(س)</a:t>
            </a:r>
          </a:p>
          <a:p>
            <a:pPr marL="0" indent="0" algn="r" rtl="1">
              <a:buNone/>
            </a:pPr>
            <a:endParaRPr lang="en-US" dirty="0"/>
          </a:p>
        </p:txBody>
      </p:sp>
    </p:spTree>
    <p:extLst>
      <p:ext uri="{BB962C8B-B14F-4D97-AF65-F5344CB8AC3E}">
        <p14:creationId xmlns:p14="http://schemas.microsoft.com/office/powerpoint/2010/main" val="26351107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altLang="en-US" b="1" dirty="0">
                <a:solidFill>
                  <a:srgbClr val="212121"/>
                </a:solidFill>
                <a:latin typeface="inherit"/>
                <a:cs typeface="Arial" panose="020B0604020202020204" pitchFamily="34" charset="0"/>
              </a:rPr>
              <a:t>مقدمه</a:t>
            </a:r>
            <a:endParaRPr lang="en-US" dirty="0"/>
          </a:p>
        </p:txBody>
      </p:sp>
      <p:sp>
        <p:nvSpPr>
          <p:cNvPr id="3" name="Content Placeholder 2"/>
          <p:cNvSpPr>
            <a:spLocks noGrp="1"/>
          </p:cNvSpPr>
          <p:nvPr>
            <p:ph idx="1"/>
          </p:nvPr>
        </p:nvSpPr>
        <p:spPr>
          <a:xfrm>
            <a:off x="838200" y="1328057"/>
            <a:ext cx="10515600" cy="4848906"/>
          </a:xfrm>
        </p:spPr>
        <p:txBody>
          <a:bodyPr/>
          <a:lstStyle/>
          <a:p>
            <a:pPr marL="0" indent="0" algn="r" rtl="1">
              <a:buNone/>
            </a:pPr>
            <a:r>
              <a:rPr lang="fa-IR" dirty="0">
                <a:cs typeface="B Mitra" panose="00000400000000000000" pitchFamily="2" charset="-78"/>
              </a:rPr>
              <a:t>پروژه مشترکی که هیات استانداردهاي حسابداري مالی بین المللی و هیات استانداردهاي حسابداري مالی آمریکا در سال 2002</a:t>
            </a:r>
            <a:r>
              <a:rPr lang="en-US" dirty="0">
                <a:cs typeface="B Mitra" panose="00000400000000000000" pitchFamily="2" charset="-78"/>
              </a:rPr>
              <a:t> </a:t>
            </a:r>
            <a:r>
              <a:rPr lang="fa-IR" dirty="0">
                <a:cs typeface="B Mitra" panose="00000400000000000000" pitchFamily="2" charset="-78"/>
              </a:rPr>
              <a:t>براي ایجاد همگرایی در استانداردهاي حسابداري آغاز نمودند، با ایجاد تغییر در ابعاد جهانی رشته اي فراگیر همچون حسابداري</a:t>
            </a:r>
            <a:r>
              <a:rPr lang="en-US" dirty="0">
                <a:cs typeface="B Mitra" panose="00000400000000000000" pitchFamily="2" charset="-78"/>
              </a:rPr>
              <a:t> </a:t>
            </a:r>
            <a:r>
              <a:rPr lang="fa-IR" dirty="0">
                <a:cs typeface="B Mitra" panose="00000400000000000000" pitchFamily="2" charset="-78"/>
              </a:rPr>
              <a:t>تاثیرگذار است، داراي پیامدهاي فروانی خواهد بود. اما دوسویه بودن این تاثیر انکارناپذیر می باشد. از این رو عدم توجه نهادهاي مذکور به مختصات و ویژگی هاي خاص جوامع مختلف،دستیابی به نتیجه اي که مطلوب و پاسخگوي نیازهاي تمامی کشورها باشد را دشوار می نماید. در این راستا رشد اقتصاد و مالیه</a:t>
            </a:r>
            <a:r>
              <a:rPr lang="en-US" dirty="0">
                <a:cs typeface="B Mitra" panose="00000400000000000000" pitchFamily="2" charset="-78"/>
              </a:rPr>
              <a:t> </a:t>
            </a:r>
            <a:r>
              <a:rPr lang="fa-IR" dirty="0">
                <a:cs typeface="B Mitra" panose="00000400000000000000" pitchFamily="2" charset="-78"/>
              </a:rPr>
              <a:t>اسلامی، توجه جهانی را به این صنعت و حسابداري مورد نیاز آن (حسابداري اسلامی) معطوف نموده است. با توجه به اشاعه</a:t>
            </a:r>
            <a:r>
              <a:rPr lang="en-US" dirty="0">
                <a:cs typeface="B Mitra" panose="00000400000000000000" pitchFamily="2" charset="-78"/>
              </a:rPr>
              <a:t> </a:t>
            </a:r>
            <a:r>
              <a:rPr lang="fa-IR" dirty="0">
                <a:cs typeface="B Mitra" panose="00000400000000000000" pitchFamily="2" charset="-78"/>
              </a:rPr>
              <a:t>روزافزون مالیه اسلامی در اقصی نقاط جهان، نادیده گرفتن چالش هاي حسابداري اسلامی، موفقیت در همگرایی حسابداري را بامشکلاتی مواجه خواهد نمود.</a:t>
            </a:r>
          </a:p>
          <a:p>
            <a:pPr marL="0" indent="0" algn="r" rtl="1">
              <a:buNone/>
            </a:pPr>
            <a:endParaRPr lang="en-US" dirty="0"/>
          </a:p>
        </p:txBody>
      </p:sp>
    </p:spTree>
    <p:extLst>
      <p:ext uri="{BB962C8B-B14F-4D97-AF65-F5344CB8AC3E}">
        <p14:creationId xmlns:p14="http://schemas.microsoft.com/office/powerpoint/2010/main" val="14244721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altLang="en-US" b="1" dirty="0">
                <a:solidFill>
                  <a:srgbClr val="212121"/>
                </a:solidFill>
                <a:latin typeface="inherit"/>
                <a:cs typeface="Arial" panose="020B0604020202020204" pitchFamily="34" charset="0"/>
              </a:rPr>
              <a:t>مقدمه</a:t>
            </a:r>
            <a:endParaRPr lang="en-US" dirty="0"/>
          </a:p>
        </p:txBody>
      </p:sp>
      <p:sp>
        <p:nvSpPr>
          <p:cNvPr id="3" name="Content Placeholder 2"/>
          <p:cNvSpPr>
            <a:spLocks noGrp="1"/>
          </p:cNvSpPr>
          <p:nvPr>
            <p:ph idx="1"/>
          </p:nvPr>
        </p:nvSpPr>
        <p:spPr/>
        <p:txBody>
          <a:bodyPr/>
          <a:lstStyle/>
          <a:p>
            <a:pPr marL="0" indent="0" algn="just" rtl="1">
              <a:buNone/>
            </a:pPr>
            <a:r>
              <a:rPr lang="fa-IR" dirty="0">
                <a:cs typeface="B Mitra" panose="00000400000000000000" pitchFamily="2" charset="-78"/>
              </a:rPr>
              <a:t>عدم اطمینان قانونی(</a:t>
            </a:r>
            <a:r>
              <a:rPr lang="en-US" dirty="0">
                <a:cs typeface="B Mitra" panose="00000400000000000000" pitchFamily="2" charset="-78"/>
              </a:rPr>
              <a:t>Legal Uncertainty</a:t>
            </a:r>
            <a:r>
              <a:rPr lang="fa-IR" dirty="0">
                <a:cs typeface="B Mitra" panose="00000400000000000000" pitchFamily="2" charset="-78"/>
              </a:rPr>
              <a:t>) موضوعی است که صنعت مالی اسلامی در چارچوب قانونی بین المللی با آن مواجه است. عدم وجود استانداردها و عدم استاندارد گذاری ممکن است باعث بروز مشکل جدی در رشد صنعت مالی اسلامی گردد بخصوص در عصر کنونی که بحث شفافیت و جهانی شدن مطرح است. </a:t>
            </a:r>
          </a:p>
          <a:p>
            <a:pPr marL="0" indent="0" algn="just" rtl="1">
              <a:buNone/>
            </a:pPr>
            <a:r>
              <a:rPr lang="fa-IR" dirty="0">
                <a:cs typeface="B Mitra" panose="00000400000000000000" pitchFamily="2" charset="-78"/>
              </a:rPr>
              <a:t>یکنواختی و استاندارد سازی در قالب فرم مشخصی از اجماع میان صاحبنظران و طرفهای درگیر موجب ایجاد سیستم مالی اسلامی با ثبات خواهد شد و اعتبار و مقبولیت آن را در دنیای مالی در سرتاسر جهان افزایش خواهد داد. بنابراین در شرایط رشد بازار جهانی و با توجه به منافع موجود در بازار مالی اسلامی در سطح جهان نیازی ضروری برای توسعه صنعت مالی اسلامی از طریق استانداردگذاری وجود دارد. حداقل استانداردگذاری برای ابزار مالی پایه به منظور اجتناب از تضادهای احتمالی</a:t>
            </a:r>
          </a:p>
          <a:p>
            <a:pPr marL="0" indent="0" algn="r" rtl="1">
              <a:buNone/>
            </a:pPr>
            <a:endParaRPr lang="en-US" dirty="0"/>
          </a:p>
        </p:txBody>
      </p:sp>
    </p:spTree>
    <p:extLst>
      <p:ext uri="{BB962C8B-B14F-4D97-AF65-F5344CB8AC3E}">
        <p14:creationId xmlns:p14="http://schemas.microsoft.com/office/powerpoint/2010/main" val="32787911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a:cs typeface="B Mitra" panose="00000400000000000000" pitchFamily="2" charset="-78"/>
              </a:rPr>
              <a:t>تاریخچه</a:t>
            </a:r>
            <a:endParaRPr lang="en-US" dirty="0"/>
          </a:p>
        </p:txBody>
      </p:sp>
      <p:sp>
        <p:nvSpPr>
          <p:cNvPr id="3" name="Content Placeholder 2"/>
          <p:cNvSpPr>
            <a:spLocks noGrp="1"/>
          </p:cNvSpPr>
          <p:nvPr>
            <p:ph idx="1"/>
          </p:nvPr>
        </p:nvSpPr>
        <p:spPr/>
        <p:txBody>
          <a:bodyPr/>
          <a:lstStyle/>
          <a:p>
            <a:pPr marL="0" indent="0" algn="just" rtl="1">
              <a:buNone/>
            </a:pPr>
            <a:r>
              <a:rPr lang="fa-IR" dirty="0">
                <a:cs typeface="B Mitra" panose="00000400000000000000" pitchFamily="2" charset="-78"/>
              </a:rPr>
              <a:t>طی چند دهه گذشته، رشد و گسترش صنعت مالی اسلامی از زمان تولد امیدوار کننده بوده است. رشد سریع صنعت باعث جذب دایره های مالی بین المللی در سراسر جهان شده است تا جاییکه پتانسیل های امیدوارکننده آن توسط فعالین بازار به رسمیت شناخته شده است. بر اساس برخی برآوردها، انتظار میرود که بانکداری اسلامی طی چند سال آینده 40 تا 50 درصد کل پس انداز جمعیت مسلمان در جهان را جذب کند (آرچر و احمد، 2003). </a:t>
            </a:r>
          </a:p>
          <a:p>
            <a:pPr marL="0" indent="0" algn="just" rtl="1">
              <a:buNone/>
            </a:pPr>
            <a:r>
              <a:rPr lang="fa-IR" dirty="0">
                <a:cs typeface="B Mitra" panose="00000400000000000000" pitchFamily="2" charset="-78"/>
              </a:rPr>
              <a:t>براساس مطالعه هیل در سال 2009، دارایی های سازگار با شریعت تا پایان سال 2008 به 951 بیلیون دلار افزایش یافته </a:t>
            </a:r>
            <a:r>
              <a:rPr lang="fa-IR" dirty="0" smtClean="0">
                <a:cs typeface="B Mitra" panose="00000400000000000000" pitchFamily="2" charset="-78"/>
              </a:rPr>
              <a:t>است</a:t>
            </a:r>
            <a:r>
              <a:rPr lang="en-US" dirty="0" smtClean="0">
                <a:cs typeface="B Mitra" panose="00000400000000000000" pitchFamily="2" charset="-78"/>
              </a:rPr>
              <a:t>.</a:t>
            </a:r>
            <a:endParaRPr lang="en-US" dirty="0">
              <a:cs typeface="B Mitra" panose="00000400000000000000" pitchFamily="2" charset="-78"/>
            </a:endParaRPr>
          </a:p>
          <a:p>
            <a:pPr marL="0" indent="0" algn="r" rtl="1">
              <a:buNone/>
            </a:pPr>
            <a:endParaRPr lang="en-US" dirty="0"/>
          </a:p>
        </p:txBody>
      </p:sp>
    </p:spTree>
    <p:extLst>
      <p:ext uri="{BB962C8B-B14F-4D97-AF65-F5344CB8AC3E}">
        <p14:creationId xmlns:p14="http://schemas.microsoft.com/office/powerpoint/2010/main" val="20484718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197428" y="435428"/>
            <a:ext cx="9906001" cy="6117771"/>
          </a:xfrm>
        </p:spPr>
        <p:txBody>
          <a:bodyPr>
            <a:normAutofit fontScale="92500" lnSpcReduction="20000"/>
          </a:bodyPr>
          <a:lstStyle/>
          <a:p>
            <a:pPr marL="0" indent="0" algn="just" rtl="1">
              <a:buNone/>
            </a:pPr>
            <a:r>
              <a:rPr lang="fa-IR" dirty="0">
                <a:cs typeface="B Mitra" panose="00000400000000000000" pitchFamily="2" charset="-78"/>
              </a:rPr>
              <a:t>با گذشت زمان صنعت مالی اسلامی با چشم انداز و چالش هایی از جمله در زمینه مسائل قانونی مواجه گردید که ایجاد سازمان های بین المللی و استانداردگذاران بین المللی نظیر سازمان حسابداری و حسابرسی برای موسسات مالی اسلامی(</a:t>
            </a:r>
            <a:r>
              <a:rPr lang="en-US" dirty="0">
                <a:cs typeface="B Mitra" panose="00000400000000000000" pitchFamily="2" charset="-78"/>
              </a:rPr>
              <a:t>AAIOFI</a:t>
            </a:r>
            <a:r>
              <a:rPr lang="fa-IR" dirty="0">
                <a:cs typeface="B Mitra" panose="00000400000000000000" pitchFamily="2" charset="-78"/>
              </a:rPr>
              <a:t>)</a:t>
            </a:r>
            <a:r>
              <a:rPr lang="en-US" dirty="0">
                <a:cs typeface="B Mitra" panose="00000400000000000000" pitchFamily="2" charset="-78"/>
              </a:rPr>
              <a:t> ، </a:t>
            </a:r>
            <a:r>
              <a:rPr lang="fa-IR" dirty="0">
                <a:cs typeface="B Mitra" panose="00000400000000000000" pitchFamily="2" charset="-78"/>
              </a:rPr>
              <a:t>آژانس بین المللی رتبه بندی اسلامی</a:t>
            </a:r>
            <a:r>
              <a:rPr lang="en-US" dirty="0">
                <a:cs typeface="B Mitra" panose="00000400000000000000" pitchFamily="2" charset="-78"/>
              </a:rPr>
              <a:t>AIRA)</a:t>
            </a:r>
            <a:r>
              <a:rPr lang="fa-IR" dirty="0">
                <a:cs typeface="B Mitra" panose="00000400000000000000" pitchFamily="2" charset="-78"/>
              </a:rPr>
              <a:t>)</a:t>
            </a:r>
            <a:r>
              <a:rPr lang="en-US" dirty="0">
                <a:cs typeface="B Mitra" panose="00000400000000000000" pitchFamily="2" charset="-78"/>
              </a:rPr>
              <a:t>، </a:t>
            </a:r>
            <a:r>
              <a:rPr lang="fa-IR" dirty="0">
                <a:cs typeface="B Mitra" panose="00000400000000000000" pitchFamily="2" charset="-78"/>
              </a:rPr>
              <a:t>هیئت خدمات مالی مالی اسلامی (</a:t>
            </a:r>
            <a:r>
              <a:rPr lang="en-US" dirty="0">
                <a:cs typeface="B Mitra" panose="00000400000000000000" pitchFamily="2" charset="-78"/>
              </a:rPr>
              <a:t>IFSB</a:t>
            </a:r>
            <a:r>
              <a:rPr lang="fa-IR" dirty="0">
                <a:cs typeface="B Mitra" panose="00000400000000000000" pitchFamily="2" charset="-78"/>
              </a:rPr>
              <a:t>)</a:t>
            </a:r>
            <a:r>
              <a:rPr lang="en-US" dirty="0">
                <a:cs typeface="B Mitra" panose="00000400000000000000" pitchFamily="2" charset="-78"/>
              </a:rPr>
              <a:t>، </a:t>
            </a:r>
            <a:r>
              <a:rPr lang="fa-IR" dirty="0">
                <a:cs typeface="B Mitra" panose="00000400000000000000" pitchFamily="2" charset="-78"/>
              </a:rPr>
              <a:t>مرکز مدیریت نقدینگی (</a:t>
            </a:r>
            <a:r>
              <a:rPr lang="en-US" dirty="0">
                <a:cs typeface="B Mitra" panose="00000400000000000000" pitchFamily="2" charset="-78"/>
              </a:rPr>
              <a:t>LMC</a:t>
            </a:r>
            <a:r>
              <a:rPr lang="fa-IR" dirty="0">
                <a:cs typeface="B Mitra" panose="00000400000000000000" pitchFamily="2" charset="-78"/>
              </a:rPr>
              <a:t>)و غیره برای رسیدگی به مسائل مربوط به صنعت و دستورالعملها و رویه عملها و رهنمودهای لازم را موجب شد.</a:t>
            </a:r>
          </a:p>
          <a:p>
            <a:pPr marL="0" indent="0" algn="just" rtl="1">
              <a:buNone/>
            </a:pPr>
            <a:r>
              <a:rPr lang="fa-IR" dirty="0">
                <a:cs typeface="B Mitra" panose="00000400000000000000" pitchFamily="2" charset="-78"/>
              </a:rPr>
              <a:t>در عین حال، مهم است که نقش کمیسیون سازمان ملل متحد در قانون تجارت بین المللی (</a:t>
            </a:r>
            <a:r>
              <a:rPr lang="en-US" dirty="0">
                <a:cs typeface="B Mitra" panose="00000400000000000000" pitchFamily="2" charset="-78"/>
              </a:rPr>
              <a:t>UNCITRAL </a:t>
            </a:r>
            <a:r>
              <a:rPr lang="fa-IR" dirty="0">
                <a:cs typeface="B Mitra" panose="00000400000000000000" pitchFamily="2" charset="-78"/>
              </a:rPr>
              <a:t>) را در توسعه چارچوب بین المللی جهت یکپارچه سازی و مدرنیزه سازی قانون تجارت بین المللی مدنظر قرار دهیم.</a:t>
            </a:r>
          </a:p>
          <a:p>
            <a:pPr marL="0" indent="0" algn="just" rtl="1">
              <a:buNone/>
            </a:pPr>
            <a:r>
              <a:rPr lang="fa-IR" dirty="0">
                <a:cs typeface="B Mitra" panose="00000400000000000000" pitchFamily="2" charset="-78"/>
              </a:rPr>
              <a:t>در حال حاضر انطباق اطلاعات نهادهای مالی اسلامی با استانداردهای صادر شده توسط نهادهای فوق اجباری نیست و نهادهای مذکور صرفا قوانین داخلی کشور خود را رعایت می نمایند اما سوال اساسی این است که در صورت انعقاد یک قرارداد بین المللی میان نهادهای مالی اسلامی در کشورهای مختلف چه باید کرد؟</a:t>
            </a:r>
          </a:p>
          <a:p>
            <a:pPr marL="0" indent="0" algn="just" rtl="1">
              <a:buNone/>
            </a:pPr>
            <a:r>
              <a:rPr lang="fa-IR" dirty="0">
                <a:cs typeface="B Mitra" panose="00000400000000000000" pitchFamily="2" charset="-78"/>
              </a:rPr>
              <a:t>بنابراین تحلیل اثرات قانونی استانداردهای منتشر شده توسط نهادهای فوق بر بازار جهانی حائز اهمیت است. هم چنین پرداختن به مسائل ذیل باید مورد توجه قرار گیرد:</a:t>
            </a:r>
          </a:p>
          <a:p>
            <a:pPr algn="just" rtl="1">
              <a:buFontTx/>
              <a:buChar char="-"/>
            </a:pPr>
            <a:r>
              <a:rPr lang="fa-IR" dirty="0">
                <a:cs typeface="B Mitra" panose="00000400000000000000" pitchFamily="2" charset="-78"/>
              </a:rPr>
              <a:t>مشکلات ناشی از نبود استانداردهای مشخص</a:t>
            </a:r>
          </a:p>
          <a:p>
            <a:pPr algn="just" rtl="1">
              <a:buFontTx/>
              <a:buChar char="-"/>
            </a:pPr>
            <a:r>
              <a:rPr lang="fa-IR" dirty="0">
                <a:cs typeface="B Mitra" panose="00000400000000000000" pitchFamily="2" charset="-78"/>
              </a:rPr>
              <a:t>-چالش های روبروی صنعت مالی اسلامی در مواجهه با جهانی شدن</a:t>
            </a:r>
          </a:p>
          <a:p>
            <a:pPr algn="just" rtl="1">
              <a:buFontTx/>
              <a:buChar char="-"/>
            </a:pPr>
            <a:r>
              <a:rPr lang="fa-IR" dirty="0">
                <a:cs typeface="B Mitra" panose="00000400000000000000" pitchFamily="2" charset="-78"/>
              </a:rPr>
              <a:t>استانداردگذاری چارچوب قانونی برای مالی اسلامی</a:t>
            </a:r>
          </a:p>
          <a:p>
            <a:pPr marL="0" indent="0" algn="r" rtl="1">
              <a:buNone/>
            </a:pPr>
            <a:endParaRPr lang="en-US" dirty="0"/>
          </a:p>
        </p:txBody>
      </p:sp>
    </p:spTree>
    <p:extLst>
      <p:ext uri="{BB962C8B-B14F-4D97-AF65-F5344CB8AC3E}">
        <p14:creationId xmlns:p14="http://schemas.microsoft.com/office/powerpoint/2010/main" val="8030556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a:t>استانداردگذاری به منظور جهانی شدن</a:t>
            </a:r>
            <a:endParaRPr lang="en-US" dirty="0"/>
          </a:p>
        </p:txBody>
      </p:sp>
      <p:sp>
        <p:nvSpPr>
          <p:cNvPr id="3" name="Content Placeholder 2"/>
          <p:cNvSpPr>
            <a:spLocks noGrp="1"/>
          </p:cNvSpPr>
          <p:nvPr>
            <p:ph idx="1"/>
          </p:nvPr>
        </p:nvSpPr>
        <p:spPr/>
        <p:txBody>
          <a:bodyPr/>
          <a:lstStyle/>
          <a:p>
            <a:pPr marL="0" indent="0" algn="just" rtl="1">
              <a:buNone/>
            </a:pPr>
            <a:r>
              <a:rPr lang="fa-IR" dirty="0">
                <a:cs typeface="B Mitra" panose="00000400000000000000" pitchFamily="2" charset="-78"/>
              </a:rPr>
              <a:t>نظرات مختلفی درخصوص استاندارد سازی وجود دارد:</a:t>
            </a:r>
          </a:p>
          <a:p>
            <a:pPr algn="just" rtl="1">
              <a:buFontTx/>
              <a:buChar char="-"/>
            </a:pPr>
            <a:r>
              <a:rPr lang="fa-IR" dirty="0">
                <a:cs typeface="B Mitra" panose="00000400000000000000" pitchFamily="2" charset="-78"/>
              </a:rPr>
              <a:t>استانداردسازی ارزش محصول را افزایش می دهد.(</a:t>
            </a:r>
            <a:r>
              <a:rPr lang="en-US" dirty="0">
                <a:cs typeface="B Mitra" panose="00000400000000000000" pitchFamily="2" charset="-78"/>
              </a:rPr>
              <a:t>Gifford, 2003</a:t>
            </a:r>
            <a:r>
              <a:rPr lang="fa-IR" dirty="0">
                <a:cs typeface="B Mitra" panose="00000400000000000000" pitchFamily="2" charset="-78"/>
              </a:rPr>
              <a:t>)</a:t>
            </a:r>
          </a:p>
          <a:p>
            <a:pPr algn="just" rtl="1">
              <a:buFontTx/>
              <a:buChar char="-"/>
            </a:pPr>
            <a:r>
              <a:rPr lang="fa-IR" dirty="0">
                <a:cs typeface="B Mitra" panose="00000400000000000000" pitchFamily="2" charset="-78"/>
              </a:rPr>
              <a:t>استانداردسازی چه در سطح بین المللی و چه در سطح داخلی ماهیتی داوطلبانه دارد.(</a:t>
            </a:r>
            <a:r>
              <a:rPr lang="en-US" dirty="0" err="1">
                <a:cs typeface="B Mitra" panose="00000400000000000000" pitchFamily="2" charset="-78"/>
              </a:rPr>
              <a:t>Pistor</a:t>
            </a:r>
            <a:r>
              <a:rPr lang="en-US" dirty="0">
                <a:cs typeface="B Mitra" panose="00000400000000000000" pitchFamily="2" charset="-78"/>
              </a:rPr>
              <a:t>, 2000; Swann, 2010</a:t>
            </a:r>
            <a:r>
              <a:rPr lang="fa-IR" dirty="0">
                <a:cs typeface="B Mitra" panose="00000400000000000000" pitchFamily="2" charset="-78"/>
              </a:rPr>
              <a:t>)</a:t>
            </a:r>
          </a:p>
          <a:p>
            <a:pPr algn="just" rtl="1">
              <a:buFontTx/>
              <a:buChar char="-"/>
            </a:pPr>
            <a:r>
              <a:rPr lang="fa-IR" dirty="0">
                <a:cs typeface="B Mitra" panose="00000400000000000000" pitchFamily="2" charset="-78"/>
              </a:rPr>
              <a:t>اثر متقابل استانداردسازی تنها پس از تصویب در قانون یا مقررات داخلی کشور تحقق می یابد.(</a:t>
            </a:r>
            <a:r>
              <a:rPr lang="en-US" dirty="0">
                <a:cs typeface="B Mitra" panose="00000400000000000000" pitchFamily="2" charset="-78"/>
              </a:rPr>
              <a:t>Patterson، 2010؛ Swann، 2010</a:t>
            </a:r>
            <a:r>
              <a:rPr lang="fa-IR" dirty="0">
                <a:cs typeface="B Mitra" panose="00000400000000000000" pitchFamily="2" charset="-78"/>
              </a:rPr>
              <a:t>)</a:t>
            </a:r>
          </a:p>
          <a:p>
            <a:pPr algn="just" rtl="1">
              <a:buFontTx/>
              <a:buChar char="-"/>
            </a:pPr>
            <a:r>
              <a:rPr lang="fa-IR" dirty="0">
                <a:cs typeface="B Mitra" panose="00000400000000000000" pitchFamily="2" charset="-78"/>
              </a:rPr>
              <a:t>تفاوت میان استاندارد و استاندارد گذاری در انطباق است. اگرچه که انطباق با استاندارد داوطلبانه است، استانداردگذاری ماهیتا امری اجباری است و این دو مفاهیمی متفاوت در تجارت بین الملل دارند.(</a:t>
            </a:r>
            <a:r>
              <a:rPr lang="en-US" dirty="0">
                <a:cs typeface="B Mitra" panose="00000400000000000000" pitchFamily="2" charset="-78"/>
              </a:rPr>
              <a:t>Gifford, 2003; </a:t>
            </a:r>
            <a:r>
              <a:rPr lang="en-US" dirty="0" err="1">
                <a:cs typeface="B Mitra" panose="00000400000000000000" pitchFamily="2" charset="-78"/>
              </a:rPr>
              <a:t>Porat</a:t>
            </a:r>
            <a:r>
              <a:rPr lang="en-US" dirty="0">
                <a:cs typeface="B Mitra" panose="00000400000000000000" pitchFamily="2" charset="-78"/>
              </a:rPr>
              <a:t> &amp; </a:t>
            </a:r>
            <a:r>
              <a:rPr lang="en-US" dirty="0" err="1">
                <a:cs typeface="B Mitra" panose="00000400000000000000" pitchFamily="2" charset="-78"/>
              </a:rPr>
              <a:t>Gilo</a:t>
            </a:r>
            <a:r>
              <a:rPr lang="en-US" dirty="0">
                <a:cs typeface="B Mitra" panose="00000400000000000000" pitchFamily="2" charset="-78"/>
              </a:rPr>
              <a:t>, 2006; Matsushita 2006</a:t>
            </a:r>
            <a:r>
              <a:rPr lang="fa-IR" dirty="0">
                <a:cs typeface="B Mitra" panose="00000400000000000000" pitchFamily="2" charset="-78"/>
              </a:rPr>
              <a:t>)</a:t>
            </a:r>
          </a:p>
          <a:p>
            <a:pPr marL="0" indent="0" algn="r" rtl="1">
              <a:buNone/>
            </a:pPr>
            <a:endParaRPr lang="en-US" dirty="0"/>
          </a:p>
        </p:txBody>
      </p:sp>
    </p:spTree>
    <p:extLst>
      <p:ext uri="{BB962C8B-B14F-4D97-AF65-F5344CB8AC3E}">
        <p14:creationId xmlns:p14="http://schemas.microsoft.com/office/powerpoint/2010/main" val="21735924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09600"/>
            <a:ext cx="10515600" cy="5567363"/>
          </a:xfrm>
        </p:spPr>
        <p:txBody>
          <a:bodyPr/>
          <a:lstStyle/>
          <a:p>
            <a:pPr algn="just" rtl="1">
              <a:buFontTx/>
              <a:buChar char="-"/>
            </a:pPr>
            <a:r>
              <a:rPr lang="fa-IR">
                <a:cs typeface="B Mitra" panose="00000400000000000000" pitchFamily="2" charset="-78"/>
              </a:rPr>
              <a:t>ادغام بازار جهانی در نتیجه جهانی سازی نیازمند هماهنگی بین المللی است و مالیه اسلامی بعنوان بازیکنی در این عرصه، مستثنی نیست.(</a:t>
            </a:r>
            <a:r>
              <a:rPr lang="en-US">
                <a:cs typeface="B Mitra" panose="00000400000000000000" pitchFamily="2" charset="-78"/>
              </a:rPr>
              <a:t>Pistor, 2000</a:t>
            </a:r>
            <a:r>
              <a:rPr lang="fa-IR">
                <a:cs typeface="B Mitra" panose="00000400000000000000" pitchFamily="2" charset="-78"/>
              </a:rPr>
              <a:t>)</a:t>
            </a:r>
          </a:p>
          <a:p>
            <a:pPr marL="0" indent="0" algn="just" rtl="1">
              <a:buNone/>
            </a:pPr>
            <a:endParaRPr lang="fa-IR">
              <a:cs typeface="B Mitra" panose="00000400000000000000" pitchFamily="2" charset="-78"/>
            </a:endParaRPr>
          </a:p>
          <a:p>
            <a:pPr marL="0" indent="0" algn="just" rtl="1">
              <a:buNone/>
            </a:pPr>
            <a:r>
              <a:rPr lang="fa-IR">
                <a:cs typeface="B Mitra" panose="00000400000000000000" pitchFamily="2" charset="-78"/>
              </a:rPr>
              <a:t>بسیاری از متخصصان مالی معتقدند که نیاز فوری به استانداردگذاری در صنعت مالی اسلامی وجود دارد و در مقابل برخی معتقدند که وجود اختلاف نظر ها بخشی از زیبایی اسلام است و نبود استانداردگذاری تهدیدی برای صنعت مالی اسلامی نیست. </a:t>
            </a:r>
          </a:p>
          <a:p>
            <a:pPr marL="0" indent="0" algn="just" rtl="1">
              <a:buNone/>
            </a:pPr>
            <a:r>
              <a:rPr lang="fa-IR">
                <a:cs typeface="B Mitra" panose="00000400000000000000" pitchFamily="2" charset="-78"/>
              </a:rPr>
              <a:t>این اختلاف نظر میان متخصصان مختلف مالی اسلامی در مکاتب مختلف(مانند           </a:t>
            </a:r>
            <a:r>
              <a:rPr lang="en-US">
                <a:cs typeface="B Mitra" panose="00000400000000000000" pitchFamily="2" charset="-78"/>
              </a:rPr>
              <a:t>Al- Jassar, 2002; Khir </a:t>
            </a:r>
            <a:r>
              <a:rPr lang="en-US" i="1">
                <a:cs typeface="B Mitra" panose="00000400000000000000" pitchFamily="2" charset="-78"/>
              </a:rPr>
              <a:t>et al</a:t>
            </a:r>
            <a:r>
              <a:rPr lang="en-US">
                <a:cs typeface="B Mitra" panose="00000400000000000000" pitchFamily="2" charset="-78"/>
              </a:rPr>
              <a:t>., 2008; Shanmugam &amp; Zahari, 2009</a:t>
            </a:r>
            <a:r>
              <a:rPr lang="fa-IR">
                <a:cs typeface="B Mitra" panose="00000400000000000000" pitchFamily="2" charset="-78"/>
              </a:rPr>
              <a:t>) خود نشانی بر نیاز به استانداردگذاری جهت فهم بهتر مالی اسلامی توسط افراد و شرکتهاست.</a:t>
            </a:r>
            <a:endParaRPr lang="en-US" dirty="0">
              <a:cs typeface="B Mitra" panose="00000400000000000000" pitchFamily="2" charset="-78"/>
            </a:endParaRPr>
          </a:p>
        </p:txBody>
      </p:sp>
    </p:spTree>
    <p:extLst>
      <p:ext uri="{BB962C8B-B14F-4D97-AF65-F5344CB8AC3E}">
        <p14:creationId xmlns:p14="http://schemas.microsoft.com/office/powerpoint/2010/main" val="7344671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TotalTime>
  <Words>2429</Words>
  <Application>Microsoft Office PowerPoint</Application>
  <PresentationFormat>Widescreen</PresentationFormat>
  <Paragraphs>81</Paragraphs>
  <Slides>26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Arial</vt:lpstr>
      <vt:lpstr>B Mitra</vt:lpstr>
      <vt:lpstr>B Titr</vt:lpstr>
      <vt:lpstr>Calibri</vt:lpstr>
      <vt:lpstr>Calibri Light</vt:lpstr>
      <vt:lpstr>inherit</vt:lpstr>
      <vt:lpstr>Times New Roman</vt:lpstr>
      <vt:lpstr>Office Theme</vt:lpstr>
      <vt:lpstr>PowerPoint Presentation</vt:lpstr>
      <vt:lpstr>PowerPoint Presentation</vt:lpstr>
      <vt:lpstr>نقش استاندارد گذاری در اقتصاد اسلامی</vt:lpstr>
      <vt:lpstr>مقدمه</vt:lpstr>
      <vt:lpstr>مقدمه</vt:lpstr>
      <vt:lpstr>تاریخچه</vt:lpstr>
      <vt:lpstr>PowerPoint Presentation</vt:lpstr>
      <vt:lpstr>استانداردگذاری به منظور جهانی شدن</vt:lpstr>
      <vt:lpstr>PowerPoint Presentation</vt:lpstr>
      <vt:lpstr>عدم استاندارد سازی در امور مالی اسلامی: چالش های روبرو</vt:lpstr>
      <vt:lpstr>PowerPoint Presentation</vt:lpstr>
      <vt:lpstr>PowerPoint Presentation</vt:lpstr>
      <vt:lpstr>نهادهای بین المللی استانداردگذار در مالی اسلامی</vt:lpstr>
      <vt:lpstr>PowerPoint Presentation</vt:lpstr>
      <vt:lpstr>استانداردها در مالی اسلامی</vt:lpstr>
      <vt:lpstr>PowerPoint Presentation</vt:lpstr>
      <vt:lpstr>استانداردگذاری در حال حاضر در کدام نقطه قرار دارد</vt:lpstr>
      <vt:lpstr>نهادهای اصلی استاندارد گذاری</vt:lpstr>
      <vt:lpstr>حوزه های اصلی برای افزایش استانداردگذاری</vt:lpstr>
      <vt:lpstr>نتیجه گیری</vt:lpstr>
      <vt:lpstr>PowerPoint Presentation</vt:lpstr>
      <vt:lpstr>حوزه هایی که پتانسیل رشد بیشتری دارند</vt:lpstr>
      <vt:lpstr> کشورهایی که بیشترین درصد جمعیت مسلمان نسبت به کل جمعیت کشور را دارند </vt:lpstr>
      <vt:lpstr>بالاترین قدرت خرید جمعیت مسلمان</vt:lpstr>
      <vt:lpstr> همایش در خصوص موضوع مطرح شده </vt:lpstr>
      <vt:lpstr>پایان</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Sajjad Movahhed</dc:creator>
  <cp:lastModifiedBy>Sajjad Movahhed</cp:lastModifiedBy>
  <cp:revision>18</cp:revision>
  <cp:lastPrinted>2018-12-01T14:01:28Z</cp:lastPrinted>
  <dcterms:created xsi:type="dcterms:W3CDTF">2017-11-29T21:43:38Z</dcterms:created>
  <dcterms:modified xsi:type="dcterms:W3CDTF">2018-12-07T09:20:02Z</dcterms:modified>
</cp:coreProperties>
</file>