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60" r:id="rId4"/>
    <p:sldId id="263" r:id="rId5"/>
    <p:sldId id="264" r:id="rId6"/>
    <p:sldId id="265" r:id="rId7"/>
    <p:sldId id="296" r:id="rId8"/>
    <p:sldId id="297" r:id="rId9"/>
    <p:sldId id="298" r:id="rId10"/>
    <p:sldId id="299" r:id="rId11"/>
    <p:sldId id="300" r:id="rId12"/>
    <p:sldId id="302" r:id="rId13"/>
    <p:sldId id="301" r:id="rId14"/>
    <p:sldId id="303" r:id="rId15"/>
    <p:sldId id="304" r:id="rId16"/>
    <p:sldId id="305" r:id="rId17"/>
    <p:sldId id="306" r:id="rId18"/>
    <p:sldId id="307" r:id="rId19"/>
    <p:sldId id="308" r:id="rId20"/>
    <p:sldId id="273" r:id="rId21"/>
    <p:sldId id="309" r:id="rId22"/>
    <p:sldId id="310" r:id="rId23"/>
    <p:sldId id="289" r:id="rId24"/>
    <p:sldId id="279" r:id="rId25"/>
    <p:sldId id="259" r:id="rId26"/>
    <p:sldId id="311" r:id="rId27"/>
    <p:sldId id="281" r:id="rId28"/>
    <p:sldId id="312" r:id="rId29"/>
    <p:sldId id="282" r:id="rId30"/>
    <p:sldId id="313" r:id="rId31"/>
    <p:sldId id="314" r:id="rId32"/>
    <p:sldId id="280" r:id="rId33"/>
    <p:sldId id="261" r:id="rId34"/>
    <p:sldId id="285" r:id="rId35"/>
    <p:sldId id="262" r:id="rId36"/>
    <p:sldId id="315" r:id="rId37"/>
    <p:sldId id="316" r:id="rId38"/>
    <p:sldId id="317" r:id="rId39"/>
    <p:sldId id="318" r:id="rId40"/>
    <p:sldId id="319" r:id="rId41"/>
    <p:sldId id="321" r:id="rId42"/>
  </p:sldIdLst>
  <p:sldSz cx="12192000" cy="6858000"/>
  <p:notesSz cx="7315200" cy="9601200"/>
  <p:embeddedFontLst>
    <p:embeddedFont>
      <p:font typeface="Roya Bakh" panose="02000000000000000000" pitchFamily="2" charset="-78"/>
      <p:regular r:id="rId45"/>
    </p:embeddedFont>
    <p:embeddedFont>
      <p:font typeface="B Nazanin" panose="00000400000000000000" pitchFamily="2" charset="-78"/>
      <p:regular r:id="rId46"/>
      <p:bold r:id="rId47"/>
    </p:embeddedFont>
    <p:embeddedFont>
      <p:font typeface="Adobe Fan Heiti Std B" panose="020B0700000000000000" pitchFamily="34" charset="-128"/>
      <p:bold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B Roya" panose="00000400000000000000" pitchFamily="2" charset="-78"/>
      <p:regular r:id="rId51"/>
      <p:bold r:id="rId52"/>
    </p:embeddedFont>
    <p:embeddedFont>
      <p:font typeface="Roya Bakh 10" panose="02000000000000000000" pitchFamily="2" charset="-78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dobe Gurmukhi" panose="01010101010101010101" pitchFamily="50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523"/>
    <a:srgbClr val="353535"/>
    <a:srgbClr val="706E6F"/>
    <a:srgbClr val="08528A"/>
    <a:srgbClr val="F5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6ADE3-C4AA-4F3D-8C4D-6F315D96E990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6D92A-3C88-4B5D-8EF0-277ECF703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0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0F928C-D198-48C7-BEA3-333A4C67520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F814C75-5EF8-4BBB-9F89-64DFE7681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1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8617-6E9F-486F-B3C4-0D2B0558FDC6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1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EE8E-40B7-4D97-A700-BAB64A4D3289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1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2615-395C-453F-98B7-2AF5524149C4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82DC-92D7-43F8-A529-D50A7E43DE22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EF74-5757-4199-85AD-F56001F17B4B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3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F540-99C7-4626-9047-CD760DF290D0}" type="datetime1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8DB-26B1-402C-AA19-9D7852171307}" type="datetime1">
              <a:rPr lang="en-US" smtClean="0"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BB86-096F-4F05-9F46-15103D749711}" type="datetime1">
              <a:rPr lang="en-US" smtClean="0"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9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ABF3-9C30-4BBB-9552-DE2C937CF000}" type="datetime1">
              <a:rPr lang="en-US" smtClean="0"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5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B672-1CB5-4E35-938D-C20FD77FFC20}" type="datetime1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AB7D-7DA1-424F-B09F-CF098CBDABE7}" type="datetime1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6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5DC8-7CE4-4D7B-BECA-6F05F9B04C98}" type="datetime1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5BB8-B5EA-44AD-91DE-4B82055E3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" y="4634"/>
            <a:ext cx="12183760" cy="68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10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386975"/>
            <a:ext cx="1103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حوزه </a:t>
            </a:r>
            <a:r>
              <a:rPr lang="fa-IR" sz="3600" dirty="0" err="1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سرمایه‌گذاری‌های</a:t>
            </a:r>
            <a:r>
              <a:rPr lang="fa-IR" sz="36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 </a:t>
            </a:r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آینده</a:t>
            </a:r>
            <a:endParaRPr lang="en-US" sz="1400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50" y="1179512"/>
            <a:ext cx="917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11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386975"/>
            <a:ext cx="1103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درصد شرکت های بزرگی که تکنولوژی های نوظهور را به عنوان سرمایه گذاری اصلی خود طی 12 </a:t>
            </a:r>
            <a:r>
              <a:rPr lang="fa-IR" sz="36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ماه </a:t>
            </a:r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آینده شناسایی کرده </a:t>
            </a:r>
            <a:r>
              <a:rPr lang="fa-IR" sz="3600" dirty="0" err="1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اند</a:t>
            </a:r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:</a:t>
            </a:r>
            <a:endParaRPr lang="en-US" sz="1400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51" y="1463675"/>
            <a:ext cx="917339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12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کاربرد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فین‌تک‌ها </a:t>
            </a:r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در بازارهای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سرمایه</a:t>
            </a:r>
            <a:endParaRPr lang="en-US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تسویه و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پایاپای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	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تسویه‌های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DVP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P2P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سریع‌تر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در لحظه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کاهش </a:t>
            </a:r>
            <a:r>
              <a:rPr lang="fa-I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هزینه‌ها</a:t>
            </a:r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کاستودین‌های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محلی و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بین‌المللی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،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CSD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ها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مدیریت سبد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مدیریت ثروت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15552" y="5994198"/>
            <a:ext cx="1019547" cy="45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13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کاربرد فین‌تک‌ها در بازارهای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سرمایه</a:t>
            </a:r>
            <a:endParaRPr lang="fa-IR" sz="4000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نظارت اتوماتیک و استاندارد و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دقیق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	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Suptech, AI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AML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مشاوره‌های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روباتیک، معاملات الگوریتمی و معاملات مکرر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پلتفرم‌های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P2P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lending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پلتفرم‌های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Social Trading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15552" y="5994198"/>
            <a:ext cx="1019547" cy="45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5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14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کاربرد فین‌تک‌ها در بازارهای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سرمایه</a:t>
            </a:r>
            <a:endParaRPr lang="fa-IR" sz="4000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پلتفرم‌های تامین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مالی جمعی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اجرای اتوماتیک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تطابق‌های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KYC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AML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قراردادهای هوشمند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تحلیل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داده‌های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بزرگ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قابلیت ردیابی مطمئن سوابق</a:t>
            </a:r>
          </a:p>
        </p:txBody>
      </p:sp>
    </p:spTree>
    <p:extLst>
      <p:ext uri="{BB962C8B-B14F-4D97-AF65-F5344CB8AC3E}">
        <p14:creationId xmlns:p14="http://schemas.microsoft.com/office/powerpoint/2010/main" val="13792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15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رگ‌تک :مهاجرت از روش سنتی نظارت به روش های مدرن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500" y="1850540"/>
            <a:ext cx="10313626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زیرمجموعه‌ای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از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فین‌تک‌ها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که روی تکنولوژی تمرکز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می‌کنند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هدفشان تسهیل نیازهای مقرراتی در موسسات و ادارات است.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Regulatory Technology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 به‌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معنای فناوری نظارتی 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نشت داده‌‌ها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حملات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سایبری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پول‌شویی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دستکاری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حساب‌ها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دیگر اعمال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کلاه‌بردارانه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3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16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کاربرد رگ‌تک 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500" y="1850540"/>
            <a:ext cx="10313626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سیستم‌‌های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مانیتورینگ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رگ‌تکی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نظارت‌های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غیرحضوری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– کاهش هزینه، سرعت بالا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کاهش ریسک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شرکت‌ها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با استفاده از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Big Data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Machine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learning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برای مثال ممکن است تیم مقرراتی شرکت به دلیل حجم عظیم داده‌ها حتی متوجه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فعالیت‌های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پول‌شویی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نشوند!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34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17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3473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 err="1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استارت‌آپ‌های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 </a:t>
            </a:r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برجسته حوزه رگ‌تک 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300" y="1055192"/>
            <a:ext cx="10313626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Identity Mind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Global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 توسعه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دهنده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سرویس‌های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مدیریت ریسک و ضد سرقت برای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تراکنشات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دیجیتال</a:t>
            </a:r>
          </a:p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Onfido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شناسایی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KYC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 دقیق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مشتری از طریق ارائه پیشینه مالی کامل از مشتریان بانکی</a:t>
            </a:r>
          </a:p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Trulioo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احراز هویت مشتریان بانک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ها</a:t>
            </a:r>
          </a:p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Trunomi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گرفتن رضایت مشتریان برای استفاده از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داده‌های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شخصی آنها به صورت شفاف و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دقیق</a:t>
            </a:r>
          </a:p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Suade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کمک به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بانک‌ها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برای ارایه گزارش های نظارتی موردنیاز</a:t>
            </a:r>
          </a:p>
          <a:p>
            <a:pPr marL="514350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Fintelix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شناسایی رفتار غیرعادی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وعملیات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غیر طبیعی مشتریان با داده کاوی و جلوگیری از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پولشویی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، جرایم مالی،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کلاهبرداری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دزدی</a:t>
            </a:r>
          </a:p>
        </p:txBody>
      </p:sp>
    </p:spTree>
    <p:extLst>
      <p:ext uri="{BB962C8B-B14F-4D97-AF65-F5344CB8AC3E}">
        <p14:creationId xmlns:p14="http://schemas.microsoft.com/office/powerpoint/2010/main" val="30688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18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رویکرد </a:t>
            </a:r>
            <a:r>
              <a:rPr lang="en-US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Adobe Gurmukhi" panose="01010101010101010101" pitchFamily="50" charset="0"/>
              </a:rPr>
              <a:t>IOSCO</a:t>
            </a:r>
            <a:endParaRPr lang="fa-IR" sz="4000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IOSCO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اخیرا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4 کمیته در مورد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فین‌تک‌ها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در نظر گرفته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	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تکنوژی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دفتر کل توزیع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شده (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Distributed Ledger Technology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Regtech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Suptech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AI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AML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یادگیری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Lesson Learnt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44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19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رویدادهای اخیر در </a:t>
            </a:r>
            <a:r>
              <a:rPr lang="fa-IR" sz="40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ایران</a:t>
            </a:r>
            <a:endParaRPr lang="fa-IR" sz="4000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کمیته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2017 و 2018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مقررات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تامین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مالی جمعی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استارت‌آپ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Single Gateway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Open Data</a:t>
            </a:r>
          </a:p>
        </p:txBody>
      </p:sp>
    </p:spTree>
    <p:extLst>
      <p:ext uri="{BB962C8B-B14F-4D97-AF65-F5344CB8AC3E}">
        <p14:creationId xmlns:p14="http://schemas.microsoft.com/office/powerpoint/2010/main" val="32526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34225" y="1007706"/>
            <a:ext cx="42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فهرست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مطالب</a:t>
            </a:r>
            <a:endParaRPr lang="en-US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دیدگاه‌های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IOSCO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فین‌تک 2018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بررسی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از منظر فنی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بررسی از منظر تجاری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ایجاد جعبه شنی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5BB8-B5EA-44AD-91DE-4B82055E3DC0}" type="slidenum">
              <a:rPr lang="en-US" b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fld>
            <a:endParaRPr lang="en-US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2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64242"/>
              </p:ext>
            </p:extLst>
          </p:nvPr>
        </p:nvGraphicFramePr>
        <p:xfrm>
          <a:off x="825500" y="823783"/>
          <a:ext cx="10541000" cy="165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73859453"/>
                    </a:ext>
                  </a:extLst>
                </a:gridCol>
                <a:gridCol w="7721600">
                  <a:extLst>
                    <a:ext uri="{9D8B030D-6E8A-4147-A177-3AD203B41FA5}">
                      <a16:colId xmlns:a16="http://schemas.microsoft.com/office/drawing/2014/main" val="1382154281"/>
                    </a:ext>
                  </a:extLst>
                </a:gridCol>
              </a:tblGrid>
              <a:tr h="469053">
                <a:tc gridSpan="2">
                  <a:txBody>
                    <a:bodyPr/>
                    <a:lstStyle/>
                    <a:p>
                      <a:pPr algn="ctr"/>
                      <a:r>
                        <a:rPr lang="fa-IR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Roya Bakh 10" panose="02000000000000000000" pitchFamily="2" charset="-78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آمار کلی استارت آپ های فعال در زمینه فین تک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1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6259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algn="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تعداد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عنوان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530274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algn="r"/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158</a:t>
                      </a:r>
                      <a:endParaRPr lang="en-US" sz="1800" b="0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تعداد </a:t>
                      </a:r>
                      <a:r>
                        <a:rPr lang="fa-IR" sz="1800" b="0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استارت‌آپ‌های</a:t>
                      </a: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فعال</a:t>
                      </a:r>
                      <a:endParaRPr lang="en-US" sz="1800" b="0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679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38</a:t>
                      </a:r>
                      <a:endParaRPr lang="en-US" sz="1800" b="0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0" kern="1200" baseline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تعداد استارت آپ های عضو جامعه فین تک ایران</a:t>
                      </a:r>
                      <a:endParaRPr lang="en-US" sz="1800" b="0" kern="1200" baseline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58607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95440"/>
              </p:ext>
            </p:extLst>
          </p:nvPr>
        </p:nvGraphicFramePr>
        <p:xfrm>
          <a:off x="825500" y="2804985"/>
          <a:ext cx="10543030" cy="1472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147">
                  <a:extLst>
                    <a:ext uri="{9D8B030D-6E8A-4147-A177-3AD203B41FA5}">
                      <a16:colId xmlns:a16="http://schemas.microsoft.com/office/drawing/2014/main" val="373859453"/>
                    </a:ext>
                  </a:extLst>
                </a:gridCol>
                <a:gridCol w="1506147">
                  <a:extLst>
                    <a:ext uri="{9D8B030D-6E8A-4147-A177-3AD203B41FA5}">
                      <a16:colId xmlns:a16="http://schemas.microsoft.com/office/drawing/2014/main" val="316385517"/>
                    </a:ext>
                  </a:extLst>
                </a:gridCol>
                <a:gridCol w="1506147">
                  <a:extLst>
                    <a:ext uri="{9D8B030D-6E8A-4147-A177-3AD203B41FA5}">
                      <a16:colId xmlns:a16="http://schemas.microsoft.com/office/drawing/2014/main" val="3988487606"/>
                    </a:ext>
                  </a:extLst>
                </a:gridCol>
                <a:gridCol w="1506148">
                  <a:extLst>
                    <a:ext uri="{9D8B030D-6E8A-4147-A177-3AD203B41FA5}">
                      <a16:colId xmlns:a16="http://schemas.microsoft.com/office/drawing/2014/main" val="123488622"/>
                    </a:ext>
                  </a:extLst>
                </a:gridCol>
                <a:gridCol w="1506147">
                  <a:extLst>
                    <a:ext uri="{9D8B030D-6E8A-4147-A177-3AD203B41FA5}">
                      <a16:colId xmlns:a16="http://schemas.microsoft.com/office/drawing/2014/main" val="1584344126"/>
                    </a:ext>
                  </a:extLst>
                </a:gridCol>
                <a:gridCol w="1506147">
                  <a:extLst>
                    <a:ext uri="{9D8B030D-6E8A-4147-A177-3AD203B41FA5}">
                      <a16:colId xmlns:a16="http://schemas.microsoft.com/office/drawing/2014/main" val="4168740282"/>
                    </a:ext>
                  </a:extLst>
                </a:gridCol>
                <a:gridCol w="1506147">
                  <a:extLst>
                    <a:ext uri="{9D8B030D-6E8A-4147-A177-3AD203B41FA5}">
                      <a16:colId xmlns:a16="http://schemas.microsoft.com/office/drawing/2014/main" val="2822041278"/>
                    </a:ext>
                  </a:extLst>
                </a:gridCol>
              </a:tblGrid>
              <a:tr h="295727">
                <a:tc gridSpan="7">
                  <a:txBody>
                    <a:bodyPr/>
                    <a:lstStyle/>
                    <a:p>
                      <a:pPr algn="ctr" rtl="1"/>
                      <a:r>
                        <a:rPr lang="fa-IR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Roya Bakh 10" panose="02000000000000000000" pitchFamily="2" charset="-78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تعداد استارت آپ ها به تفکیک صنعت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1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6259"/>
                  </a:ext>
                </a:extLst>
              </a:tr>
              <a:tr h="710375"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پرداخت</a:t>
                      </a:r>
                      <a:endParaRPr lang="en-US" sz="18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مدیریت مالی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انتقال مالی </a:t>
                      </a:r>
                      <a:r>
                        <a:rPr lang="fa-IR" sz="1800" b="1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بین‌المللی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بیمه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سلامت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ارز دیجیتال</a:t>
                      </a:r>
                      <a:endParaRPr lang="en-US" sz="18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تامین مالی جمعی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530274"/>
                  </a:ext>
                </a:extLst>
              </a:tr>
              <a:tr h="33225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3306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41190"/>
              </p:ext>
            </p:extLst>
          </p:nvPr>
        </p:nvGraphicFramePr>
        <p:xfrm>
          <a:off x="825500" y="4606739"/>
          <a:ext cx="10543033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48">
                  <a:extLst>
                    <a:ext uri="{9D8B030D-6E8A-4147-A177-3AD203B41FA5}">
                      <a16:colId xmlns:a16="http://schemas.microsoft.com/office/drawing/2014/main" val="373859453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3524966287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1664761589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2315428932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120099299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298550533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1580488551"/>
                    </a:ext>
                  </a:extLst>
                </a:gridCol>
                <a:gridCol w="1171448">
                  <a:extLst>
                    <a:ext uri="{9D8B030D-6E8A-4147-A177-3AD203B41FA5}">
                      <a16:colId xmlns:a16="http://schemas.microsoft.com/office/drawing/2014/main" val="2379695997"/>
                    </a:ext>
                  </a:extLst>
                </a:gridCol>
                <a:gridCol w="1171449">
                  <a:extLst>
                    <a:ext uri="{9D8B030D-6E8A-4147-A177-3AD203B41FA5}">
                      <a16:colId xmlns:a16="http://schemas.microsoft.com/office/drawing/2014/main" val="751143530"/>
                    </a:ext>
                  </a:extLst>
                </a:gridCol>
              </a:tblGrid>
              <a:tr h="295727">
                <a:tc gridSpan="9">
                  <a:txBody>
                    <a:bodyPr/>
                    <a:lstStyle/>
                    <a:p>
                      <a:pPr algn="ctr" rtl="1"/>
                      <a:r>
                        <a:rPr lang="fa-IR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dobe Gurmukhi" panose="01010101010101010101" pitchFamily="50" charset="0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به تفکیک تقسیم بندی  </a:t>
                      </a:r>
                      <a:r>
                        <a:rPr lang="en-US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dobe Gurmukhi" panose="01010101010101010101" pitchFamily="50" charset="0"/>
                          <a:ea typeface="Roya Bakh 10" panose="02000000000000000000" pitchFamily="2" charset="-78"/>
                          <a:cs typeface="Adobe Gurmukhi" panose="01010101010101010101" pitchFamily="50" charset="0"/>
                        </a:rPr>
                        <a:t>IOSCO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1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6259"/>
                  </a:ext>
                </a:extLst>
              </a:tr>
              <a:tr h="666536"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پرداخت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سرمایه‌گذاری</a:t>
                      </a:r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و خرید و فروش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تحلیل و داده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بلاک‌چین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تامین مالی جمعی</a:t>
                      </a:r>
                    </a:p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و وام دهی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برنامه‌ریزی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بیمه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امنیت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سایر</a:t>
                      </a:r>
                      <a:endParaRPr lang="en-US" sz="1400" b="1" kern="1200" baseline="0" dirty="0" smtClean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5302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98489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20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1" y="140461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آمار</a:t>
            </a:r>
            <a:endParaRPr lang="fa-IR" sz="4000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04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21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اقدامات سازمان بورس	</a:t>
            </a:r>
            <a:r>
              <a:rPr lang="fa-IR" sz="40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و اوراق بهادار</a:t>
            </a:r>
            <a:endParaRPr lang="fa-IR" sz="4000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اتخاذ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استراتژی‌ها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مقررات زدایی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حذف تشریفات اداری 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ارزش‌گذاری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نظارت</a:t>
            </a:r>
          </a:p>
        </p:txBody>
      </p:sp>
    </p:spTree>
    <p:extLst>
      <p:ext uri="{BB962C8B-B14F-4D97-AF65-F5344CB8AC3E}">
        <p14:creationId xmlns:p14="http://schemas.microsoft.com/office/powerpoint/2010/main" val="26630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22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مدل پیشنهادی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نکته: حذف سلسله مراتب اداری در قالبی مشخص و هماهنگ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فرآیند یکسان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ثبت و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رجیستری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نظارت فنی و تجاری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بازیگران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اصلی: فرابورس ایران،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رایان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بورس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مرکز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مالی ایران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87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1853" y="3471177"/>
            <a:ext cx="9608295" cy="2578707"/>
            <a:chOff x="1668366" y="3471177"/>
            <a:chExt cx="9608295" cy="25787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1668366" y="3471177"/>
              <a:ext cx="2750295" cy="12242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097366" y="3471177"/>
              <a:ext cx="2750295" cy="12242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8526366" y="3471177"/>
              <a:ext cx="2750295" cy="12242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84927" y="3790918"/>
              <a:ext cx="2433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3200" b="1" dirty="0" smtClean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مرکز مالی ایران</a:t>
              </a:r>
              <a:endParaRPr lang="en-US" sz="3200" b="1" dirty="0">
                <a:solidFill>
                  <a:schemeClr val="bg1"/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3927" y="3790918"/>
              <a:ext cx="2433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3200" b="1" dirty="0" smtClean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رایان بورس</a:t>
              </a:r>
              <a:endParaRPr lang="en-US" sz="3200" b="1" dirty="0">
                <a:solidFill>
                  <a:schemeClr val="bg1"/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42927" y="3790918"/>
              <a:ext cx="2433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3200" b="1" dirty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فین‌استارز</a:t>
              </a:r>
              <a:endParaRPr lang="en-US" sz="3200" b="1" dirty="0">
                <a:solidFill>
                  <a:schemeClr val="bg1"/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1668366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r" rtl="1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fa-I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rPr>
                <a:t>دسترسی به داده و اطلاعات به مدت یک سال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097365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 algn="r" rtl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fa-IR" dirty="0"/>
                <a:t>بررسی فنی</a:t>
              </a:r>
            </a:p>
            <a:p>
              <a:r>
                <a:rPr lang="fa-IR" dirty="0"/>
                <a:t>تأیید</a:t>
              </a:r>
              <a:endParaRPr lang="en-US" dirty="0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8526366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 algn="r" rtl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fa-IR" dirty="0"/>
                <a:t>ثبت اولیه</a:t>
              </a:r>
            </a:p>
            <a:p>
              <a:r>
                <a:rPr lang="fa-IR" dirty="0"/>
                <a:t>بررسی کمیته ثبت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23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مدل پیشنهادی فرابورس برای جعبه شنی </a:t>
            </a:r>
            <a:r>
              <a:rPr lang="fa-IR" sz="40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فین‌تک‌ها</a:t>
            </a:r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	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68366" y="1850540"/>
            <a:ext cx="9216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فرآیند ثبت در جعبه شنی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دسترسی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داده‌ها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اطلاعات برای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استارت‌آپ‌ها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4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"/>
            <a:ext cx="12191998" cy="68544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24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26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386975"/>
            <a:ext cx="1103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موانع مقرراتی بر سر راه نوآوری در </a:t>
            </a:r>
            <a:r>
              <a:rPr lang="fa-IR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فین‌تک‌ها </a:t>
            </a:r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طبق گزارش </a:t>
            </a:r>
            <a:r>
              <a:rPr lang="en-US" sz="3600" b="1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Adobe Gurmukhi" panose="01010101010101010101" pitchFamily="50" charset="0"/>
              </a:rPr>
              <a:t>PWC</a:t>
            </a:r>
            <a:r>
              <a:rPr lang="en-US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Adobe Gurmukhi" panose="01010101010101010101" pitchFamily="50" charset="0"/>
              </a:rPr>
              <a:t> </a:t>
            </a:r>
            <a:endParaRPr lang="en-US" sz="1400" b="1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Adobe Gurmukhi" panose="01010101010101010101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1" y="1463675"/>
            <a:ext cx="917433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2" y="3383395"/>
            <a:ext cx="4832043" cy="26185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27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جعبه شنی چیست؟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68366" y="1850540"/>
            <a:ext cx="9216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...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مکانیزمی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برای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مقررات‌گذاری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تا با سرعت شکوفایی نوآوری هماهنگ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شود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1620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28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تاریخچه جعبه شنی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ایالات متحده 2012: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کاتالیزورهای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پروژه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Project Catalysts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بریتانیا 2017: جعبه شنی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رگولاتوری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معروف به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Active Hub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)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9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0" y="0"/>
            <a:ext cx="12233424" cy="6248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29</a:t>
            </a:fld>
            <a:endParaRPr lang="en-US" b="1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7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30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دلایل نیاز به جعبه شنی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تشویق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فین‌تک‌ها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تامین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الزامات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تاسیس فین‌تک‌ها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کمک به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قانون‌گذاری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وضع مقررات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تسهیل در فرآیند معرفی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توسعه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ابزارهای مالی</a:t>
            </a:r>
          </a:p>
        </p:txBody>
      </p:sp>
    </p:spTree>
    <p:extLst>
      <p:ext uri="{BB962C8B-B14F-4D97-AF65-F5344CB8AC3E}">
        <p14:creationId xmlns:p14="http://schemas.microsoft.com/office/powerpoint/2010/main" val="14915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31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دلایل نیاز به جعبه شنی در ایران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کاهش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هزینه‌های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تطبیق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کاستن زمان فرآیند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تطبیق با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فقه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تطبیق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با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مقررات</a:t>
            </a:r>
          </a:p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کاهش زمان وقفه عملیاتی شدن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محیط اقتصادی و حقوقی متفاوت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نیازهای دگرگون شده جامعه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مثال: </a:t>
            </a:r>
            <a:r>
              <a:rPr lang="fa-I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صندوق‌های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زمین و ساختمان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59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32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386975"/>
            <a:ext cx="1103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نقاط ضعف و قدرت جعبه شنی</a:t>
            </a:r>
            <a:endParaRPr lang="en-US" sz="1400" b="1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Adobe Gurmukhi" panose="01010101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28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"/>
            <a:ext cx="12191998" cy="68544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33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599" y="869575"/>
            <a:ext cx="773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فرآیندها و زمان لازم برای پیاده سازی ابزار مالی جدید در بازار سرمایه ایران</a:t>
            </a:r>
            <a:endParaRPr lang="en-US" sz="1400" b="1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Adobe Gurmukhi" panose="01010101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01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43928"/>
              </p:ext>
            </p:extLst>
          </p:nvPr>
        </p:nvGraphicFramePr>
        <p:xfrm>
          <a:off x="838200" y="654897"/>
          <a:ext cx="10515600" cy="540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385945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382154281"/>
                    </a:ext>
                  </a:extLst>
                </a:gridCol>
              </a:tblGrid>
              <a:tr h="469053">
                <a:tc gridSpan="2">
                  <a:txBody>
                    <a:bodyPr/>
                    <a:lstStyle/>
                    <a:p>
                      <a:pPr algn="ctr"/>
                      <a:r>
                        <a:rPr lang="fa-IR" sz="2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Roya Bakh 10" panose="02000000000000000000" pitchFamily="2" charset="-78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نمونه </a:t>
                      </a:r>
                      <a:r>
                        <a:rPr lang="fa-IR" sz="24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Roya Bakh 10" panose="02000000000000000000" pitchFamily="2" charset="-78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هایی</a:t>
                      </a:r>
                      <a:r>
                        <a:rPr lang="fa-IR" sz="2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Roya Bakh 10" panose="02000000000000000000" pitchFamily="2" charset="-78"/>
                          <a:ea typeface="Roya Bakh 10" panose="02000000000000000000" pitchFamily="2" charset="-78"/>
                          <a:cs typeface="Roya Bakh 10" panose="02000000000000000000" pitchFamily="2" charset="-78"/>
                        </a:rPr>
                        <a:t> از مدت زمان عملیاتی شدن ابزار و نهادهای مالی در بازار سرمایه ایران</a:t>
                      </a:r>
                      <a:endParaRPr lang="en-US" sz="24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Roya Bakh 10" panose="02000000000000000000" pitchFamily="2" charset="-78"/>
                        <a:ea typeface="Roya Bakh 10" panose="02000000000000000000" pitchFamily="2" charset="-78"/>
                        <a:cs typeface="Roya Bakh 10" panose="02000000000000000000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1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6259"/>
                  </a:ext>
                </a:extLst>
              </a:tr>
              <a:tr h="90805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مدت زمان حدودی صرف شده از زمان شروع مطالعات</a:t>
                      </a:r>
                    </a:p>
                    <a:p>
                      <a:pPr algn="ctr" rtl="1" fontAlgn="ctr"/>
                      <a:r>
                        <a:rPr lang="fa-IR" sz="20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تا راه اندازی و شروع معاملات (سال)</a:t>
                      </a:r>
                      <a:endParaRPr lang="fa-IR" sz="20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نام پروژه</a:t>
                      </a:r>
                      <a:endParaRPr lang="fa-IR" sz="2000" b="1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5302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u="none" strike="noStrike" dirty="0" smtClean="0">
                          <a:effectLst/>
                        </a:rPr>
                        <a:t>7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صندوق‌های</a:t>
                      </a: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زمین و ساختمان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549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صندوق‌های</a:t>
                      </a: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جسورانه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6795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اسناد خزانه اسلامی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5860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بازار </a:t>
                      </a:r>
                      <a:r>
                        <a:rPr lang="fa-IR" sz="1800" b="0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شرکت‌های</a:t>
                      </a: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کوچک و متوسط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8754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اوراق تسهیلات مسکن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4495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صندوق‌های</a:t>
                      </a:r>
                      <a:r>
                        <a:rPr lang="fa-IR" sz="1800" b="0" kern="1200" baseline="0" dirty="0" smtClean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قابل معامله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8631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صکوک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اجاره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6019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1.5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اوراق رهنی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6916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صکوک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 err="1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مرابحه</a:t>
                      </a:r>
                      <a:endParaRPr lang="fa-IR" sz="1800" b="0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2640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 err="1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صکوک</a:t>
                      </a:r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 </a:t>
                      </a:r>
                      <a:r>
                        <a:rPr lang="fa-IR" sz="1800" b="0" kern="1200" baseline="0" dirty="0" err="1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استصناع</a:t>
                      </a:r>
                      <a:endParaRPr lang="fa-IR" sz="1800" b="0" kern="1200" baseline="0" dirty="0">
                        <a:solidFill>
                          <a:schemeClr val="dk1"/>
                        </a:solidFill>
                        <a:latin typeface="Roya Bakh" panose="02000000000000000000" pitchFamily="2" charset="-78"/>
                        <a:ea typeface="Roya Bakh" panose="02000000000000000000" pitchFamily="2" charset="-78"/>
                        <a:cs typeface="Roya Bakh" panose="020000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7363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kern="1200" baseline="0" dirty="0">
                          <a:solidFill>
                            <a:schemeClr val="dk1"/>
                          </a:solidFill>
                          <a:latin typeface="Roya Bakh" panose="02000000000000000000" pitchFamily="2" charset="-78"/>
                          <a:ea typeface="Roya Bakh" panose="02000000000000000000" pitchFamily="2" charset="-78"/>
                          <a:cs typeface="Roya Bakh" panose="02000000000000000000" pitchFamily="2" charset="-78"/>
                        </a:rPr>
                        <a:t>بازار قراردادهای اختیار معامله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94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3015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34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844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"/>
            <a:ext cx="12191998" cy="6854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35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4599" y="945775"/>
            <a:ext cx="773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رویه </a:t>
            </a:r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و زمان پیشنهادی انتشار یک ابزار </a:t>
            </a:r>
            <a:r>
              <a:rPr lang="fa-IR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مالی</a:t>
            </a:r>
          </a:p>
          <a:p>
            <a:pPr algn="r" rtl="1"/>
            <a:r>
              <a:rPr lang="fa-IR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در </a:t>
            </a:r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 </a:t>
            </a:r>
            <a:r>
              <a:rPr lang="fa-IR" sz="36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«</a:t>
            </a:r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فین </a:t>
            </a:r>
            <a:r>
              <a:rPr lang="fa-IR" sz="3600" dirty="0" err="1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استارز</a:t>
            </a:r>
            <a:r>
              <a:rPr lang="fa-IR" sz="36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» فرابورس ایران</a:t>
            </a:r>
            <a:endParaRPr lang="en-US" sz="1400" b="1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Adobe Gurmukhi" panose="01010101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8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36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نوآوری </a:t>
            </a:r>
            <a:r>
              <a:rPr lang="fa-IR" sz="4000" dirty="0" smtClean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فین‌استارز </a:t>
            </a:r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شامل جعبه شنی در فرابورس ایران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برند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فرابورس ایران</a:t>
            </a:r>
          </a:p>
          <a:p>
            <a:pPr marL="914400" lvl="1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اولین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جعبه شنی در بازار سرمایه ایران</a:t>
            </a:r>
          </a:p>
          <a:p>
            <a:pPr marL="914400" lvl="1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اولین رویداد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فین‌تکی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در خاورمیانه و شمال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آفریقا</a:t>
            </a:r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37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فرآیند پیشنهادی فرابورس ایران برای جعبه شنی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فرآیند ثبت در جعبه شنی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دسترسی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داده‌ها و</a:t>
            </a:r>
            <a:b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</a:b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اطلاعات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برای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استارت‌آپ‌ها</a:t>
            </a: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ارکان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: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فرابورس ایران به عنوان دبیر 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</a:t>
            </a:r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رایان بورس به عنوان نماینده فنی سازمان بورس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مرکز مالی ایران به عنوان مرکز داده بازار سرمایه ایران</a:t>
            </a:r>
          </a:p>
        </p:txBody>
      </p:sp>
    </p:spTree>
    <p:extLst>
      <p:ext uri="{BB962C8B-B14F-4D97-AF65-F5344CB8AC3E}">
        <p14:creationId xmlns:p14="http://schemas.microsoft.com/office/powerpoint/2010/main" val="24861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38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فرآیند عرضه خصوصی در جعبه شنی فین </a:t>
            </a:r>
            <a:r>
              <a:rPr lang="fa-IR" sz="4000" dirty="0" err="1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استارز</a:t>
            </a:r>
            <a:endParaRPr lang="fa-IR" sz="4000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ارکان: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فرابورس ایران به عنوان دبیر فین </a:t>
            </a:r>
            <a:r>
              <a:rPr lang="fa-I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استارز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و مالک سامانه </a:t>
            </a:r>
            <a:r>
              <a:rPr lang="fa-I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معاملاتی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واچار</a:t>
            </a:r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سازمان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بورس و کمیته فقهی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نهادهای مالی</a:t>
            </a:r>
          </a:p>
          <a:p>
            <a:pPr marL="914400" lvl="1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سرمایه گذاران خبره</a:t>
            </a:r>
          </a:p>
        </p:txBody>
      </p:sp>
    </p:spTree>
    <p:extLst>
      <p:ext uri="{BB962C8B-B14F-4D97-AF65-F5344CB8AC3E}">
        <p14:creationId xmlns:p14="http://schemas.microsoft.com/office/powerpoint/2010/main" val="31385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1853" y="3471177"/>
            <a:ext cx="9608295" cy="2578707"/>
            <a:chOff x="1668366" y="3471177"/>
            <a:chExt cx="9608295" cy="25787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1668366" y="3471177"/>
              <a:ext cx="2750295" cy="12242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097366" y="3471177"/>
              <a:ext cx="2750295" cy="12242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8526366" y="3471177"/>
              <a:ext cx="2750295" cy="12242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84927" y="3790918"/>
              <a:ext cx="2433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3200" b="1" dirty="0" err="1" smtClean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واچار</a:t>
              </a:r>
              <a:endParaRPr lang="en-US" sz="3200" b="1" dirty="0">
                <a:solidFill>
                  <a:schemeClr val="bg1"/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7365" y="3883250"/>
              <a:ext cx="2750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2000" b="1" dirty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سازمان بورس و کمیته فقهی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42927" y="3790918"/>
              <a:ext cx="2433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3200" b="1" dirty="0">
                  <a:solidFill>
                    <a:schemeClr val="bg1"/>
                  </a:solidFill>
                  <a:latin typeface="Adobe Gurmukhi" panose="01010101010101010101" pitchFamily="50" charset="0"/>
                  <a:ea typeface="Roya Bakh" panose="02000000000000000000" pitchFamily="2" charset="-78"/>
                  <a:cs typeface="B Roya" panose="00000400000000000000" pitchFamily="2" charset="-78"/>
                </a:rPr>
                <a:t>فین‌استارز</a:t>
              </a:r>
              <a:endParaRPr lang="en-US" sz="3200" b="1" dirty="0">
                <a:solidFill>
                  <a:schemeClr val="bg1"/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1668366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r" rtl="1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fa-I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rPr>
                <a:t>عرضه خصوصی به </a:t>
              </a:r>
              <a:br>
                <a:rPr lang="fa-I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rPr>
              </a:br>
              <a:r>
                <a:rPr lang="fa-I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rPr>
                <a:t>سرمایه </a:t>
              </a:r>
              <a:r>
                <a:rPr lang="fa-I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rPr>
                <a:t>گذاران خبره در حجم و زمان محدود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097365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 algn="r" rtl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fa-IR" dirty="0"/>
                <a:t>بررسی فنی و فقهی</a:t>
              </a:r>
            </a:p>
            <a:p>
              <a:r>
                <a:rPr lang="fa-IR" dirty="0"/>
                <a:t>تأیید</a:t>
              </a: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8526366" y="4871475"/>
              <a:ext cx="2750295" cy="11784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 algn="r" rtl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ya Bakh" panose="02000000000000000000" pitchFamily="2" charset="-78"/>
                  <a:ea typeface="Roya Bakh" panose="02000000000000000000" pitchFamily="2" charset="-78"/>
                  <a:cs typeface="Roya Bakh" panose="02000000000000000000" pitchFamily="2" charset="-78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fa-IR" dirty="0"/>
                <a:t>ثبت اولیه عرضه خصوصی</a:t>
              </a:r>
            </a:p>
            <a:p>
              <a:r>
                <a:rPr lang="fa-IR" dirty="0"/>
                <a:t>بررسی توسط کمیته ثبت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39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فرآیند عرضه خصوصی در جعبه شنی فین </a:t>
            </a:r>
            <a:r>
              <a:rPr lang="fa-IR" sz="4000" dirty="0" err="1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استارز</a:t>
            </a:r>
            <a:endParaRPr lang="fa-IR" sz="4000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68366" y="1850540"/>
            <a:ext cx="9216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فرآیند ثبت در جعبه شنی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فین‌استارز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دسترسی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داده‌ها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و اطلاعات برای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استارت‌آپ‌ها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85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4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موارد کاربرد </a:t>
            </a:r>
            <a:r>
              <a:rPr lang="fa-IR" sz="4000" dirty="0" err="1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تکنولوژی‌های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 </a:t>
            </a:r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مالی (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فین‌تک‌ها</a:t>
            </a:r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)</a:t>
            </a:r>
            <a:endParaRPr lang="en-US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ویژگی‌های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تکنولوژی‌های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مالی	</a:t>
            </a:r>
          </a:p>
          <a:p>
            <a:pPr marL="914400" lvl="1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مدل‌های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تجاری </a:t>
            </a:r>
            <a:r>
              <a:rPr lang="fa-I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نوآورانه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و متنوع</a:t>
            </a:r>
          </a:p>
          <a:p>
            <a:pPr marL="914400" lvl="1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تکنولوژی‌های</a:t>
            </a:r>
            <a:r>
              <a:rPr lang="fa-I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نوظهور</a:t>
            </a: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امکان ایجاد تحول در صنعت مالی</a:t>
            </a:r>
          </a:p>
        </p:txBody>
      </p:sp>
    </p:spTree>
    <p:extLst>
      <p:ext uri="{BB962C8B-B14F-4D97-AF65-F5344CB8AC3E}">
        <p14:creationId xmlns:p14="http://schemas.microsoft.com/office/powerpoint/2010/main" val="14055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40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100770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Adobe Gurmukhi" panose="01010101010101010101" pitchFamily="50" charset="0"/>
                <a:ea typeface="Roya Bakh 10" panose="02000000000000000000" pitchFamily="2" charset="-78"/>
                <a:cs typeface="Roya Bakh 10" panose="02000000000000000000" pitchFamily="2" charset="-78"/>
              </a:rPr>
              <a:t>کاربردهای جعبه شنی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دسترسی قابل اتکا و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لحظه‌ای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به اطلاعات</a:t>
            </a: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دسترسی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فین‌تک‌ها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به اطلاعات به صورت منصفانه و شفاف</a:t>
            </a: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تشویق فین‌تک‌ها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به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حفظ حریم مشتریان </a:t>
            </a:r>
            <a:endParaRPr lang="fa-IR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ShariaTech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86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 rot="1478834">
            <a:off x="7275829" y="-502783"/>
            <a:ext cx="672448" cy="7915955"/>
          </a:xfrm>
          <a:custGeom>
            <a:avLst/>
            <a:gdLst>
              <a:gd name="connsiteX0" fmla="*/ 0 w 672448"/>
              <a:gd name="connsiteY0" fmla="*/ 305465 h 7915955"/>
              <a:gd name="connsiteX1" fmla="*/ 665742 w 672448"/>
              <a:gd name="connsiteY1" fmla="*/ 0 h 7915955"/>
              <a:gd name="connsiteX2" fmla="*/ 665742 w 672448"/>
              <a:gd name="connsiteY2" fmla="*/ 2166967 h 7915955"/>
              <a:gd name="connsiteX3" fmla="*/ 672448 w 672448"/>
              <a:gd name="connsiteY3" fmla="*/ 2166967 h 7915955"/>
              <a:gd name="connsiteX4" fmla="*/ 672448 w 672448"/>
              <a:gd name="connsiteY4" fmla="*/ 7610490 h 7915955"/>
              <a:gd name="connsiteX5" fmla="*/ 6706 w 672448"/>
              <a:gd name="connsiteY5" fmla="*/ 7915955 h 7915955"/>
              <a:gd name="connsiteX6" fmla="*/ 6706 w 672448"/>
              <a:gd name="connsiteY6" fmla="*/ 4264798 h 7915955"/>
              <a:gd name="connsiteX7" fmla="*/ 0 w 672448"/>
              <a:gd name="connsiteY7" fmla="*/ 4267875 h 791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448" h="7915955">
                <a:moveTo>
                  <a:pt x="0" y="305465"/>
                </a:moveTo>
                <a:lnTo>
                  <a:pt x="665742" y="0"/>
                </a:lnTo>
                <a:lnTo>
                  <a:pt x="665742" y="2166967"/>
                </a:lnTo>
                <a:lnTo>
                  <a:pt x="672448" y="2166967"/>
                </a:lnTo>
                <a:lnTo>
                  <a:pt x="672448" y="7610490"/>
                </a:lnTo>
                <a:lnTo>
                  <a:pt x="6706" y="7915955"/>
                </a:lnTo>
                <a:lnTo>
                  <a:pt x="6706" y="4264798"/>
                </a:lnTo>
                <a:lnTo>
                  <a:pt x="0" y="4267875"/>
                </a:lnTo>
                <a:close/>
              </a:path>
            </a:pathLst>
          </a:custGeom>
          <a:solidFill>
            <a:srgbClr val="831522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316330" y="0"/>
            <a:ext cx="5904308" cy="6896100"/>
          </a:xfrm>
          <a:custGeom>
            <a:avLst/>
            <a:gdLst>
              <a:gd name="connsiteX0" fmla="*/ 3164161 w 5904308"/>
              <a:gd name="connsiteY0" fmla="*/ 0 h 6896100"/>
              <a:gd name="connsiteX1" fmla="*/ 4849125 w 5904308"/>
              <a:gd name="connsiteY1" fmla="*/ 0 h 6896100"/>
              <a:gd name="connsiteX2" fmla="*/ 5904308 w 5904308"/>
              <a:gd name="connsiteY2" fmla="*/ 0 h 6896100"/>
              <a:gd name="connsiteX3" fmla="*/ 5904308 w 5904308"/>
              <a:gd name="connsiteY3" fmla="*/ 6896100 h 6896100"/>
              <a:gd name="connsiteX4" fmla="*/ 1684964 w 5904308"/>
              <a:gd name="connsiteY4" fmla="*/ 6896100 h 6896100"/>
              <a:gd name="connsiteX5" fmla="*/ 0 w 5904308"/>
              <a:gd name="connsiteY5" fmla="*/ 68961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4308" h="6896100">
                <a:moveTo>
                  <a:pt x="3164161" y="0"/>
                </a:moveTo>
                <a:lnTo>
                  <a:pt x="4849125" y="0"/>
                </a:lnTo>
                <a:lnTo>
                  <a:pt x="5904308" y="0"/>
                </a:lnTo>
                <a:lnTo>
                  <a:pt x="5904308" y="6896100"/>
                </a:lnTo>
                <a:lnTo>
                  <a:pt x="1684964" y="6896100"/>
                </a:lnTo>
                <a:lnTo>
                  <a:pt x="0" y="6896100"/>
                </a:lnTo>
                <a:close/>
              </a:path>
            </a:pathLst>
          </a:custGeom>
          <a:solidFill>
            <a:srgbClr val="C69B6E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801" y="586915"/>
            <a:ext cx="2010166" cy="712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489" y="3864665"/>
            <a:ext cx="3031478" cy="23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3783" y="1270000"/>
            <a:ext cx="11550316" cy="52763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5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699" y="386975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8 مقوله مختلف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فین‌تک</a:t>
            </a:r>
            <a:endParaRPr lang="en-US" sz="1600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64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96966" y="932997"/>
            <a:ext cx="9494934" cy="291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6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4225" y="1007706"/>
            <a:ext cx="42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8 مقوله مختلف فین‌تک</a:t>
            </a:r>
            <a:endParaRPr lang="en-US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109634" y="1850540"/>
            <a:ext cx="10994760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پرداخت‌ها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بیمه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وام‌دهی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تامین مالی جمعی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پایگاه‌های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بلوک‌های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زنجیره­ای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(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blockchain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)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تجارت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و </a:t>
            </a:r>
            <a:r>
              <a:rPr lang="fa-I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سرمایه‌گذاری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Roya Bakh" panose="02000000000000000000" pitchFamily="2" charset="-78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داده و تحلیل 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امنیت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Roya Bakh" panose="02000000000000000000" pitchFamily="2" charset="-78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00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96966" y="932997"/>
            <a:ext cx="9494934" cy="291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7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4225" y="1007706"/>
            <a:ext cx="42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چرا فین تک؟</a:t>
            </a:r>
            <a:endParaRPr lang="en-US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89100" y="1850540"/>
            <a:ext cx="9196026" cy="335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متخصصان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تکنولوژی‌های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مالی به راحتی در حال توسعه هستند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تکنولوژی‌های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مالی به شدت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هزینه‌های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فناوری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اطلاعات را کاهش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می‌دهند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Roya Bakh" panose="02000000000000000000" pitchFamily="2" charset="-78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تکنولوژی‌های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خودکار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هزینه‌های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معامله را بین 20 تا 50 درصد کاهش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می‌دهند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Roya Bakh" panose="02000000000000000000" pitchFamily="2" charset="-78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فین‌تک‌ها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هزینه‌های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ورود به صنعت را کاهش </a:t>
            </a:r>
            <a:r>
              <a:rPr lang="fa-I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ya Bakh" panose="02000000000000000000" pitchFamily="2" charset="-78"/>
                <a:ea typeface="Roya Bakh" panose="02000000000000000000" pitchFamily="2" charset="-78"/>
                <a:cs typeface="B Roya" panose="00000400000000000000" pitchFamily="2" charset="-78"/>
              </a:rPr>
              <a:t>می‌دهند</a:t>
            </a: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Roya Bakh" panose="02000000000000000000" pitchFamily="2" charset="-78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36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8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1999" y="386975"/>
            <a:ext cx="5882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چه درصدی از نهادها در پنج سال آینده دگرگون کننده بازارها خواهند بود؟</a:t>
            </a:r>
            <a:endParaRPr lang="en-US" sz="1400" b="1" dirty="0">
              <a:solidFill>
                <a:srgbClr val="831523"/>
              </a:solidFill>
              <a:latin typeface="Roya Bakh 10" panose="02000000000000000000" pitchFamily="2" charset="-78"/>
              <a:ea typeface="Roya Bakh 10" panose="02000000000000000000" pitchFamily="2" charset="-78"/>
              <a:cs typeface="Roya Bakh 10" panose="020000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6675"/>
            <a:ext cx="66548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96966" y="932997"/>
            <a:ext cx="9494934" cy="291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20A5BB8-B5EA-44AD-91DE-4B82055E3DC0}" type="slidenum">
              <a:rPr lang="en-US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pPr/>
              <a:t>9</a:t>
            </a:fld>
            <a:endParaRPr lang="en-US" b="1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400" y="309206"/>
            <a:ext cx="1150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تاثیر فزاینده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فین‌تک‌ها </a:t>
            </a:r>
            <a:r>
              <a:rPr lang="fa-IR" sz="4000" dirty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در صنعت خدمات </a:t>
            </a:r>
            <a:r>
              <a:rPr lang="fa-IR" sz="4000" dirty="0" smtClean="0">
                <a:solidFill>
                  <a:srgbClr val="831523"/>
                </a:solidFill>
                <a:latin typeface="Roya Bakh 10" panose="02000000000000000000" pitchFamily="2" charset="-78"/>
                <a:ea typeface="Roya Bakh 10" panose="02000000000000000000" pitchFamily="2" charset="-78"/>
                <a:cs typeface="Roya Bakh 10" panose="02000000000000000000" pitchFamily="2" charset="-78"/>
              </a:rPr>
              <a:t>مالی </a:t>
            </a:r>
            <a:r>
              <a:rPr lang="en-US" b="1" dirty="0" smtClean="0">
                <a:solidFill>
                  <a:srgbClr val="831523"/>
                </a:solidFill>
                <a:latin typeface="Adobe Gurmukhi" panose="01010101010101010101" pitchFamily="50" charset="0"/>
                <a:cs typeface="Adobe Gurmukhi" panose="01010101010101010101" pitchFamily="50" charset="0"/>
              </a:rPr>
              <a:t>Global </a:t>
            </a:r>
            <a:r>
              <a:rPr lang="en-US" b="1" dirty="0" err="1" smtClean="0">
                <a:solidFill>
                  <a:srgbClr val="831523"/>
                </a:solidFill>
                <a:latin typeface="Adobe Gurmukhi" panose="01010101010101010101" pitchFamily="50" charset="0"/>
                <a:cs typeface="Adobe Gurmukhi" panose="01010101010101010101" pitchFamily="50" charset="0"/>
              </a:rPr>
              <a:t>FinTech</a:t>
            </a:r>
            <a:r>
              <a:rPr lang="en-US" b="1" dirty="0" smtClean="0">
                <a:solidFill>
                  <a:srgbClr val="831523"/>
                </a:solidFill>
                <a:latin typeface="Adobe Gurmukhi" panose="01010101010101010101" pitchFamily="50" charset="0"/>
                <a:cs typeface="Adobe Gurmukhi" panose="01010101010101010101" pitchFamily="50" charset="0"/>
              </a:rPr>
              <a:t> Report 2017- </a:t>
            </a:r>
            <a:r>
              <a:rPr lang="en-US" b="1" dirty="0" err="1" smtClean="0">
                <a:solidFill>
                  <a:srgbClr val="831523"/>
                </a:solidFill>
                <a:latin typeface="Adobe Gurmukhi" panose="01010101010101010101" pitchFamily="50" charset="0"/>
                <a:cs typeface="Adobe Gurmukhi" panose="01010101010101010101" pitchFamily="50" charset="0"/>
              </a:rPr>
              <a:t>pwc</a:t>
            </a:r>
            <a:r>
              <a:rPr lang="en-US" b="1" dirty="0" smtClean="0">
                <a:solidFill>
                  <a:srgbClr val="831523"/>
                </a:solidFill>
                <a:latin typeface="Adobe Gurmukhi" panose="01010101010101010101" pitchFamily="50" charset="0"/>
                <a:cs typeface="Adobe Gurmukhi" panose="01010101010101010101" pitchFamily="50" charset="0"/>
              </a:rPr>
              <a:t> Report</a:t>
            </a:r>
            <a:endParaRPr lang="en-US" b="1" dirty="0">
              <a:solidFill>
                <a:srgbClr val="831523"/>
              </a:solidFill>
              <a:latin typeface="Adobe Gurmukhi" panose="01010101010101010101" pitchFamily="50" charset="0"/>
              <a:ea typeface="Roya Bakh 10" panose="02000000000000000000" pitchFamily="2" charset="-78"/>
              <a:cs typeface="Adobe Gurmukhi" panose="01010101010101010101" pitchFamily="50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6700" y="1017092"/>
            <a:ext cx="10618426" cy="597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موارد قابل توجه در تحقیق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PWC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Adobe Gurmukhi" panose="01010101010101010101" pitchFamily="50" charset="0"/>
              </a:rPr>
              <a:t> </a:t>
            </a:r>
            <a:r>
              <a:rPr lang="fa-I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از </a:t>
            </a:r>
            <a:r>
              <a:rPr lang="fa-I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urmukhi" panose="01010101010101010101" pitchFamily="50" charset="0"/>
                <a:ea typeface="Roya Bakh" panose="02000000000000000000" pitchFamily="2" charset="-78"/>
                <a:cs typeface="B Roya" panose="00000400000000000000" pitchFamily="2" charset="-78"/>
              </a:rPr>
              <a:t>1308 شرکت ارائه دهنده خدمات مالی در سراسر جهان: </a:t>
            </a:r>
            <a:endParaRPr lang="fa-IR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راحتی کاربری و استفاده از </a:t>
            </a:r>
            <a:r>
              <a:rPr lang="en-US" sz="2800" dirty="0">
                <a:latin typeface="Adobe Gurmukhi" panose="01010101010101010101" pitchFamily="50" charset="0"/>
                <a:cs typeface="Adobe Gurmukhi" panose="01010101010101010101" pitchFamily="50" charset="0"/>
              </a:rPr>
              <a:t>UI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 مناسب، از مهمترین عوامل کلیدی حفظ مشتریان و ارتقای </a:t>
            </a:r>
            <a:r>
              <a:rPr lang="fa-IR" sz="2800" dirty="0" err="1">
                <a:latin typeface="Adobe Gurmukhi" panose="01010101010101010101" pitchFamily="50" charset="0"/>
                <a:cs typeface="B Nazanin" panose="00000400000000000000" pitchFamily="2" charset="-78"/>
              </a:rPr>
              <a:t>وفاداری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 آنها است.</a:t>
            </a: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77 درصد پاسخ دهندگان در تحقیق، در راستای افزایش نوآوری به صورت داخل سازمانی از طریق توسعه تکنولوژی </a:t>
            </a:r>
            <a:r>
              <a:rPr lang="fa-IR" sz="2800" dirty="0" err="1">
                <a:latin typeface="Adobe Gurmukhi" panose="01010101010101010101" pitchFamily="50" charset="0"/>
                <a:cs typeface="B Nazanin" panose="00000400000000000000" pitchFamily="2" charset="-78"/>
              </a:rPr>
              <a:t>هایی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 همچون هوش مصنوعی و </a:t>
            </a:r>
            <a:r>
              <a:rPr lang="fa-IR" sz="2800" dirty="0" err="1">
                <a:latin typeface="Adobe Gurmukhi" panose="01010101010101010101" pitchFamily="50" charset="0"/>
                <a:cs typeface="B Nazanin" panose="00000400000000000000" pitchFamily="2" charset="-78"/>
              </a:rPr>
              <a:t>بلاک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 چین نظر مثبت داشتند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.</a:t>
            </a: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82% پاسخ دهندگان تصمیم دارند ظرف سه تا 5 سال آینده شراکت با فین تک ها را افزایش دهند یا میزان </a:t>
            </a:r>
            <a:r>
              <a:rPr lang="fa-IR" sz="2800" dirty="0" err="1" smtClean="0">
                <a:latin typeface="Adobe Gurmukhi" panose="01010101010101010101" pitchFamily="50" charset="0"/>
                <a:cs typeface="B Nazanin" panose="00000400000000000000" pitchFamily="2" charset="-78"/>
              </a:rPr>
              <a:t>سرمایه‌گذاریشان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 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را در این حوزه حداکثر خواهند کرد.</a:t>
            </a: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بخشی از این شراکت ها،</a:t>
            </a:r>
            <a:r>
              <a:rPr lang="en-US" sz="2800" dirty="0" smtClean="0">
                <a:latin typeface="Adobe Gurmukhi" panose="01010101010101010101" pitchFamily="50" charset="0"/>
                <a:cs typeface="Adobe Gurmukhi" panose="01010101010101010101" pitchFamily="50" charset="0"/>
              </a:rPr>
              <a:t>R&amp;D 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latin typeface="Adobe Gurmukhi" panose="01010101010101010101" pitchFamily="50" charset="0"/>
                <a:cs typeface="B Nazanin" panose="00000400000000000000" pitchFamily="2" charset="-78"/>
              </a:rPr>
              <a:t>شرکت‌ها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 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را از طریق فین تک ها و با سرعت تطبیق بیشتری انجام می دهد. </a:t>
            </a: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20درصد از همین گروه معتقدند سرمایه گذاری در فین تک ها از همان سال اول 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بازدهی</a:t>
            </a:r>
            <a:r>
              <a:rPr lang="fa-IR" sz="2800" dirty="0" smtClean="0">
                <a:latin typeface="Adobe Gurmukhi" panose="01010101010101010101" pitchFamily="50" charset="0"/>
                <a:cs typeface="Adobe Gurmukhi" panose="01010101010101010101" pitchFamily="50" charset="0"/>
              </a:rPr>
              <a:t> (</a:t>
            </a:r>
            <a:r>
              <a:rPr lang="en-US" sz="2800" dirty="0">
                <a:latin typeface="Adobe Gurmukhi" panose="01010101010101010101" pitchFamily="50" charset="0"/>
                <a:cs typeface="Adobe Gurmukhi" panose="01010101010101010101" pitchFamily="50" charset="0"/>
              </a:rPr>
              <a:t>ROA</a:t>
            </a:r>
            <a:r>
              <a:rPr lang="fa-IR" sz="2800" dirty="0" smtClean="0">
                <a:latin typeface="Adobe Gurmukhi" panose="01010101010101010101" pitchFamily="50" charset="0"/>
                <a:cs typeface="Adobe Gurmukhi" panose="01010101010101010101" pitchFamily="50" charset="0"/>
              </a:rPr>
              <a:t>) </a:t>
            </a:r>
            <a:r>
              <a:rPr lang="fa-IR" sz="2800" dirty="0" smtClean="0">
                <a:latin typeface="Adobe Gurmukhi" panose="01010101010101010101" pitchFamily="50" charset="0"/>
                <a:cs typeface="B Nazanin" panose="00000400000000000000" pitchFamily="2" charset="-78"/>
              </a:rPr>
              <a:t>خواهد </a:t>
            </a:r>
            <a:r>
              <a:rPr lang="fa-IR" sz="2800" dirty="0">
                <a:latin typeface="Adobe Gurmukhi" panose="01010101010101010101" pitchFamily="50" charset="0"/>
                <a:cs typeface="B Nazanin" panose="00000400000000000000" pitchFamily="2" charset="-78"/>
              </a:rPr>
              <a:t>داشت. </a:t>
            </a:r>
          </a:p>
          <a:p>
            <a:pPr marL="971550" lvl="1" indent="-514350" algn="r" rtl="1">
              <a:lnSpc>
                <a:spcPct val="100000"/>
              </a:lnSpc>
              <a:buFont typeface="+mj-lt"/>
              <a:buAutoNum type="arabicPeriod"/>
            </a:pPr>
            <a:endParaRPr lang="fa-IR" sz="2800" dirty="0">
              <a:latin typeface="Adobe Gurmukhi" panose="01010101010101010101" pitchFamily="50" charset="0"/>
              <a:cs typeface="B Nazanin" panose="000004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endParaRPr lang="fa-IR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Gurmukhi" panose="01010101010101010101" pitchFamily="50" charset="0"/>
              <a:ea typeface="Roya Bakh" panose="02000000000000000000" pitchFamily="2" charset="-78"/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24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1140</Words>
  <Application>Microsoft Office PowerPoint</Application>
  <PresentationFormat>Widescreen</PresentationFormat>
  <Paragraphs>267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Roya Bakh</vt:lpstr>
      <vt:lpstr>B Nazanin</vt:lpstr>
      <vt:lpstr>Courier New</vt:lpstr>
      <vt:lpstr>Adobe Fan Heiti Std B</vt:lpstr>
      <vt:lpstr>Calibri Light</vt:lpstr>
      <vt:lpstr>B Roya</vt:lpstr>
      <vt:lpstr>Roya Bakh 10</vt:lpstr>
      <vt:lpstr>Calibri</vt:lpstr>
      <vt:lpstr>Adobe Gurmukhi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ghasem aghaverdizadeh</dc:creator>
  <cp:lastModifiedBy>Ghasem Aghaverdizadeh</cp:lastModifiedBy>
  <cp:revision>53</cp:revision>
  <cp:lastPrinted>2018-10-22T17:58:20Z</cp:lastPrinted>
  <dcterms:created xsi:type="dcterms:W3CDTF">2018-10-20T06:43:32Z</dcterms:created>
  <dcterms:modified xsi:type="dcterms:W3CDTF">2018-12-02T08:42:37Z</dcterms:modified>
</cp:coreProperties>
</file>