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82" r:id="rId6"/>
    <p:sldId id="265" r:id="rId7"/>
    <p:sldId id="284" r:id="rId8"/>
    <p:sldId id="262" r:id="rId9"/>
    <p:sldId id="277" r:id="rId10"/>
    <p:sldId id="283" r:id="rId11"/>
    <p:sldId id="266" r:id="rId12"/>
    <p:sldId id="267" r:id="rId13"/>
    <p:sldId id="268" r:id="rId14"/>
    <p:sldId id="274" r:id="rId15"/>
    <p:sldId id="275" r:id="rId16"/>
    <p:sldId id="270"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26943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36603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39EC9F-AA83-4511-9362-A974493E7A3F}"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385233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b="1">
                <a:cs typeface="B Nazani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rtl="1">
              <a:defRPr b="1">
                <a:cs typeface="B Nazanin" panose="00000400000000000000" pitchFamily="2" charset="-78"/>
              </a:defRPr>
            </a:lvl1pPr>
            <a:lvl2pPr algn="just" rtl="1">
              <a:defRPr b="1">
                <a:cs typeface="B Nazanin" panose="00000400000000000000" pitchFamily="2" charset="-78"/>
              </a:defRPr>
            </a:lvl2pPr>
            <a:lvl3pPr algn="just" rtl="1">
              <a:defRPr b="1">
                <a:cs typeface="B Nazanin" panose="00000400000000000000" pitchFamily="2" charset="-78"/>
              </a:defRPr>
            </a:lvl3pPr>
            <a:lvl4pPr algn="just" rtl="1">
              <a:defRPr b="1">
                <a:cs typeface="B Nazanin" panose="00000400000000000000" pitchFamily="2" charset="-78"/>
              </a:defRPr>
            </a:lvl4pPr>
            <a:lvl5pPr algn="just" rtl="1">
              <a:defRPr b="1">
                <a:cs typeface="B Nazanin" panose="00000400000000000000" pitchFamily="2" charset="-78"/>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39EC9F-AA83-4511-9362-A974493E7A3F}"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44763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39EC9F-AA83-4511-9362-A974493E7A3F}"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07954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9EC9F-AA83-4511-9362-A974493E7A3F}"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79759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39EC9F-AA83-4511-9362-A974493E7A3F}"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165510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9EC9F-AA83-4511-9362-A974493E7A3F}"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215387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9EC9F-AA83-4511-9362-A974493E7A3F}"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364356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39EC9F-AA83-4511-9362-A974493E7A3F}"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84192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39EC9F-AA83-4511-9362-A974493E7A3F}"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706B8-E2B5-4AE8-BF1F-2042ABD20D5F}" type="slidenum">
              <a:rPr lang="en-US" smtClean="0"/>
              <a:t>‹#›</a:t>
            </a:fld>
            <a:endParaRPr lang="en-US"/>
          </a:p>
        </p:txBody>
      </p:sp>
    </p:spTree>
    <p:extLst>
      <p:ext uri="{BB962C8B-B14F-4D97-AF65-F5344CB8AC3E}">
        <p14:creationId xmlns:p14="http://schemas.microsoft.com/office/powerpoint/2010/main" val="410198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EC9F-AA83-4511-9362-A974493E7A3F}"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706B8-E2B5-4AE8-BF1F-2042ABD20D5F}" type="slidenum">
              <a:rPr lang="en-US" smtClean="0"/>
              <a:t>‹#›</a:t>
            </a:fld>
            <a:endParaRPr lang="en-US"/>
          </a:p>
        </p:txBody>
      </p:sp>
    </p:spTree>
    <p:extLst>
      <p:ext uri="{BB962C8B-B14F-4D97-AF65-F5344CB8AC3E}">
        <p14:creationId xmlns:p14="http://schemas.microsoft.com/office/powerpoint/2010/main" val="3515375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071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ماهیت فقهی خرید اعتباری سهام</a:t>
            </a:r>
            <a:endParaRPr lang="en-US" dirty="0">
              <a:solidFill>
                <a:srgbClr val="FF0000"/>
              </a:solidFill>
            </a:endParaRPr>
          </a:p>
        </p:txBody>
      </p:sp>
      <p:sp>
        <p:nvSpPr>
          <p:cNvPr id="3" name="Content Placeholder 2"/>
          <p:cNvSpPr>
            <a:spLocks noGrp="1"/>
          </p:cNvSpPr>
          <p:nvPr>
            <p:ph idx="1"/>
          </p:nvPr>
        </p:nvSpPr>
        <p:spPr/>
        <p:txBody>
          <a:bodyPr/>
          <a:lstStyle/>
          <a:p>
            <a:pPr algn="just"/>
            <a:r>
              <a:rPr lang="fa-IR" dirty="0"/>
              <a:t>خرید اعتباری که در مالی متعارف صورت می­پذیرد بر اساس عقد قرض می­باشد که با توجه به این که قرض به شرط زیاده رباست، از نظر شرعی مشکل دارد و قابل استفاده در بازار سرمایه ایران نیست</a:t>
            </a:r>
            <a:r>
              <a:rPr lang="fa-IR" dirty="0" smtClean="0"/>
              <a:t>.</a:t>
            </a:r>
          </a:p>
          <a:p>
            <a:pPr algn="just"/>
            <a:r>
              <a:rPr lang="fa-IR" dirty="0" smtClean="0"/>
              <a:t> </a:t>
            </a:r>
            <a:r>
              <a:rPr lang="fa-IR" dirty="0"/>
              <a:t>با توجه به این نکته کمیته فقهی سازمان بورس اوراق بهادار ایران اقدام به طراحی مدل عملیاتی خرید اعتباری اوراق بهادار به صورت عقد ترکیبی مشارکت مدنی- مرابحه کرده است</a:t>
            </a:r>
            <a:r>
              <a:rPr lang="fa-IR" dirty="0" smtClean="0"/>
              <a:t>.</a:t>
            </a:r>
          </a:p>
          <a:p>
            <a:pPr algn="just"/>
            <a:r>
              <a:rPr lang="fa-IR" dirty="0"/>
              <a:t>. هر چند این عقد ترکیبی از نظر شرعی </a:t>
            </a:r>
            <a:r>
              <a:rPr lang="fa-IR" dirty="0" smtClean="0"/>
              <a:t>ایراد</a:t>
            </a:r>
            <a:r>
              <a:rPr lang="ar-SA" dirty="0" smtClean="0"/>
              <a:t>ی </a:t>
            </a:r>
            <a:r>
              <a:rPr lang="ar-SA" dirty="0"/>
              <a:t>ندارد</a:t>
            </a:r>
            <a:r>
              <a:rPr lang="fa-IR" dirty="0"/>
              <a:t> و قابل استفاده می­باشد ولی در مرحله عمل و اجرا بنا بر دلایلی که در ادامه به صورت کامل توضیح داده خواهد شد، کارآیی کافی را ندارد.</a:t>
            </a:r>
            <a:endParaRPr lang="en-US" dirty="0"/>
          </a:p>
        </p:txBody>
      </p:sp>
    </p:spTree>
    <p:extLst>
      <p:ext uri="{BB962C8B-B14F-4D97-AF65-F5344CB8AC3E}">
        <p14:creationId xmlns:p14="http://schemas.microsoft.com/office/powerpoint/2010/main" val="58888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ar-SA" b="1" dirty="0">
                <a:solidFill>
                  <a:srgbClr val="FF0000"/>
                </a:solidFill>
              </a:rPr>
              <a:t>بررسی فقهی خرید اعتباری سهام در مالی </a:t>
            </a:r>
            <a:r>
              <a:rPr lang="ar-SA" b="1" dirty="0" smtClean="0">
                <a:solidFill>
                  <a:srgbClr val="FF0000"/>
                </a:solidFill>
              </a:rPr>
              <a:t>متعارف</a:t>
            </a:r>
            <a:endParaRPr lang="en-US" dirty="0">
              <a:solidFill>
                <a:srgbClr val="FF0000"/>
              </a:solidFill>
            </a:endParaRPr>
          </a:p>
        </p:txBody>
      </p:sp>
      <p:sp>
        <p:nvSpPr>
          <p:cNvPr id="3" name="Content Placeholder 2"/>
          <p:cNvSpPr>
            <a:spLocks noGrp="1"/>
          </p:cNvSpPr>
          <p:nvPr>
            <p:ph idx="1"/>
          </p:nvPr>
        </p:nvSpPr>
        <p:spPr/>
        <p:txBody>
          <a:bodyPr/>
          <a:lstStyle/>
          <a:p>
            <a:r>
              <a:rPr lang="fa-IR" dirty="0" smtClean="0"/>
              <a:t>در خرید اعتباری سهام در مالی متعارف، رابطه میان بانک و کارگزاری و مشتری بر مبنای عقد قرض می باشد.</a:t>
            </a:r>
          </a:p>
          <a:p>
            <a:pPr algn="just"/>
            <a:r>
              <a:rPr lang="ar-SA" dirty="0" smtClean="0"/>
              <a:t>بانك </a:t>
            </a:r>
            <a:r>
              <a:rPr lang="ar-SA" dirty="0"/>
              <a:t>با اعطاي تسهيلات به شركت كارگزاري، مبلغي را به وي قرض مي‌دهد و شركت كارگزاري متعهد مي­شود در سررسيدي مشخص اصل و بهـره ايـن قرض را به بانك بازپرداخت كند</a:t>
            </a:r>
            <a:r>
              <a:rPr lang="ar-SA" dirty="0" smtClean="0"/>
              <a:t>.</a:t>
            </a:r>
            <a:endParaRPr lang="fa-IR" dirty="0" smtClean="0"/>
          </a:p>
          <a:p>
            <a:pPr algn="just"/>
            <a:r>
              <a:rPr lang="ar-SA" dirty="0" smtClean="0"/>
              <a:t> </a:t>
            </a:r>
            <a:r>
              <a:rPr lang="ar-SA" dirty="0"/>
              <a:t>از آنجايي كه بازپرداخت ايـن قرض همراه بـا بهره است، اين تسهيلات قرض با زياده است؛ بنابراين اين قرارداد در ابتدا وعده قرض است و به محض استفاده از اعتبارِ در نظر </a:t>
            </a:r>
            <a:r>
              <a:rPr lang="ar-SA" dirty="0" smtClean="0"/>
              <a:t>گرفته</a:t>
            </a:r>
            <a:r>
              <a:rPr lang="fa-IR" dirty="0" smtClean="0"/>
              <a:t> </a:t>
            </a:r>
            <a:r>
              <a:rPr lang="ar-SA" dirty="0" smtClean="0"/>
              <a:t>شده</a:t>
            </a:r>
            <a:r>
              <a:rPr lang="ar-SA" dirty="0"/>
              <a:t>، تبديل به قرض بازياده مي­شود كـه همان ربا است و قابل استفاده در بازار سرمایه ایران </a:t>
            </a:r>
            <a:r>
              <a:rPr lang="ar-SA" dirty="0" smtClean="0"/>
              <a:t>نیست</a:t>
            </a:r>
            <a:r>
              <a:rPr lang="fa-IR" dirty="0" smtClean="0"/>
              <a:t>.</a:t>
            </a:r>
            <a:endParaRPr lang="en-US" dirty="0"/>
          </a:p>
        </p:txBody>
      </p:sp>
    </p:spTree>
    <p:extLst>
      <p:ext uri="{BB962C8B-B14F-4D97-AF65-F5344CB8AC3E}">
        <p14:creationId xmlns:p14="http://schemas.microsoft.com/office/powerpoint/2010/main" val="4019006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8492"/>
          </a:xfrm>
        </p:spPr>
        <p:txBody>
          <a:bodyPr/>
          <a:lstStyle/>
          <a:p>
            <a:pPr lvl="0" algn="ctr"/>
            <a:r>
              <a:rPr lang="fa-IR" b="1" dirty="0">
                <a:solidFill>
                  <a:srgbClr val="FF0000"/>
                </a:solidFill>
              </a:rPr>
              <a:t>خرید اعتباری سهام در </a:t>
            </a:r>
            <a:r>
              <a:rPr lang="fa-IR" b="1" dirty="0" smtClean="0">
                <a:solidFill>
                  <a:srgbClr val="FF0000"/>
                </a:solidFill>
              </a:rPr>
              <a:t>بازار سرمایه ایران</a:t>
            </a:r>
            <a:endParaRPr lang="en-US" dirty="0">
              <a:solidFill>
                <a:srgbClr val="FF0000"/>
              </a:solidFill>
            </a:endParaRPr>
          </a:p>
        </p:txBody>
      </p:sp>
      <p:sp>
        <p:nvSpPr>
          <p:cNvPr id="3" name="Content Placeholder 2"/>
          <p:cNvSpPr>
            <a:spLocks noGrp="1"/>
          </p:cNvSpPr>
          <p:nvPr>
            <p:ph idx="1"/>
          </p:nvPr>
        </p:nvSpPr>
        <p:spPr>
          <a:xfrm>
            <a:off x="569447" y="1494798"/>
            <a:ext cx="10928995" cy="4682165"/>
          </a:xfrm>
        </p:spPr>
        <p:txBody>
          <a:bodyPr/>
          <a:lstStyle/>
          <a:p>
            <a:pPr lvl="0"/>
            <a:r>
              <a:rPr lang="fa-IR" dirty="0">
                <a:solidFill>
                  <a:prstClr val="black"/>
                </a:solidFill>
              </a:rPr>
              <a:t> با توجه به </a:t>
            </a:r>
            <a:r>
              <a:rPr lang="fa-IR" dirty="0" smtClean="0">
                <a:solidFill>
                  <a:prstClr val="black"/>
                </a:solidFill>
              </a:rPr>
              <a:t>ربوی بودن مدل خرید اعتباری سهام در مالی متعارف، کمیته </a:t>
            </a:r>
            <a:r>
              <a:rPr lang="fa-IR" dirty="0">
                <a:solidFill>
                  <a:prstClr val="black"/>
                </a:solidFill>
              </a:rPr>
              <a:t>فقهی سازمان بورس اوراق بهادار ایران اقدام به طراحی مدل عملیاتی خرید اعتباری اوراق بهادار به صورت عقد ترکیبی مشارکت مدنی- مرابحه کرده است.</a:t>
            </a:r>
          </a:p>
          <a:p>
            <a:r>
              <a:rPr lang="fa-IR" dirty="0" smtClean="0"/>
              <a:t>به این بیان که در بازار سرمایه ایران، یک </a:t>
            </a:r>
            <a:r>
              <a:rPr lang="fa-IR" dirty="0"/>
              <a:t>قرارداد مشارکت مدنی بین بانک و کارگزاری و یک قرارداد مرابحه بین کارگزاری و مشتری منعقد می­شود</a:t>
            </a:r>
            <a:r>
              <a:rPr lang="fa-IR" dirty="0" smtClean="0"/>
              <a:t>. یعنی کارگزار با استفاده از منابع مشارکتی خود و بانک، سهام مورد نظر مشتری را به صورت نقدی خریداری کرده سپس بر اساس قرارداد مرابحه نسیه (کوتاه مدت) به متقاضی می‌فروشد.</a:t>
            </a:r>
          </a:p>
          <a:p>
            <a:endParaRPr lang="fa-IR" dirty="0" smtClean="0"/>
          </a:p>
          <a:p>
            <a:endParaRPr lang="fa-IR" dirty="0"/>
          </a:p>
          <a:p>
            <a:pPr marL="0" indent="0">
              <a:buNone/>
            </a:pPr>
            <a:r>
              <a:rPr lang="fa-IR" dirty="0" smtClean="0"/>
              <a:t>    </a:t>
            </a:r>
            <a:r>
              <a:rPr lang="ar-SA" dirty="0" smtClean="0"/>
              <a:t>بانک                                           </a:t>
            </a:r>
            <a:r>
              <a:rPr lang="ar-SA" dirty="0"/>
              <a:t>کارگزاری                                        مشتری</a:t>
            </a:r>
            <a:endParaRPr lang="en-US" dirty="0"/>
          </a:p>
        </p:txBody>
      </p:sp>
      <p:sp>
        <p:nvSpPr>
          <p:cNvPr id="7" name="Left-Right Arrow 6"/>
          <p:cNvSpPr/>
          <p:nvPr/>
        </p:nvSpPr>
        <p:spPr>
          <a:xfrm>
            <a:off x="7377926" y="5407759"/>
            <a:ext cx="2837329" cy="4975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186953" y="5478939"/>
            <a:ext cx="2649071" cy="4975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762695" y="4804627"/>
            <a:ext cx="1936377" cy="5319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smtClean="0">
                <a:cs typeface="B Nazanin" panose="00000400000000000000" pitchFamily="2" charset="-78"/>
              </a:rPr>
              <a:t>مشارکت مدنی</a:t>
            </a:r>
            <a:endParaRPr lang="en-US" sz="2400" dirty="0">
              <a:cs typeface="B Nazanin" panose="00000400000000000000" pitchFamily="2" charset="-78"/>
            </a:endParaRPr>
          </a:p>
        </p:txBody>
      </p:sp>
      <p:sp>
        <p:nvSpPr>
          <p:cNvPr id="11" name="Rounded Rectangle 10"/>
          <p:cNvSpPr/>
          <p:nvPr/>
        </p:nvSpPr>
        <p:spPr>
          <a:xfrm>
            <a:off x="3543299" y="4804627"/>
            <a:ext cx="1936377" cy="5319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smtClean="0">
                <a:cs typeface="B Nazanin" panose="00000400000000000000" pitchFamily="2" charset="-78"/>
              </a:rPr>
              <a:t>مرابحه</a:t>
            </a:r>
            <a:endParaRPr lang="en-US" sz="2400" dirty="0">
              <a:cs typeface="B Nazanin" panose="00000400000000000000" pitchFamily="2" charset="-78"/>
            </a:endParaRPr>
          </a:p>
        </p:txBody>
      </p:sp>
    </p:spTree>
    <p:extLst>
      <p:ext uri="{BB962C8B-B14F-4D97-AF65-F5344CB8AC3E}">
        <p14:creationId xmlns:p14="http://schemas.microsoft.com/office/powerpoint/2010/main" val="189576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FF0000"/>
                </a:solidFill>
              </a:rPr>
              <a:t>مشکلات </a:t>
            </a:r>
            <a:r>
              <a:rPr lang="fa-IR" b="1" dirty="0" smtClean="0">
                <a:solidFill>
                  <a:srgbClr val="FF0000"/>
                </a:solidFill>
              </a:rPr>
              <a:t>مدل خرید </a:t>
            </a:r>
            <a:r>
              <a:rPr lang="fa-IR" b="1" dirty="0">
                <a:solidFill>
                  <a:srgbClr val="FF0000"/>
                </a:solidFill>
              </a:rPr>
              <a:t>اعتباری </a:t>
            </a:r>
            <a:r>
              <a:rPr lang="fa-IR" b="1" dirty="0" smtClean="0">
                <a:solidFill>
                  <a:srgbClr val="FF0000"/>
                </a:solidFill>
              </a:rPr>
              <a:t>سهام ایران</a:t>
            </a:r>
            <a:r>
              <a:rPr lang="fa-IR" dirty="0" smtClean="0">
                <a:solidFill>
                  <a:srgbClr val="FF0000"/>
                </a:solidFill>
              </a:rPr>
              <a:t> </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76929"/>
                <a:ext cx="10515600" cy="4600034"/>
              </a:xfrm>
            </p:spPr>
            <p:txBody>
              <a:bodyPr/>
              <a:lstStyle/>
              <a:p>
                <a:pPr marL="0" indent="0">
                  <a:buNone/>
                </a:pPr>
                <a:r>
                  <a:rPr lang="fa-IR" sz="3200" dirty="0" smtClean="0">
                    <a:solidFill>
                      <a:srgbClr val="FF0000"/>
                    </a:solidFill>
                    <a:latin typeface="Calibri Light" panose="020F0302020204030204"/>
                  </a:rPr>
                  <a:t>1. عدم </a:t>
                </a:r>
                <a:r>
                  <a:rPr lang="fa-IR" sz="3200" dirty="0">
                    <a:solidFill>
                      <a:srgbClr val="FF0000"/>
                    </a:solidFill>
                    <a:latin typeface="Calibri Light" panose="020F0302020204030204"/>
                  </a:rPr>
                  <a:t>انعطاف پذیری</a:t>
                </a:r>
                <a:endParaRPr lang="fa-IR" sz="3200" dirty="0" smtClean="0">
                  <a:solidFill>
                    <a:srgbClr val="FF0000"/>
                  </a:solidFill>
                </a:endParaRPr>
              </a:p>
              <a:p>
                <a:r>
                  <a:rPr lang="fa-IR" dirty="0" smtClean="0"/>
                  <a:t>در </a:t>
                </a:r>
                <a:r>
                  <a:rPr lang="fa-IR" dirty="0"/>
                  <a:t>خرید اعتباری در روش مالی متعارف، خریدار سهام امکان تمدید عقد را دارد و می­تواند در بعضی از موارد حتی تا 3 ماه نیز بازپرداخت اعتبار خود را به تعویق بیاندازد و در نتیجه باید متناسب با تعداد روزی که بدهی خود را پرداخت نکرده است مبلغ بالاتری را بر اساس فرمول زیر پرداخت کند.</a:t>
                </a:r>
                <a:endParaRPr lang="en-US" dirty="0"/>
              </a:p>
              <a:p>
                <a14:m>
                  <m:oMath xmlns:m="http://schemas.openxmlformats.org/officeDocument/2006/math">
                    <m:r>
                      <a:rPr lang="fa-IR">
                        <a:latin typeface="Cambria Math" panose="02040503050406030204" pitchFamily="18" charset="0"/>
                      </a:rPr>
                      <m:t>بهره</m:t>
                    </m:r>
                    <m:r>
                      <a:rPr lang="fa-IR">
                        <a:latin typeface="Cambria Math" panose="02040503050406030204" pitchFamily="18" charset="0"/>
                      </a:rPr>
                      <m:t>= </m:t>
                    </m:r>
                    <m:r>
                      <a:rPr lang="fa-IR">
                        <a:latin typeface="Cambria Math" panose="02040503050406030204" pitchFamily="18" charset="0"/>
                      </a:rPr>
                      <m:t>مبلغ</m:t>
                    </m:r>
                    <m:r>
                      <a:rPr lang="fa-IR">
                        <a:latin typeface="Cambria Math" panose="02040503050406030204" pitchFamily="18" charset="0"/>
                      </a:rPr>
                      <m:t> ×</m:t>
                    </m:r>
                    <m:f>
                      <m:fPr>
                        <m:ctrlPr>
                          <a:rPr lang="en-US" i="1">
                            <a:latin typeface="Cambria Math" panose="02040503050406030204" pitchFamily="18" charset="0"/>
                          </a:rPr>
                        </m:ctrlPr>
                      </m:fPr>
                      <m:num>
                        <m:r>
                          <a:rPr lang="fa-IR">
                            <a:latin typeface="Cambria Math" panose="02040503050406030204" pitchFamily="18" charset="0"/>
                          </a:rPr>
                          <m:t>روزها</m:t>
                        </m:r>
                        <m:r>
                          <a:rPr lang="fa-IR">
                            <a:latin typeface="Cambria Math" panose="02040503050406030204" pitchFamily="18" charset="0"/>
                          </a:rPr>
                          <m:t> </m:t>
                        </m:r>
                        <m:r>
                          <a:rPr lang="fa-IR">
                            <a:latin typeface="Cambria Math" panose="02040503050406030204" pitchFamily="18" charset="0"/>
                          </a:rPr>
                          <m:t>تعداد</m:t>
                        </m:r>
                      </m:num>
                      <m:den>
                        <m:r>
                          <a:rPr lang="en-US" i="1">
                            <a:latin typeface="Cambria Math" panose="02040503050406030204" pitchFamily="18" charset="0"/>
                          </a:rPr>
                          <m:t>360</m:t>
                        </m:r>
                      </m:den>
                    </m:f>
                    <m:r>
                      <a:rPr lang="en-US">
                        <a:latin typeface="Cambria Math" panose="02040503050406030204" pitchFamily="18" charset="0"/>
                      </a:rPr>
                      <m:t> ×</m:t>
                    </m:r>
                    <m:r>
                      <a:rPr lang="fa-IR">
                        <a:latin typeface="Cambria Math" panose="02040503050406030204" pitchFamily="18" charset="0"/>
                      </a:rPr>
                      <m:t>بهره</m:t>
                    </m:r>
                    <m:r>
                      <a:rPr lang="fa-IR">
                        <a:latin typeface="Cambria Math" panose="02040503050406030204" pitchFamily="18" charset="0"/>
                      </a:rPr>
                      <m:t> </m:t>
                    </m:r>
                    <m:r>
                      <a:rPr lang="fa-IR" b="0">
                        <a:latin typeface="Cambria Math" panose="02040503050406030204" pitchFamily="18" charset="0"/>
                      </a:rPr>
                      <m:t>نرخ</m:t>
                    </m:r>
                  </m:oMath>
                </a14:m>
                <a:endParaRPr lang="fa-IR" b="0" dirty="0" smtClean="0"/>
              </a:p>
              <a:p>
                <a:r>
                  <a:rPr lang="fa-IR" dirty="0" smtClean="0">
                    <a:solidFill>
                      <a:srgbClr val="7030A0"/>
                    </a:solidFill>
                  </a:rPr>
                  <a:t>اما در مدل فعلی بازار سرمایه ایران (</a:t>
                </a:r>
                <a:r>
                  <a:rPr lang="fa-IR" dirty="0">
                    <a:solidFill>
                      <a:srgbClr val="7030A0"/>
                    </a:solidFill>
                  </a:rPr>
                  <a:t>مشارکت مدنی- </a:t>
                </a:r>
                <a:r>
                  <a:rPr lang="fa-IR" dirty="0" smtClean="0">
                    <a:solidFill>
                      <a:srgbClr val="7030A0"/>
                    </a:solidFill>
                  </a:rPr>
                  <a:t>مرابحه)، به علت شرایط عقد مرابحه امکان افزایش وجود ندارد.</a:t>
                </a:r>
                <a:endParaRPr lang="en-US" dirty="0">
                  <a:solidFill>
                    <a:srgbClr val="7030A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76929"/>
                <a:ext cx="10515600" cy="4600034"/>
              </a:xfrm>
              <a:blipFill rotWithShape="0">
                <a:blip r:embed="rId3"/>
                <a:stretch>
                  <a:fillRect l="-1971" t="-2520" r="-1507"/>
                </a:stretch>
              </a:blipFill>
            </p:spPr>
            <p:txBody>
              <a:bodyPr/>
              <a:lstStyle/>
              <a:p>
                <a:r>
                  <a:rPr lang="fa-IR">
                    <a:noFill/>
                  </a:rPr>
                  <a:t> </a:t>
                </a:r>
              </a:p>
            </p:txBody>
          </p:sp>
        </mc:Fallback>
      </mc:AlternateContent>
    </p:spTree>
    <p:extLst>
      <p:ext uri="{BB962C8B-B14F-4D97-AF65-F5344CB8AC3E}">
        <p14:creationId xmlns:p14="http://schemas.microsoft.com/office/powerpoint/2010/main" val="154601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9704"/>
          </a:xfrm>
        </p:spPr>
        <p:txBody>
          <a:bodyPr>
            <a:normAutofit fontScale="90000"/>
          </a:bodyPr>
          <a:lstStyle/>
          <a:p>
            <a:pPr algn="ctr"/>
            <a:r>
              <a:rPr lang="fa-IR" dirty="0">
                <a:solidFill>
                  <a:srgbClr val="FF0000"/>
                </a:solidFill>
              </a:rPr>
              <a:t>مشکلات مدل خرید اعتباری سهام </a:t>
            </a:r>
            <a:r>
              <a:rPr lang="fa-IR" dirty="0" smtClean="0">
                <a:solidFill>
                  <a:srgbClr val="FF0000"/>
                </a:solidFill>
              </a:rPr>
              <a:t>ایران</a:t>
            </a:r>
            <a:r>
              <a:rPr lang="en-US" sz="4000" dirty="0"/>
              <a:t/>
            </a:r>
            <a:br>
              <a:rPr lang="en-US" sz="4000" dirty="0"/>
            </a:br>
            <a:endParaRPr lang="en-US" dirty="0"/>
          </a:p>
        </p:txBody>
      </p:sp>
      <p:sp>
        <p:nvSpPr>
          <p:cNvPr id="3" name="Content Placeholder 2"/>
          <p:cNvSpPr>
            <a:spLocks noGrp="1"/>
          </p:cNvSpPr>
          <p:nvPr>
            <p:ph idx="1"/>
          </p:nvPr>
        </p:nvSpPr>
        <p:spPr>
          <a:xfrm>
            <a:off x="838200" y="1264830"/>
            <a:ext cx="10515600" cy="4912133"/>
          </a:xfrm>
        </p:spPr>
        <p:txBody>
          <a:bodyPr>
            <a:normAutofit/>
          </a:bodyPr>
          <a:lstStyle/>
          <a:p>
            <a:pPr marL="0" indent="0">
              <a:buNone/>
            </a:pPr>
            <a:r>
              <a:rPr lang="fa-IR" sz="3200" dirty="0" smtClean="0">
                <a:solidFill>
                  <a:srgbClr val="FF0000"/>
                </a:solidFill>
                <a:latin typeface="Calibri Light" panose="020F0302020204030204"/>
              </a:rPr>
              <a:t>2. کاهش </a:t>
            </a:r>
            <a:r>
              <a:rPr lang="fa-IR" sz="3200" dirty="0">
                <a:solidFill>
                  <a:srgbClr val="FF0000"/>
                </a:solidFill>
                <a:latin typeface="Calibri Light" panose="020F0302020204030204"/>
              </a:rPr>
              <a:t>سودآوری کارگزاری­ها</a:t>
            </a:r>
            <a:endParaRPr lang="fa-IR" sz="3200" dirty="0" smtClean="0">
              <a:solidFill>
                <a:srgbClr val="FF0000"/>
              </a:solidFill>
            </a:endParaRPr>
          </a:p>
          <a:p>
            <a:pPr marL="0" indent="0">
              <a:buNone/>
            </a:pPr>
            <a:r>
              <a:rPr lang="ar-SA" dirty="0" smtClean="0"/>
              <a:t>در </a:t>
            </a:r>
            <a:r>
              <a:rPr lang="ar-SA" dirty="0"/>
              <a:t>مالی متعارف، وقتی فردی برای دریافت اعتبار برای خرید اعتباری سهام به کارگزاری مراجعه می­کند، کارگزاری </a:t>
            </a:r>
            <a:r>
              <a:rPr lang="ar-SA" dirty="0" smtClean="0"/>
              <a:t>ابتدا </a:t>
            </a:r>
            <a:r>
              <a:rPr lang="ar-SA" dirty="0"/>
              <a:t>از منابع خود به آن فرد اعتبار می­دهد و در صورتی که خود </a:t>
            </a:r>
            <a:r>
              <a:rPr lang="ar-SA" dirty="0" smtClean="0"/>
              <a:t>منبعی </a:t>
            </a:r>
            <a:r>
              <a:rPr lang="ar-SA" dirty="0"/>
              <a:t>نداشته باشد از خط اعتباری بانک استفاده </a:t>
            </a:r>
            <a:r>
              <a:rPr lang="ar-SA" dirty="0" smtClean="0"/>
              <a:t>می­کند. </a:t>
            </a:r>
            <a:r>
              <a:rPr lang="ar-SA" dirty="0"/>
              <a:t>در </a:t>
            </a:r>
            <a:r>
              <a:rPr lang="fa-IR" dirty="0" smtClean="0"/>
              <a:t>نتیجه </a:t>
            </a:r>
            <a:r>
              <a:rPr lang="ar-SA" dirty="0" smtClean="0"/>
              <a:t>کارگزاری </a:t>
            </a:r>
            <a:r>
              <a:rPr lang="ar-SA" dirty="0"/>
              <a:t>از منابع خود بیشتری استفاده را کرده و سودآوری خود را به بیشترین حالت افزایش </a:t>
            </a:r>
            <a:r>
              <a:rPr lang="ar-SA" dirty="0" smtClean="0"/>
              <a:t>می­دهد</a:t>
            </a:r>
            <a:endParaRPr lang="fa-IR" dirty="0" smtClean="0"/>
          </a:p>
          <a:p>
            <a:r>
              <a:rPr lang="fa-IR" dirty="0" smtClean="0">
                <a:solidFill>
                  <a:srgbClr val="7030A0"/>
                </a:solidFill>
              </a:rPr>
              <a:t>اما در مدل فعلی ایران به علت شرایط عقد مشارکت مدنی </a:t>
            </a:r>
            <a:r>
              <a:rPr lang="ar-SA" dirty="0" smtClean="0">
                <a:solidFill>
                  <a:srgbClr val="7030A0"/>
                </a:solidFill>
              </a:rPr>
              <a:t>کارگزاری </a:t>
            </a:r>
            <a:r>
              <a:rPr lang="ar-SA" dirty="0">
                <a:solidFill>
                  <a:srgbClr val="7030A0"/>
                </a:solidFill>
              </a:rPr>
              <a:t>نمی­تواند که ابتدا از منابع نقدی خود استفاده کند و به مشتریان خود اعتبار بدهد و پس از اتمام منابع خود از منابع بانک استفاده کند بلکه در این حالت از همان ابتدا باید به صورت مشاع با بانک شریک باشد و در نتیجه سودآوری کارگزاری­ها کاهش </a:t>
            </a:r>
            <a:r>
              <a:rPr lang="ar-SA" dirty="0" smtClean="0">
                <a:solidFill>
                  <a:srgbClr val="7030A0"/>
                </a:solidFill>
              </a:rPr>
              <a:t>می­یابد</a:t>
            </a:r>
            <a:r>
              <a:rPr lang="fa-IR" dirty="0" smtClean="0">
                <a:solidFill>
                  <a:srgbClr val="7030A0"/>
                </a:solidFill>
              </a:rPr>
              <a:t>.</a:t>
            </a:r>
            <a:endParaRPr lang="en-US" dirty="0">
              <a:solidFill>
                <a:srgbClr val="7030A0"/>
              </a:solidFill>
            </a:endParaRPr>
          </a:p>
        </p:txBody>
      </p:sp>
    </p:spTree>
    <p:extLst>
      <p:ext uri="{BB962C8B-B14F-4D97-AF65-F5344CB8AC3E}">
        <p14:creationId xmlns:p14="http://schemas.microsoft.com/office/powerpoint/2010/main" val="6747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srgbClr val="FF0000"/>
                </a:solidFill>
              </a:rPr>
              <a:t>مشکلات مدل خرید اعتباری سهام ایران</a:t>
            </a:r>
            <a:r>
              <a:rPr lang="en-US" sz="3600" dirty="0">
                <a:solidFill>
                  <a:prstClr val="black"/>
                </a:solidFill>
              </a:rPr>
              <a:t/>
            </a:r>
            <a:br>
              <a:rPr lang="en-US" sz="3600" dirty="0">
                <a:solidFill>
                  <a:prstClr val="black"/>
                </a:solidFill>
              </a:rPr>
            </a:br>
            <a:endParaRPr lang="en-US" dirty="0"/>
          </a:p>
        </p:txBody>
      </p:sp>
      <p:sp>
        <p:nvSpPr>
          <p:cNvPr id="3" name="Content Placeholder 2"/>
          <p:cNvSpPr>
            <a:spLocks noGrp="1"/>
          </p:cNvSpPr>
          <p:nvPr>
            <p:ph idx="1"/>
          </p:nvPr>
        </p:nvSpPr>
        <p:spPr/>
        <p:txBody>
          <a:bodyPr/>
          <a:lstStyle/>
          <a:p>
            <a:pPr marL="0" indent="0">
              <a:buNone/>
            </a:pPr>
            <a:r>
              <a:rPr lang="fa-IR" sz="3200" dirty="0" smtClean="0">
                <a:solidFill>
                  <a:srgbClr val="FF0000"/>
                </a:solidFill>
                <a:latin typeface="Calibri Light" panose="020F0302020204030204"/>
              </a:rPr>
              <a:t>3. به </a:t>
            </a:r>
            <a:r>
              <a:rPr lang="fa-IR" sz="3200" dirty="0">
                <a:solidFill>
                  <a:srgbClr val="FF0000"/>
                </a:solidFill>
                <a:latin typeface="Calibri Light" panose="020F0302020204030204"/>
              </a:rPr>
              <a:t>وجود آمدن قرارداد </a:t>
            </a:r>
            <a:r>
              <a:rPr lang="fa-IR" sz="3200" dirty="0" smtClean="0">
                <a:solidFill>
                  <a:srgbClr val="FF0000"/>
                </a:solidFill>
                <a:latin typeface="Calibri Light" panose="020F0302020204030204"/>
              </a:rPr>
              <a:t>اضافه</a:t>
            </a:r>
            <a:endParaRPr lang="fa-IR" sz="3200" dirty="0" smtClean="0">
              <a:solidFill>
                <a:srgbClr val="FF0000"/>
              </a:solidFill>
            </a:endParaRPr>
          </a:p>
          <a:p>
            <a:r>
              <a:rPr lang="fa-IR" dirty="0" smtClean="0"/>
              <a:t>در </a:t>
            </a:r>
            <a:r>
              <a:rPr lang="fa-IR" dirty="0"/>
              <a:t>مالی متعارف، کارگزاری واقعا سهام را برای مشتری می­خرد و مشتری مالک سهام می­باشد و مشتری ملزم به پرداخت مبلغ بدهی خود تا یک مدت زمان مشخص می­باشد و در صورت عدم بازپرداخت کارگزاری امکان فروختن سهام مشتری را دارد و در نتیجه تنها یک دفعه نقل و انتقال سهم صورت می­پذیرد.</a:t>
            </a:r>
            <a:endParaRPr lang="en-US" dirty="0"/>
          </a:p>
          <a:p>
            <a:r>
              <a:rPr lang="fa-IR" dirty="0">
                <a:solidFill>
                  <a:srgbClr val="7030A0"/>
                </a:solidFill>
              </a:rPr>
              <a:t>اما در مدل فعلی بازار بورس که بر اساس عقد مرابحه می­باشد نیاز به نقل و انتقال سند سهام به صورت رفت و برگشتی می­باشد که هزینه­های اجرایی و عملی و مالیاتی را به بار خواهند آورد</a:t>
            </a:r>
            <a:r>
              <a:rPr lang="fa-IR" dirty="0" smtClean="0">
                <a:solidFill>
                  <a:srgbClr val="7030A0"/>
                </a:solidFill>
              </a:rPr>
              <a:t>.</a:t>
            </a:r>
            <a:endParaRPr lang="en-US" dirty="0">
              <a:solidFill>
                <a:srgbClr val="7030A0"/>
              </a:solidFill>
            </a:endParaRPr>
          </a:p>
        </p:txBody>
      </p:sp>
    </p:spTree>
    <p:extLst>
      <p:ext uri="{BB962C8B-B14F-4D97-AF65-F5344CB8AC3E}">
        <p14:creationId xmlns:p14="http://schemas.microsoft.com/office/powerpoint/2010/main" val="330638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fa-IR" b="1" dirty="0">
                <a:solidFill>
                  <a:srgbClr val="FF0000"/>
                </a:solidFill>
              </a:rPr>
              <a:t>مدل پیشنهادی خرید اعتباری سهام</a:t>
            </a:r>
            <a:endParaRPr lang="en-US" dirty="0">
              <a:solidFill>
                <a:srgbClr val="FF0000"/>
              </a:solidFill>
            </a:endParaRPr>
          </a:p>
        </p:txBody>
      </p:sp>
      <p:sp>
        <p:nvSpPr>
          <p:cNvPr id="3" name="Content Placeholder 2"/>
          <p:cNvSpPr>
            <a:spLocks noGrp="1"/>
          </p:cNvSpPr>
          <p:nvPr>
            <p:ph idx="1"/>
          </p:nvPr>
        </p:nvSpPr>
        <p:spPr/>
        <p:txBody>
          <a:bodyPr/>
          <a:lstStyle/>
          <a:p>
            <a:r>
              <a:rPr lang="ar-SA" dirty="0"/>
              <a:t>در مدل </a:t>
            </a:r>
            <a:r>
              <a:rPr lang="ar-SA" dirty="0" smtClean="0"/>
              <a:t>پیشنهادی، </a:t>
            </a:r>
            <a:r>
              <a:rPr lang="ar-SA" dirty="0"/>
              <a:t>خرید اعتباری </a:t>
            </a:r>
            <a:r>
              <a:rPr lang="fa-IR" dirty="0" smtClean="0"/>
              <a:t>بر اساس</a:t>
            </a:r>
            <a:r>
              <a:rPr lang="ar-SA" dirty="0" smtClean="0"/>
              <a:t> عقد </a:t>
            </a:r>
            <a:r>
              <a:rPr lang="ar-SA" dirty="0"/>
              <a:t>وکالت مابین بانک و کارگزاری </a:t>
            </a:r>
            <a:r>
              <a:rPr lang="ar-SA" dirty="0" smtClean="0"/>
              <a:t>و </a:t>
            </a:r>
            <a:r>
              <a:rPr lang="ar-SA" dirty="0"/>
              <a:t>عقد اجاره به شرط تملیک مابین کارگزاری و مشتری </a:t>
            </a:r>
            <a:r>
              <a:rPr lang="ar-SA" dirty="0" smtClean="0"/>
              <a:t>می­باشد</a:t>
            </a:r>
            <a:r>
              <a:rPr lang="fa-IR" dirty="0" smtClean="0"/>
              <a:t>.</a:t>
            </a:r>
          </a:p>
          <a:p>
            <a:r>
              <a:rPr lang="fa-IR" dirty="0" smtClean="0"/>
              <a:t>به این بیان که کارگزار با استفاده از منابع خود یا منابع بانک سهام مورد نظر مشتری را به صورت نقد خریداری کرده سپس به صورت اجاره به شرط تملیک (برای مثال یک یک هفته یا یک ماه) به مشتری واگذار می‌کند.</a:t>
            </a:r>
          </a:p>
          <a:p>
            <a:endParaRPr lang="fa-IR" dirty="0" smtClean="0"/>
          </a:p>
          <a:p>
            <a:endParaRPr lang="fa-IR" dirty="0"/>
          </a:p>
          <a:p>
            <a:endParaRPr lang="fa-IR" dirty="0"/>
          </a:p>
          <a:p>
            <a:pPr marL="0" indent="0">
              <a:buNone/>
            </a:pPr>
            <a:r>
              <a:rPr lang="fa-IR" dirty="0" smtClean="0"/>
              <a:t>    </a:t>
            </a:r>
            <a:r>
              <a:rPr lang="ar-SA" dirty="0" smtClean="0"/>
              <a:t>بانک                                         </a:t>
            </a:r>
            <a:r>
              <a:rPr lang="ar-SA" dirty="0"/>
              <a:t>کارگزاری                                        مشتری</a:t>
            </a:r>
            <a:endParaRPr lang="en-US" dirty="0"/>
          </a:p>
        </p:txBody>
      </p:sp>
      <p:sp>
        <p:nvSpPr>
          <p:cNvPr id="7" name="Left-Right Arrow 6"/>
          <p:cNvSpPr/>
          <p:nvPr/>
        </p:nvSpPr>
        <p:spPr>
          <a:xfrm>
            <a:off x="7425196" y="5453533"/>
            <a:ext cx="2716865" cy="4975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302752" y="5544558"/>
            <a:ext cx="2695296" cy="4975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815439" y="4786644"/>
            <a:ext cx="1936377" cy="5319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smtClean="0">
                <a:cs typeface="B Nazanin" panose="00000400000000000000" pitchFamily="2" charset="-78"/>
              </a:rPr>
              <a:t>وکالت</a:t>
            </a:r>
            <a:endParaRPr lang="en-US" sz="2400" dirty="0">
              <a:cs typeface="B Nazanin" panose="00000400000000000000" pitchFamily="2" charset="-78"/>
            </a:endParaRPr>
          </a:p>
        </p:txBody>
      </p:sp>
      <p:sp>
        <p:nvSpPr>
          <p:cNvPr id="11" name="Rounded Rectangle 10"/>
          <p:cNvSpPr/>
          <p:nvPr/>
        </p:nvSpPr>
        <p:spPr>
          <a:xfrm>
            <a:off x="3520286" y="4786644"/>
            <a:ext cx="2260228" cy="53195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2400" dirty="0" smtClean="0">
                <a:cs typeface="B Nazanin" panose="00000400000000000000" pitchFamily="2" charset="-78"/>
              </a:rPr>
              <a:t>اجاره به شرط تملیک</a:t>
            </a:r>
            <a:endParaRPr lang="en-US" sz="2400" dirty="0">
              <a:cs typeface="B Nazanin" panose="00000400000000000000" pitchFamily="2" charset="-78"/>
            </a:endParaRPr>
          </a:p>
        </p:txBody>
      </p:sp>
    </p:spTree>
    <p:extLst>
      <p:ext uri="{BB962C8B-B14F-4D97-AF65-F5344CB8AC3E}">
        <p14:creationId xmlns:p14="http://schemas.microsoft.com/office/powerpoint/2010/main" val="1666140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شروط عقد اجاره به شرط تملیک</a:t>
            </a:r>
            <a:endParaRPr lang="en-US" dirty="0">
              <a:solidFill>
                <a:srgbClr val="FF0000"/>
              </a:solidFill>
            </a:endParaRPr>
          </a:p>
        </p:txBody>
      </p:sp>
      <p:sp>
        <p:nvSpPr>
          <p:cNvPr id="3" name="Content Placeholder 2"/>
          <p:cNvSpPr>
            <a:spLocks noGrp="1"/>
          </p:cNvSpPr>
          <p:nvPr>
            <p:ph idx="1"/>
          </p:nvPr>
        </p:nvSpPr>
        <p:spPr/>
        <p:txBody>
          <a:bodyPr/>
          <a:lstStyle/>
          <a:p>
            <a:pPr lvl="0"/>
            <a:r>
              <a:rPr lang="ar-SA" dirty="0"/>
              <a:t>اگر مشتری زودتر از موعد قرارداد را تسویه کند، کارگزاری مابقی اجاره بهاها را که به صورت روزانه با توجه به نرخ شورای پول و اعتبار مشخص می­شود، می­بخشد.</a:t>
            </a:r>
            <a:endParaRPr lang="en-US" dirty="0"/>
          </a:p>
          <a:p>
            <a:pPr lvl="0"/>
            <a:r>
              <a:rPr lang="ar-SA" dirty="0"/>
              <a:t>این قرارداد حداکثر تا 90 روز قابل تمدید می­باشد و بابت هر روز تمدید بایستی اجاره بهای جدید </a:t>
            </a:r>
            <a:r>
              <a:rPr lang="fa-IR" dirty="0"/>
              <a:t>پرداخت شود</a:t>
            </a:r>
            <a:r>
              <a:rPr lang="ar-SA" dirty="0"/>
              <a:t>.</a:t>
            </a:r>
            <a:endParaRPr lang="en-US" dirty="0"/>
          </a:p>
          <a:p>
            <a:pPr lvl="0"/>
            <a:r>
              <a:rPr lang="ar-SA" dirty="0"/>
              <a:t>در سررسید مشتری با پرداخت مبلغ اسمی که در ابتدا جهت خرید سهام توسط کارگزاری پرداخت شده است، مالک سهام می­شود و می­تواند آن را بفروشد.</a:t>
            </a:r>
            <a:endParaRPr lang="en-US" dirty="0"/>
          </a:p>
          <a:p>
            <a:endParaRPr lang="en-US" dirty="0"/>
          </a:p>
        </p:txBody>
      </p:sp>
    </p:spTree>
    <p:extLst>
      <p:ext uri="{BB962C8B-B14F-4D97-AF65-F5344CB8AC3E}">
        <p14:creationId xmlns:p14="http://schemas.microsoft.com/office/powerpoint/2010/main" val="1636952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fa-IR" b="1" dirty="0">
                <a:solidFill>
                  <a:srgbClr val="FF0000"/>
                </a:solidFill>
              </a:rPr>
              <a:t>جمع­بندی و </a:t>
            </a:r>
            <a:r>
              <a:rPr lang="fa-IR" b="1" dirty="0" smtClean="0">
                <a:solidFill>
                  <a:srgbClr val="FF0000"/>
                </a:solidFill>
              </a:rPr>
              <a:t>نتیجه­گیری</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ar-SA" dirty="0" smtClean="0"/>
              <a:t>انجام </a:t>
            </a:r>
            <a:r>
              <a:rPr lang="ar-SA" dirty="0"/>
              <a:t>خرید اعتباری بر اساس مالی متعارف، با توجه به شبهه قرض به شرط زیاده مورد اشکال از نظر فقه امامیّه می­باشد و قابل استفاده در بازار سرمایه ایران نیست. </a:t>
            </a:r>
            <a:endParaRPr lang="fa-IR" dirty="0" smtClean="0"/>
          </a:p>
          <a:p>
            <a:r>
              <a:rPr lang="ar-SA" dirty="0" smtClean="0"/>
              <a:t>برای </a:t>
            </a:r>
            <a:r>
              <a:rPr lang="ar-SA" dirty="0"/>
              <a:t>اصلاح این عقد و امکان استفاده از آن در ایران، کمیته فقهی سازمان بورس و اوراق بهادار استفاده از عقود ترکیبی مشارکت مدنی- مرابحه را پیشنهاد داده است </a:t>
            </a:r>
            <a:r>
              <a:rPr lang="fa-IR" dirty="0" smtClean="0"/>
              <a:t>که با توجه به نکات مطرح شده </a:t>
            </a:r>
            <a:r>
              <a:rPr lang="ar-SA" dirty="0" smtClean="0"/>
              <a:t>عملا </a:t>
            </a:r>
            <a:r>
              <a:rPr lang="ar-SA" dirty="0"/>
              <a:t>جایگزین مناسبی برای عقد قرض جهت استفاده از خرید اعتباری سهام در بازار سرمایه کشور نمی­باشد</a:t>
            </a:r>
            <a:r>
              <a:rPr lang="ar-SA" dirty="0" smtClean="0"/>
              <a:t>.</a:t>
            </a:r>
            <a:endParaRPr lang="fa-IR" dirty="0" smtClean="0"/>
          </a:p>
          <a:p>
            <a:r>
              <a:rPr lang="ar-SA" dirty="0" smtClean="0"/>
              <a:t> </a:t>
            </a:r>
            <a:r>
              <a:rPr lang="ar-SA" dirty="0"/>
              <a:t>با توجه به مشکلات خرید اعتباری سهام بر اساس عقد ترکیبی مشارکت مدنی- مرابحه در صورتی که خرید اعتباری بر مبنای عقد ترکیبی وکالت- اجاره به شرط تملیک صورت بپذیرد، علاوه بر این که از نظر فقه امامیّه مشکل شرعی نخواهد داشت، دارای کارآیی لازم خواهد بود و می­تواند جایگزین عقد قرض در نظام متعارف مالی شود. </a:t>
            </a:r>
            <a:endParaRPr lang="en-US" dirty="0"/>
          </a:p>
        </p:txBody>
      </p:sp>
    </p:spTree>
    <p:extLst>
      <p:ext uri="{BB962C8B-B14F-4D97-AF65-F5344CB8AC3E}">
        <p14:creationId xmlns:p14="http://schemas.microsoft.com/office/powerpoint/2010/main" val="85085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836" y="1588808"/>
            <a:ext cx="10515600" cy="1325563"/>
          </a:xfrm>
        </p:spPr>
        <p:txBody>
          <a:bodyPr/>
          <a:lstStyle/>
          <a:p>
            <a:pPr algn="ctr"/>
            <a:r>
              <a:rPr lang="fa-IR" dirty="0" smtClean="0"/>
              <a:t>با تشکر از توجه شما</a:t>
            </a:r>
            <a:endParaRPr lang="en-US" dirty="0"/>
          </a:p>
        </p:txBody>
      </p:sp>
      <p:sp>
        <p:nvSpPr>
          <p:cNvPr id="3" name="Content Placeholder 2"/>
          <p:cNvSpPr>
            <a:spLocks noGrp="1"/>
          </p:cNvSpPr>
          <p:nvPr>
            <p:ph idx="1"/>
          </p:nvPr>
        </p:nvSpPr>
        <p:spPr/>
        <p:txBody>
          <a:bodyPr>
            <a:normAutofit/>
          </a:bodyPr>
          <a:lstStyle/>
          <a:p>
            <a:pPr algn="ctr"/>
            <a:endParaRPr lang="fa-IR" sz="4400" b="1" dirty="0" smtClean="0"/>
          </a:p>
          <a:p>
            <a:pPr algn="ctr"/>
            <a:endParaRPr lang="fa-IR" sz="4400" b="1" dirty="0"/>
          </a:p>
          <a:p>
            <a:pPr marL="0" indent="0" algn="ctr">
              <a:buNone/>
            </a:pPr>
            <a:r>
              <a:rPr lang="fa-IR" sz="4800" b="1" dirty="0" smtClean="0">
                <a:solidFill>
                  <a:srgbClr val="00B050"/>
                </a:solidFill>
              </a:rPr>
              <a:t>اللهم صلی علی محمد و آل محمد </a:t>
            </a:r>
          </a:p>
          <a:p>
            <a:pPr marL="0" indent="0" algn="ctr">
              <a:buNone/>
            </a:pPr>
            <a:r>
              <a:rPr lang="fa-IR" sz="4800" b="1" dirty="0" smtClean="0">
                <a:solidFill>
                  <a:srgbClr val="00B050"/>
                </a:solidFill>
              </a:rPr>
              <a:t>و عجل فرجهم</a:t>
            </a:r>
            <a:endParaRPr lang="en-US" sz="4800" b="1" dirty="0">
              <a:solidFill>
                <a:srgbClr val="00B050"/>
              </a:solidFill>
            </a:endParaRPr>
          </a:p>
        </p:txBody>
      </p:sp>
    </p:spTree>
    <p:extLst>
      <p:ext uri="{BB962C8B-B14F-4D97-AF65-F5344CB8AC3E}">
        <p14:creationId xmlns:p14="http://schemas.microsoft.com/office/powerpoint/2010/main" val="122237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500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767" y="861693"/>
            <a:ext cx="10515600" cy="1325563"/>
          </a:xfrm>
        </p:spPr>
        <p:txBody>
          <a:bodyPr>
            <a:noAutofit/>
          </a:bodyPr>
          <a:lstStyle/>
          <a:p>
            <a:pPr algn="ctr"/>
            <a:r>
              <a:rPr lang="fa-IR" sz="4800" b="1" dirty="0">
                <a:solidFill>
                  <a:srgbClr val="FF0000"/>
                </a:solidFill>
                <a:cs typeface="2  Nazanin" panose="00000400000000000000" pitchFamily="2" charset="-78"/>
              </a:rPr>
              <a:t>طراحی مدل عملیاتی</a:t>
            </a:r>
            <a:r>
              <a:rPr lang="en-US" sz="4800" b="1" dirty="0">
                <a:solidFill>
                  <a:srgbClr val="FF0000"/>
                </a:solidFill>
                <a:cs typeface="2  Nazanin" panose="00000400000000000000" pitchFamily="2" charset="-78"/>
              </a:rPr>
              <a:t> </a:t>
            </a:r>
            <a:r>
              <a:rPr lang="fa-IR" sz="4800" b="1" dirty="0" smtClean="0">
                <a:solidFill>
                  <a:srgbClr val="FF0000"/>
                </a:solidFill>
                <a:cs typeface="2  Nazanin" panose="00000400000000000000" pitchFamily="2" charset="-78"/>
              </a:rPr>
              <a:t/>
            </a:r>
            <a:br>
              <a:rPr lang="fa-IR" sz="4800" b="1" dirty="0" smtClean="0">
                <a:solidFill>
                  <a:srgbClr val="FF0000"/>
                </a:solidFill>
                <a:cs typeface="2  Nazanin" panose="00000400000000000000" pitchFamily="2" charset="-78"/>
              </a:rPr>
            </a:br>
            <a:r>
              <a:rPr lang="fa-IR" sz="4800" b="1" dirty="0" smtClean="0">
                <a:solidFill>
                  <a:srgbClr val="FF0000"/>
                </a:solidFill>
                <a:cs typeface="2  Nazanin" panose="00000400000000000000" pitchFamily="2" charset="-78"/>
              </a:rPr>
              <a:t>خرید </a:t>
            </a:r>
            <a:r>
              <a:rPr lang="fa-IR" sz="4800" b="1" dirty="0">
                <a:solidFill>
                  <a:srgbClr val="FF0000"/>
                </a:solidFill>
                <a:cs typeface="2  Nazanin" panose="00000400000000000000" pitchFamily="2" charset="-78"/>
              </a:rPr>
              <a:t>اعتباری سهام بر اساس فقه امامّیه</a:t>
            </a:r>
            <a:endParaRPr lang="en-US" sz="4800" b="1" dirty="0">
              <a:solidFill>
                <a:srgbClr val="FF0000"/>
              </a:solidFill>
              <a:cs typeface="2  Nazanin" panose="00000400000000000000" pitchFamily="2" charset="-78"/>
            </a:endParaRPr>
          </a:p>
        </p:txBody>
      </p:sp>
      <p:sp>
        <p:nvSpPr>
          <p:cNvPr id="3" name="Content Placeholder 2"/>
          <p:cNvSpPr>
            <a:spLocks noGrp="1"/>
          </p:cNvSpPr>
          <p:nvPr>
            <p:ph idx="1"/>
          </p:nvPr>
        </p:nvSpPr>
        <p:spPr>
          <a:xfrm>
            <a:off x="838200" y="2488405"/>
            <a:ext cx="10515600" cy="3688557"/>
          </a:xfrm>
        </p:spPr>
        <p:txBody>
          <a:bodyPr>
            <a:normAutofit/>
          </a:bodyPr>
          <a:lstStyle/>
          <a:p>
            <a:pPr marL="0" indent="0" algn="ctr">
              <a:buNone/>
            </a:pPr>
            <a:endParaRPr lang="fa-IR" sz="3600" dirty="0" smtClean="0">
              <a:solidFill>
                <a:schemeClr val="accent5"/>
              </a:solidFill>
            </a:endParaRPr>
          </a:p>
          <a:p>
            <a:pPr marL="0" indent="0" algn="ctr">
              <a:buNone/>
            </a:pPr>
            <a:r>
              <a:rPr lang="fa-IR" sz="4000" b="1" dirty="0" smtClean="0">
                <a:solidFill>
                  <a:schemeClr val="accent5"/>
                </a:solidFill>
              </a:rPr>
              <a:t>سید عباس موسویان</a:t>
            </a:r>
          </a:p>
          <a:p>
            <a:pPr marL="0" indent="0" algn="ctr">
              <a:buNone/>
            </a:pPr>
            <a:r>
              <a:rPr lang="fa-IR" dirty="0" smtClean="0"/>
              <a:t>استاد پژوهشگاه فرهنگ و اندیشه اسلامی</a:t>
            </a:r>
          </a:p>
          <a:p>
            <a:pPr marL="0" indent="0" algn="ctr">
              <a:buNone/>
            </a:pPr>
            <a:r>
              <a:rPr lang="fa-IR" sz="4000" b="1" dirty="0" smtClean="0">
                <a:solidFill>
                  <a:schemeClr val="accent5"/>
                </a:solidFill>
              </a:rPr>
              <a:t>مهدی حکیمیان</a:t>
            </a:r>
          </a:p>
          <a:p>
            <a:pPr marL="0" indent="0" algn="ctr">
              <a:buNone/>
            </a:pPr>
            <a:r>
              <a:rPr lang="fa-IR" dirty="0" smtClean="0"/>
              <a:t>دانشجو کارشناسی ارشد دانشگاه امام صادق علیه السلام</a:t>
            </a:r>
            <a:endParaRPr lang="en-US" dirty="0"/>
          </a:p>
        </p:txBody>
      </p:sp>
    </p:spTree>
    <p:extLst>
      <p:ext uri="{BB962C8B-B14F-4D97-AF65-F5344CB8AC3E}">
        <p14:creationId xmlns:p14="http://schemas.microsoft.com/office/powerpoint/2010/main" val="1822791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solidFill>
                  <a:srgbClr val="FF0000"/>
                </a:solidFill>
              </a:rPr>
              <a:t>مقدمه</a:t>
            </a:r>
            <a:r>
              <a:rPr lang="fa-IR" dirty="0">
                <a:solidFill>
                  <a:srgbClr val="FF0000"/>
                </a:solidFill>
              </a:rPr>
              <a:t/>
            </a:r>
            <a:br>
              <a:rPr lang="fa-IR"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Autofit/>
          </a:bodyPr>
          <a:lstStyle/>
          <a:p>
            <a:pPr algn="just"/>
            <a:r>
              <a:rPr lang="ar-SA" sz="3600" dirty="0"/>
              <a:t>یکی از جذابیت­های بازار سرمایه استفاده از ابزارهای مالی متنوع در جهت گسترش، ارتقا و افزایش حجم معاملات می­باشد. یکی از این ابزارها، خرید اعتباری سهام می</a:t>
            </a:r>
            <a:r>
              <a:rPr lang="en-US" sz="3600" dirty="0"/>
              <a:t>­</a:t>
            </a:r>
            <a:r>
              <a:rPr lang="ar-SA" sz="3600" dirty="0"/>
              <a:t>باشد</a:t>
            </a:r>
            <a:r>
              <a:rPr lang="ar-SA" sz="3600" dirty="0" smtClean="0"/>
              <a:t>.</a:t>
            </a:r>
            <a:endParaRPr lang="en-US" sz="3600" dirty="0" smtClean="0"/>
          </a:p>
          <a:p>
            <a:pPr algn="just"/>
            <a:endParaRPr lang="en-US" sz="3600" dirty="0" smtClean="0"/>
          </a:p>
          <a:p>
            <a:pPr algn="just"/>
            <a:r>
              <a:rPr lang="ar-SA" sz="3600" dirty="0" smtClean="0"/>
              <a:t> </a:t>
            </a:r>
            <a:r>
              <a:rPr lang="ar-SA" sz="3600" dirty="0"/>
              <a:t>در خرید اعتباری شرکت کارگزاری به مشتریان خود اعتباری را تخصیص می­دهد و مشتری می­تواند با استفاده از این اعتبار به خرید سهام اقدام کند. </a:t>
            </a:r>
            <a:endParaRPr lang="en-US" sz="3600" dirty="0"/>
          </a:p>
        </p:txBody>
      </p:sp>
    </p:spTree>
    <p:extLst>
      <p:ext uri="{BB962C8B-B14F-4D97-AF65-F5344CB8AC3E}">
        <p14:creationId xmlns:p14="http://schemas.microsoft.com/office/powerpoint/2010/main" val="2635110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خرید اعتباری</a:t>
            </a:r>
            <a:endParaRPr lang="en-US" dirty="0">
              <a:solidFill>
                <a:srgbClr val="FF0000"/>
              </a:solidFill>
            </a:endParaRPr>
          </a:p>
        </p:txBody>
      </p:sp>
      <p:sp>
        <p:nvSpPr>
          <p:cNvPr id="3" name="Content Placeholder 2"/>
          <p:cNvSpPr>
            <a:spLocks noGrp="1"/>
          </p:cNvSpPr>
          <p:nvPr>
            <p:ph idx="1"/>
          </p:nvPr>
        </p:nvSpPr>
        <p:spPr>
          <a:xfrm>
            <a:off x="996532" y="1582405"/>
            <a:ext cx="10206237" cy="4594558"/>
          </a:xfrm>
        </p:spPr>
        <p:txBody>
          <a:bodyPr>
            <a:noAutofit/>
          </a:bodyPr>
          <a:lstStyle/>
          <a:p>
            <a:pPr marL="0" indent="0" algn="just">
              <a:buNone/>
            </a:pPr>
            <a:r>
              <a:rPr lang="fa-IR" sz="3600" dirty="0" smtClean="0"/>
              <a:t>خرید </a:t>
            </a:r>
            <a:r>
              <a:rPr lang="fa-IR" sz="3600" dirty="0"/>
              <a:t>اعتباری به معنای قرض گرفتن پول از کارگزاری به منظور خرید بیشتر سهام، بیشتر از حالتی که بخواهیم با پول شخصی یک نفر به تنهایی سهامی را خریداری کنیم، می­باشد</a:t>
            </a:r>
            <a:r>
              <a:rPr lang="fa-IR" sz="3600" dirty="0" smtClean="0"/>
              <a:t>.</a:t>
            </a:r>
          </a:p>
          <a:p>
            <a:pPr marL="0" indent="0" algn="just">
              <a:buNone/>
            </a:pPr>
            <a:r>
              <a:rPr lang="fa-IR" sz="3600" dirty="0" smtClean="0"/>
              <a:t> </a:t>
            </a:r>
            <a:r>
              <a:rPr lang="fa-IR" sz="3600" dirty="0"/>
              <a:t>با خرید اعتباری سهام، سرمایه­گذار در یک حالت اهرمی قرار می­گیرد و مقدار سود و ضرر بالقوه خود را در ریسک بالاتری قرار می­دهد</a:t>
            </a:r>
            <a:r>
              <a:rPr lang="fa-IR" sz="3600" dirty="0" smtClean="0"/>
              <a:t>.</a:t>
            </a:r>
          </a:p>
          <a:p>
            <a:pPr marL="0" indent="0">
              <a:buNone/>
            </a:pPr>
            <a:r>
              <a:rPr lang="ar-SA" sz="3600" dirty="0">
                <a:solidFill>
                  <a:prstClr val="black"/>
                </a:solidFill>
              </a:rPr>
              <a:t>سهام خریداری شده با استفاده از این روش در وثیقه کارگزاری است</a:t>
            </a:r>
            <a:r>
              <a:rPr lang="en-US" sz="3600" dirty="0">
                <a:solidFill>
                  <a:prstClr val="black"/>
                </a:solidFill>
              </a:rPr>
              <a:t>.</a:t>
            </a:r>
            <a:endParaRPr lang="en-US" sz="3600" dirty="0"/>
          </a:p>
        </p:txBody>
      </p:sp>
    </p:spTree>
    <p:extLst>
      <p:ext uri="{BB962C8B-B14F-4D97-AF65-F5344CB8AC3E}">
        <p14:creationId xmlns:p14="http://schemas.microsoft.com/office/powerpoint/2010/main" val="505932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مزیت های </a:t>
            </a:r>
            <a:r>
              <a:rPr lang="fa-IR" dirty="0">
                <a:solidFill>
                  <a:srgbClr val="FF0000"/>
                </a:solidFill>
              </a:rPr>
              <a:t>خرید اعتباری اوراق بهادار</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fa-IR" sz="3200" dirty="0" smtClean="0">
                <a:solidFill>
                  <a:srgbClr val="FF0000"/>
                </a:solidFill>
                <a:latin typeface="Calibri Light" panose="020F0302020204030204"/>
              </a:rPr>
              <a:t>1. افزایش </a:t>
            </a:r>
            <a:r>
              <a:rPr lang="fa-IR" sz="3200" dirty="0">
                <a:solidFill>
                  <a:srgbClr val="FF0000"/>
                </a:solidFill>
                <a:latin typeface="Calibri Light" panose="020F0302020204030204"/>
              </a:rPr>
              <a:t>قدرت </a:t>
            </a:r>
            <a:r>
              <a:rPr lang="fa-IR" sz="3200" dirty="0" smtClean="0">
                <a:solidFill>
                  <a:srgbClr val="FF0000"/>
                </a:solidFill>
                <a:latin typeface="Calibri Light" panose="020F0302020204030204"/>
              </a:rPr>
              <a:t>خرید</a:t>
            </a:r>
            <a:endParaRPr lang="fa-IR" sz="3200" dirty="0">
              <a:solidFill>
                <a:srgbClr val="FF0000"/>
              </a:solidFill>
            </a:endParaRPr>
          </a:p>
          <a:p>
            <a:pPr lvl="0"/>
            <a:r>
              <a:rPr lang="ar-SA" dirty="0">
                <a:solidFill>
                  <a:prstClr val="black"/>
                </a:solidFill>
              </a:rPr>
              <a:t>خرید اعتباری سهام به مانند یک اهرم عمل می­کند که به فرد این امکان را می­دهد با توجه به منابع محدود خود و با استفاده از خرید اعتباری، سهام بیشتری را خریداری کرده و در پرتفو خود نگهداری کند. در نتیجه این اقدام فرد انتظار کسب سود و بازدهی بیشتری را دارد</a:t>
            </a:r>
            <a:r>
              <a:rPr lang="ar-SA" dirty="0" smtClean="0">
                <a:solidFill>
                  <a:prstClr val="black"/>
                </a:solidFill>
              </a:rPr>
              <a:t>.</a:t>
            </a:r>
            <a:endParaRPr lang="fa-IR" dirty="0" smtClean="0">
              <a:solidFill>
                <a:prstClr val="black"/>
              </a:solidFill>
            </a:endParaRPr>
          </a:p>
          <a:p>
            <a:pPr marL="0" lvl="0" indent="0">
              <a:buNone/>
            </a:pPr>
            <a:r>
              <a:rPr lang="fa-IR" sz="3200" dirty="0" smtClean="0">
                <a:solidFill>
                  <a:srgbClr val="FF0000"/>
                </a:solidFill>
                <a:latin typeface="Calibri Light" panose="020F0302020204030204"/>
              </a:rPr>
              <a:t>2. افزایش کارایی</a:t>
            </a:r>
            <a:endParaRPr lang="fa-IR" sz="3200" dirty="0">
              <a:solidFill>
                <a:srgbClr val="FF0000"/>
              </a:solidFill>
            </a:endParaRPr>
          </a:p>
          <a:p>
            <a:pPr lvl="0"/>
            <a:r>
              <a:rPr lang="ar-SA" dirty="0">
                <a:solidFill>
                  <a:prstClr val="black"/>
                </a:solidFill>
              </a:rPr>
              <a:t>یکی از مزیت­های استفاده از خرید اعتباری سهام در بازارهای مالی این است که منجر به افزایش کارایی بازار می­گردد به اين بيان كه وقتي اوراق بهاداري زيـر ارزش واقعي در بازار معامله شود، سرمايه­گذاران با اسـتفاده از ايـن روش، بـه سرعت تقاضا را در بازار افزايش مي­دهند و در نتيجه اوراق بهادار به قيمت واقعي خود نزديك مي­شود</a:t>
            </a:r>
            <a:r>
              <a:rPr lang="fa-IR" dirty="0">
                <a:solidFill>
                  <a:prstClr val="black"/>
                </a:solidFill>
              </a:rPr>
              <a:t>.</a:t>
            </a:r>
            <a:endParaRPr lang="en-US" dirty="0">
              <a:solidFill>
                <a:prstClr val="black"/>
              </a:solidFill>
            </a:endParaRPr>
          </a:p>
          <a:p>
            <a:endParaRPr lang="en-US" dirty="0"/>
          </a:p>
        </p:txBody>
      </p:sp>
    </p:spTree>
    <p:extLst>
      <p:ext uri="{BB962C8B-B14F-4D97-AF65-F5344CB8AC3E}">
        <p14:creationId xmlns:p14="http://schemas.microsoft.com/office/powerpoint/2010/main" val="2703834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مزیت های </a:t>
            </a:r>
            <a:r>
              <a:rPr lang="fa-IR" dirty="0">
                <a:solidFill>
                  <a:srgbClr val="FF0000"/>
                </a:solidFill>
              </a:rPr>
              <a:t>خرید اعتباری اوراق بهادار</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fa-IR" sz="3200" dirty="0" smtClean="0">
                <a:solidFill>
                  <a:srgbClr val="FF0000"/>
                </a:solidFill>
                <a:latin typeface="Calibri Light" panose="020F0302020204030204"/>
              </a:rPr>
              <a:t>3. اهرمي </a:t>
            </a:r>
            <a:r>
              <a:rPr lang="fa-IR" sz="3200" dirty="0">
                <a:solidFill>
                  <a:srgbClr val="FF0000"/>
                </a:solidFill>
                <a:latin typeface="Calibri Light" panose="020F0302020204030204"/>
              </a:rPr>
              <a:t>كردن سرمايه­ها </a:t>
            </a:r>
            <a:endParaRPr lang="fa-IR" sz="3200" dirty="0" smtClean="0">
              <a:solidFill>
                <a:srgbClr val="FF0000"/>
              </a:solidFill>
              <a:latin typeface="Calibri Light" panose="020F0302020204030204"/>
            </a:endParaRPr>
          </a:p>
          <a:p>
            <a:pPr lvl="0"/>
            <a:r>
              <a:rPr lang="ar-SA" dirty="0">
                <a:solidFill>
                  <a:prstClr val="black"/>
                </a:solidFill>
              </a:rPr>
              <a:t>اين روش باعث مي‌شود افرادي كه بـا سطوح گوناگون سرمايه وارد بازار مي­شوند قادر باشند سرمايه خود را چند برابر كرده و بتوانند با سرمايه بالاتري در بازار به خريد و فروش اقدام كنند</a:t>
            </a:r>
            <a:r>
              <a:rPr lang="fa-IR" dirty="0">
                <a:solidFill>
                  <a:prstClr val="black"/>
                </a:solidFill>
              </a:rPr>
              <a:t>.</a:t>
            </a:r>
          </a:p>
          <a:p>
            <a:pPr marL="0" lvl="0" indent="0">
              <a:buNone/>
            </a:pPr>
            <a:r>
              <a:rPr lang="fa-IR" sz="3200" dirty="0" smtClean="0">
                <a:solidFill>
                  <a:srgbClr val="FF0000"/>
                </a:solidFill>
                <a:latin typeface="Calibri Light" panose="020F0302020204030204"/>
              </a:rPr>
              <a:t>4. افزایش </a:t>
            </a:r>
            <a:r>
              <a:rPr lang="fa-IR" sz="3200" dirty="0">
                <a:solidFill>
                  <a:srgbClr val="FF0000"/>
                </a:solidFill>
                <a:latin typeface="Calibri Light" panose="020F0302020204030204"/>
              </a:rPr>
              <a:t>نقد </a:t>
            </a:r>
            <a:r>
              <a:rPr lang="fa-IR" sz="3200" dirty="0" smtClean="0">
                <a:solidFill>
                  <a:srgbClr val="FF0000"/>
                </a:solidFill>
                <a:latin typeface="Calibri Light" panose="020F0302020204030204"/>
              </a:rPr>
              <a:t>شوندگی</a:t>
            </a:r>
          </a:p>
          <a:p>
            <a:pPr lvl="0"/>
            <a:r>
              <a:rPr lang="ar-SA" dirty="0">
                <a:solidFill>
                  <a:prstClr val="black"/>
                </a:solidFill>
              </a:rPr>
              <a:t>استفاده از خريد اعتباري باعث مي­شود طرف تقاضا در بازار اوراق بهادار تقويت شود. تقويت عوامل تقاضا باعث مي­شود تـا سرمايه­گذاراني كه قصد فروش اوراق را دارند، به راحتي اوراق خود را به فـروش رسانند؛ بنابراين استفاده از اين روش باعث افزايش نقدشوندگي بازار مي­شود</a:t>
            </a:r>
            <a:r>
              <a:rPr lang="fa-IR" dirty="0">
                <a:solidFill>
                  <a:prstClr val="black"/>
                </a:solidFill>
              </a:rPr>
              <a:t>.</a:t>
            </a:r>
            <a:endParaRPr lang="en-US" dirty="0">
              <a:solidFill>
                <a:prstClr val="black"/>
              </a:solidFill>
            </a:endParaRPr>
          </a:p>
          <a:p>
            <a:endParaRPr lang="en-US" dirty="0"/>
          </a:p>
        </p:txBody>
      </p:sp>
    </p:spTree>
    <p:extLst>
      <p:ext uri="{BB962C8B-B14F-4D97-AF65-F5344CB8AC3E}">
        <p14:creationId xmlns:p14="http://schemas.microsoft.com/office/powerpoint/2010/main" val="3347670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0000"/>
                </a:solidFill>
              </a:rPr>
              <a:t>معایب </a:t>
            </a:r>
            <a:r>
              <a:rPr lang="fa-IR" dirty="0">
                <a:solidFill>
                  <a:srgbClr val="FF0000"/>
                </a:solidFill>
              </a:rPr>
              <a:t>خرید اعتباری سهام</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lvl="2" indent="0">
              <a:spcBef>
                <a:spcPts val="1000"/>
              </a:spcBef>
              <a:buNone/>
            </a:pPr>
            <a:r>
              <a:rPr lang="fa-IR" sz="3200" b="1" dirty="0" smtClean="0">
                <a:solidFill>
                  <a:srgbClr val="FF0000"/>
                </a:solidFill>
              </a:rPr>
              <a:t>1. </a:t>
            </a:r>
            <a:r>
              <a:rPr lang="ar-SA" sz="3200" b="1" dirty="0" smtClean="0">
                <a:solidFill>
                  <a:srgbClr val="FF0000"/>
                </a:solidFill>
              </a:rPr>
              <a:t>ريسك </a:t>
            </a:r>
            <a:r>
              <a:rPr lang="ar-SA" sz="3200" b="1" dirty="0">
                <a:solidFill>
                  <a:srgbClr val="FF0000"/>
                </a:solidFill>
              </a:rPr>
              <a:t>بالاي معامله­هاي </a:t>
            </a:r>
            <a:r>
              <a:rPr lang="ar-SA" sz="3200" b="1" dirty="0" smtClean="0">
                <a:solidFill>
                  <a:srgbClr val="FF0000"/>
                </a:solidFill>
              </a:rPr>
              <a:t>اعتباري</a:t>
            </a:r>
            <a:endParaRPr lang="fa-IR" sz="3200" b="1" dirty="0" smtClean="0">
              <a:solidFill>
                <a:srgbClr val="FF0000"/>
              </a:solidFill>
            </a:endParaRPr>
          </a:p>
          <a:p>
            <a:pPr marL="0" lvl="2" indent="0">
              <a:spcBef>
                <a:spcPts val="1000"/>
              </a:spcBef>
              <a:buNone/>
            </a:pPr>
            <a:r>
              <a:rPr lang="ar-SA" sz="2800" dirty="0">
                <a:solidFill>
                  <a:prstClr val="black"/>
                </a:solidFill>
              </a:rPr>
              <a:t>یکی از مهمترین مشکلات خرید اعتباری ریسک بالای معامله­ها در این نوع از عقد می­باشد؛ زيرا در اين معامله­ها افراد با سرمايه اهرمي وارد مي­شوند؛ و زيان حاصل از كاهش ارزش اوراق بهادار بـه صورت اهرمي بـه سرمايه­گذاران وارد مي­شود. ريسك بالاي اين روش براي شركت­هاي كارگزاري نيز وجود دارد؛ زيرا تخصيص دهنده اعتبار، شركت كارگزاري است و در صورت كاهش قيمت اوراق بهادار احتمال نكول مشتريان بالا مي­رود و ممكن است این کاهش قیمت منجر به وارد شدن زيان به شركت كارگزاري شود. لازم است نهاد ناظر نظارت كافي بـر فرايند خريد و فروش اعتباري اوراق داشته باشد</a:t>
            </a:r>
            <a:r>
              <a:rPr lang="fa-IR" sz="2800" dirty="0">
                <a:solidFill>
                  <a:prstClr val="black"/>
                </a:solidFill>
              </a:rPr>
              <a:t>.</a:t>
            </a:r>
          </a:p>
          <a:p>
            <a:pPr marL="228600" lvl="2">
              <a:spcBef>
                <a:spcPts val="1000"/>
              </a:spcBef>
            </a:pPr>
            <a:endParaRPr lang="en-US" sz="3600" b="1" dirty="0"/>
          </a:p>
          <a:p>
            <a:endParaRPr lang="en-US" sz="4400" dirty="0"/>
          </a:p>
        </p:txBody>
      </p:sp>
    </p:spTree>
    <p:extLst>
      <p:ext uri="{BB962C8B-B14F-4D97-AF65-F5344CB8AC3E}">
        <p14:creationId xmlns:p14="http://schemas.microsoft.com/office/powerpoint/2010/main" val="2048471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solidFill>
                  <a:srgbClr val="FF0000"/>
                </a:solidFill>
              </a:rPr>
              <a:t>معایب خرید اعتباری سهام</a:t>
            </a:r>
            <a:endParaRPr lang="fa-IR" sz="4000" dirty="0">
              <a:solidFill>
                <a:srgbClr val="FF0000"/>
              </a:solidFill>
            </a:endParaRPr>
          </a:p>
        </p:txBody>
      </p:sp>
      <p:sp>
        <p:nvSpPr>
          <p:cNvPr id="3" name="Content Placeholder 2"/>
          <p:cNvSpPr>
            <a:spLocks noGrp="1"/>
          </p:cNvSpPr>
          <p:nvPr>
            <p:ph idx="1"/>
          </p:nvPr>
        </p:nvSpPr>
        <p:spPr>
          <a:xfrm>
            <a:off x="838200" y="1987589"/>
            <a:ext cx="10515600" cy="4693116"/>
          </a:xfrm>
        </p:spPr>
        <p:txBody>
          <a:bodyPr>
            <a:noAutofit/>
          </a:bodyPr>
          <a:lstStyle/>
          <a:p>
            <a:pPr marL="0" lvl="2" indent="0">
              <a:spcBef>
                <a:spcPts val="1000"/>
              </a:spcBef>
              <a:buNone/>
            </a:pPr>
            <a:r>
              <a:rPr lang="fa-IR" sz="3200" dirty="0" smtClean="0">
                <a:solidFill>
                  <a:srgbClr val="FF0000"/>
                </a:solidFill>
              </a:rPr>
              <a:t>2</a:t>
            </a:r>
            <a:r>
              <a:rPr lang="fa-IR" sz="3200" dirty="0">
                <a:solidFill>
                  <a:srgbClr val="FF0000"/>
                </a:solidFill>
              </a:rPr>
              <a:t>. افزايش نوسان قيمت اوراق به سبب انجام معامله اعتباري</a:t>
            </a:r>
            <a:endParaRPr lang="fa-IR" sz="3200" dirty="0" smtClean="0">
              <a:solidFill>
                <a:srgbClr val="FF0000"/>
              </a:solidFill>
            </a:endParaRPr>
          </a:p>
          <a:p>
            <a:pPr marL="0" lvl="2" indent="0">
              <a:spcBef>
                <a:spcPts val="1000"/>
              </a:spcBef>
              <a:buNone/>
            </a:pPr>
            <a:r>
              <a:rPr lang="ar-SA" sz="3200" dirty="0"/>
              <a:t>خرید اعتباري قدرت خريد بالايي به مشتريان مي­دهد كه باعث افزايش تقاضا در زمان افزايش قيمت­ها مي­شود. این افزايش قيمت­ها، سـبب افـزايش وديعه مشتريان نـزد شركت­هاي كارگزاري مي­شود به این معنا که با همان مقدار از حساب ودیعه امکان خرید بیشتر اوراق بهادار وجود خواهد داشت و در نتیجه این موضوع باعث خريد اعتباري مجدد مي­شود و همين امر نيز سبب تقويت موج صعودي قيمت اوراق مي­شود. در طرف مقابل، كاهش قيمت نيز سبب عرضه بيشتر اوراق در بازار مي­شود كه اين امر به تقويت موج نزولي قيمت اوراق </a:t>
            </a:r>
            <a:r>
              <a:rPr lang="ar-SA" sz="3200" dirty="0" smtClean="0"/>
              <a:t>مي­انجامد</a:t>
            </a:r>
            <a:r>
              <a:rPr lang="fa-IR" sz="3200" dirty="0" smtClean="0"/>
              <a:t>.</a:t>
            </a:r>
            <a:endParaRPr lang="fa-IR" sz="3200" dirty="0"/>
          </a:p>
          <a:p>
            <a:pPr marL="228600" lvl="2">
              <a:spcBef>
                <a:spcPts val="1000"/>
              </a:spcBef>
            </a:pPr>
            <a:endParaRPr lang="fa-IR" sz="3200" b="1" dirty="0" smtClean="0"/>
          </a:p>
          <a:p>
            <a:endParaRPr lang="en-US" sz="4000" dirty="0"/>
          </a:p>
        </p:txBody>
      </p:sp>
    </p:spTree>
    <p:extLst>
      <p:ext uri="{BB962C8B-B14F-4D97-AF65-F5344CB8AC3E}">
        <p14:creationId xmlns:p14="http://schemas.microsoft.com/office/powerpoint/2010/main" val="867143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1621</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2  Nazanin</vt:lpstr>
      <vt:lpstr>Arial</vt:lpstr>
      <vt:lpstr>B Nazanin</vt:lpstr>
      <vt:lpstr>Calibri</vt:lpstr>
      <vt:lpstr>Calibri Light</vt:lpstr>
      <vt:lpstr>Cambria Math</vt:lpstr>
      <vt:lpstr>Office Theme</vt:lpstr>
      <vt:lpstr>PowerPoint Presentation</vt:lpstr>
      <vt:lpstr>PowerPoint Presentation</vt:lpstr>
      <vt:lpstr>طراحی مدل عملیاتی  خرید اعتباری سهام بر اساس فقه امامّیه</vt:lpstr>
      <vt:lpstr>مقدمه </vt:lpstr>
      <vt:lpstr>خرید اعتباری</vt:lpstr>
      <vt:lpstr>مزیت های خرید اعتباری اوراق بهادار</vt:lpstr>
      <vt:lpstr>مزیت های خرید اعتباری اوراق بهادار</vt:lpstr>
      <vt:lpstr>معایب خرید اعتباری سهام</vt:lpstr>
      <vt:lpstr>معایب خرید اعتباری سهام</vt:lpstr>
      <vt:lpstr>ماهیت فقهی خرید اعتباری سهام</vt:lpstr>
      <vt:lpstr>بررسی فقهی خرید اعتباری سهام در مالی متعارف</vt:lpstr>
      <vt:lpstr>خرید اعتباری سهام در بازار سرمایه ایران</vt:lpstr>
      <vt:lpstr>مشکلات مدل خرید اعتباری سهام ایران </vt:lpstr>
      <vt:lpstr>مشکلات مدل خرید اعتباری سهام ایران </vt:lpstr>
      <vt:lpstr>مشکلات مدل خرید اعتباری سهام ایران </vt:lpstr>
      <vt:lpstr>مدل پیشنهادی خرید اعتباری سهام</vt:lpstr>
      <vt:lpstr>شروط عقد اجاره به شرط تملیک</vt:lpstr>
      <vt:lpstr>جمع­بندی و نتیجه­گیری</vt:lpstr>
      <vt:lpstr>با تشکر از توجه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Sajjad Movahhed</dc:creator>
  <cp:lastModifiedBy>Sajjad Movahhed</cp:lastModifiedBy>
  <cp:revision>29</cp:revision>
  <dcterms:created xsi:type="dcterms:W3CDTF">2017-11-29T21:43:38Z</dcterms:created>
  <dcterms:modified xsi:type="dcterms:W3CDTF">2018-12-02T03:16:03Z</dcterms:modified>
</cp:coreProperties>
</file>