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handoutMasterIdLst>
    <p:handoutMasterId r:id="rId27"/>
  </p:handoutMasterIdLst>
  <p:sldIdLst>
    <p:sldId id="256" r:id="rId2"/>
    <p:sldId id="287" r:id="rId3"/>
    <p:sldId id="280" r:id="rId4"/>
    <p:sldId id="266" r:id="rId5"/>
    <p:sldId id="282" r:id="rId6"/>
    <p:sldId id="268" r:id="rId7"/>
    <p:sldId id="292" r:id="rId8"/>
    <p:sldId id="288" r:id="rId9"/>
    <p:sldId id="261" r:id="rId10"/>
    <p:sldId id="269" r:id="rId11"/>
    <p:sldId id="270" r:id="rId12"/>
    <p:sldId id="275" r:id="rId13"/>
    <p:sldId id="304" r:id="rId14"/>
    <p:sldId id="293" r:id="rId15"/>
    <p:sldId id="294" r:id="rId16"/>
    <p:sldId id="295" r:id="rId17"/>
    <p:sldId id="296" r:id="rId18"/>
    <p:sldId id="297" r:id="rId19"/>
    <p:sldId id="298" r:id="rId20"/>
    <p:sldId id="299" r:id="rId21"/>
    <p:sldId id="300" r:id="rId22"/>
    <p:sldId id="301" r:id="rId23"/>
    <p:sldId id="302" r:id="rId24"/>
    <p:sldId id="303" r:id="rId25"/>
  </p:sldIdLst>
  <p:sldSz cx="12192000" cy="6858000"/>
  <p:notesSz cx="7315200" cy="96012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CC99"/>
    <a:srgbClr val="008000"/>
    <a:srgbClr val="669900"/>
    <a:srgbClr val="99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718" autoAdjust="0"/>
  </p:normalViewPr>
  <p:slideViewPr>
    <p:cSldViewPr snapToGrid="0">
      <p:cViewPr varScale="1">
        <p:scale>
          <a:sx n="69" d="100"/>
          <a:sy n="69" d="100"/>
        </p:scale>
        <p:origin x="7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Sales</c:v>
                </c:pt>
              </c:strCache>
            </c:strRef>
          </c:tx>
          <c:dLbls>
            <c:dLbl>
              <c:idx val="0"/>
              <c:layout>
                <c:manualLayout>
                  <c:x val="-7.3512685914260786E-2"/>
                  <c:y val="0.13615803303303303"/>
                </c:manualLayout>
              </c:layout>
              <c:tx>
                <c:rich>
                  <a:bodyPr/>
                  <a:lstStyle/>
                  <a:p>
                    <a:r>
                      <a:rPr lang="fa-IR" sz="2000" dirty="0">
                        <a:cs typeface="B Titr" pitchFamily="2" charset="-78"/>
                      </a:rPr>
                      <a:t>صکوک
19.5%</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5B81-4989-A422-B6D912437651}"/>
                </c:ext>
              </c:extLst>
            </c:dLbl>
            <c:dLbl>
              <c:idx val="1"/>
              <c:layout>
                <c:manualLayout>
                  <c:x val="-1.3357119422572181E-2"/>
                  <c:y val="-5.171014764764769E-2"/>
                </c:manualLayout>
              </c:layout>
              <c:tx>
                <c:rich>
                  <a:bodyPr/>
                  <a:lstStyle/>
                  <a:p>
                    <a:r>
                      <a:rPr lang="fa-IR" sz="1600" b="1" dirty="0">
                        <a:cs typeface="B Titr" pitchFamily="2" charset="-78"/>
                      </a:rPr>
                      <a:t>صندوق اسلامی
3.3%</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B81-4989-A422-B6D912437651}"/>
                </c:ext>
              </c:extLst>
            </c:dLbl>
            <c:dLbl>
              <c:idx val="2"/>
              <c:layout>
                <c:manualLayout>
                  <c:x val="1.5714585156022174E-2"/>
                  <c:y val="4.9874562062062047E-2"/>
                </c:manualLayout>
              </c:layout>
              <c:tx>
                <c:rich>
                  <a:bodyPr/>
                  <a:lstStyle/>
                  <a:p>
                    <a:r>
                      <a:rPr lang="fa-IR" sz="1800" b="1" dirty="0">
                        <a:cs typeface="B Titr" pitchFamily="2" charset="-78"/>
                      </a:rPr>
                      <a:t>تکافل
1.3%</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5B81-4989-A422-B6D912437651}"/>
                </c:ext>
              </c:extLst>
            </c:dLbl>
            <c:dLbl>
              <c:idx val="3"/>
              <c:layout/>
              <c:tx>
                <c:rich>
                  <a:bodyPr/>
                  <a:lstStyle/>
                  <a:p>
                    <a:r>
                      <a:rPr lang="fa-IR" sz="2000" dirty="0">
                        <a:cs typeface="B Titr" pitchFamily="2" charset="-78"/>
                      </a:rPr>
                      <a:t>بانکداری اسلامی
76%</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B81-4989-A422-B6D912437651}"/>
                </c:ext>
              </c:extLst>
            </c:dLbl>
            <c:spPr>
              <a:noFill/>
              <a:ln>
                <a:noFill/>
              </a:ln>
              <a:effectLst/>
            </c:spPr>
            <c:txPr>
              <a:bodyPr/>
              <a:lstStyle/>
              <a:p>
                <a:pPr>
                  <a:defRPr>
                    <a:cs typeface="B Titr" pitchFamily="2" charset="-78"/>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صکوک</c:v>
                </c:pt>
                <c:pt idx="1">
                  <c:v>صندوق اسلامی</c:v>
                </c:pt>
                <c:pt idx="2">
                  <c:v>تکافل</c:v>
                </c:pt>
                <c:pt idx="3">
                  <c:v>بانکداری اسلامی</c:v>
                </c:pt>
              </c:strCache>
            </c:strRef>
          </c:cat>
          <c:val>
            <c:numRef>
              <c:f>Sheet1!$B$2:$B$5</c:f>
              <c:numCache>
                <c:formatCode>General</c:formatCode>
                <c:ptCount val="4"/>
                <c:pt idx="0">
                  <c:v>19.5</c:v>
                </c:pt>
                <c:pt idx="1">
                  <c:v>3.3</c:v>
                </c:pt>
                <c:pt idx="2">
                  <c:v>1.3</c:v>
                </c:pt>
                <c:pt idx="3">
                  <c:v>76</c:v>
                </c:pt>
              </c:numCache>
            </c:numRef>
          </c:val>
          <c:extLst>
            <c:ext xmlns:c16="http://schemas.microsoft.com/office/drawing/2014/chart" uri="{C3380CC4-5D6E-409C-BE32-E72D297353CC}">
              <c16:uniqueId val="{00000004-5B81-4989-A422-B6D912437651}"/>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C9E11-8F4F-4DC5-8781-91A77C5AB377}"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US"/>
        </a:p>
      </dgm:t>
    </dgm:pt>
    <dgm:pt modelId="{6284A318-5E79-4FFD-B293-04A29A50AC7A}">
      <dgm:prSet phldrT="[Text]"/>
      <dgm:spPr/>
      <dgm:t>
        <a:bodyPr/>
        <a:lstStyle/>
        <a:p>
          <a:r>
            <a:rPr lang="fa-IR" dirty="0" smtClean="0">
              <a:solidFill>
                <a:schemeClr val="tx1"/>
              </a:solidFill>
              <a:cs typeface="B Titr" pitchFamily="2" charset="-78"/>
            </a:rPr>
            <a:t>بحران مالی</a:t>
          </a:r>
          <a:endParaRPr lang="en-US" dirty="0">
            <a:solidFill>
              <a:schemeClr val="tx1"/>
            </a:solidFill>
            <a:cs typeface="B Titr" pitchFamily="2" charset="-78"/>
          </a:endParaRPr>
        </a:p>
      </dgm:t>
    </dgm:pt>
    <dgm:pt modelId="{9F702E5B-FB6B-4154-B8B3-F281498A93B6}" type="parTrans" cxnId="{6F27CA4A-BEFF-4886-B3EB-1E57F7FFE9EC}">
      <dgm:prSet/>
      <dgm:spPr/>
      <dgm:t>
        <a:bodyPr/>
        <a:lstStyle/>
        <a:p>
          <a:endParaRPr lang="en-US"/>
        </a:p>
      </dgm:t>
    </dgm:pt>
    <dgm:pt modelId="{85D3C7C9-CE7E-4090-8F0A-D8A665020AB1}" type="sibTrans" cxnId="{6F27CA4A-BEFF-4886-B3EB-1E57F7FFE9EC}">
      <dgm:prSet/>
      <dgm:spPr/>
      <dgm:t>
        <a:bodyPr/>
        <a:lstStyle/>
        <a:p>
          <a:endParaRPr lang="en-US"/>
        </a:p>
      </dgm:t>
    </dgm:pt>
    <dgm:pt modelId="{6B1B8ACC-96B1-4962-9C3B-22EC55C1FFDC}">
      <dgm:prSet phldrT="[Text]"/>
      <dgm:spPr/>
      <dgm:t>
        <a:bodyPr/>
        <a:lstStyle/>
        <a:p>
          <a:pPr rtl="1"/>
          <a:r>
            <a:rPr lang="fa-IR" dirty="0" smtClean="0">
              <a:solidFill>
                <a:schemeClr val="tx1"/>
              </a:solidFill>
              <a:cs typeface="B Titr" pitchFamily="2" charset="-78"/>
            </a:rPr>
            <a:t>کاهش غیر منتظره ارزش دارایی‌ها</a:t>
          </a:r>
          <a:endParaRPr lang="en-US" dirty="0">
            <a:solidFill>
              <a:schemeClr val="tx1"/>
            </a:solidFill>
            <a:cs typeface="B Titr" pitchFamily="2" charset="-78"/>
          </a:endParaRPr>
        </a:p>
      </dgm:t>
    </dgm:pt>
    <dgm:pt modelId="{129231C9-5EAE-4848-AE0A-FAB53DD0102E}" type="parTrans" cxnId="{D27A407E-54BD-40D6-B16E-3DDCF9CB89C4}">
      <dgm:prSet/>
      <dgm:spPr/>
      <dgm:t>
        <a:bodyPr/>
        <a:lstStyle/>
        <a:p>
          <a:endParaRPr lang="en-US"/>
        </a:p>
      </dgm:t>
    </dgm:pt>
    <dgm:pt modelId="{0BDEC957-E737-45F7-9872-C19B8D42CE2E}" type="sibTrans" cxnId="{D27A407E-54BD-40D6-B16E-3DDCF9CB89C4}">
      <dgm:prSet/>
      <dgm:spPr/>
      <dgm:t>
        <a:bodyPr/>
        <a:lstStyle/>
        <a:p>
          <a:endParaRPr lang="en-US"/>
        </a:p>
      </dgm:t>
    </dgm:pt>
    <dgm:pt modelId="{6A759A3C-0C78-4064-AC9F-F44B51C508A1}">
      <dgm:prSet phldrT="[Text]" custT="1"/>
      <dgm:spPr/>
      <dgm:t>
        <a:bodyPr/>
        <a:lstStyle/>
        <a:p>
          <a:pPr rtl="1"/>
          <a:r>
            <a:rPr lang="fa-IR" sz="1400" b="1" dirty="0" smtClean="0">
              <a:solidFill>
                <a:schemeClr val="tx1"/>
              </a:solidFill>
              <a:cs typeface="B Titr" pitchFamily="2" charset="-78"/>
            </a:rPr>
            <a:t>کاهش تولید ناخالص داخلی</a:t>
          </a:r>
          <a:endParaRPr lang="en-US" sz="1400" b="1" dirty="0">
            <a:solidFill>
              <a:schemeClr val="tx1"/>
            </a:solidFill>
            <a:cs typeface="B Titr" pitchFamily="2" charset="-78"/>
          </a:endParaRPr>
        </a:p>
      </dgm:t>
    </dgm:pt>
    <dgm:pt modelId="{E34FA09F-D6F3-4417-9D54-B39F051D7BDF}" type="parTrans" cxnId="{2FB2D6E4-7859-4394-AE69-17A2BA49E00B}">
      <dgm:prSet/>
      <dgm:spPr/>
      <dgm:t>
        <a:bodyPr/>
        <a:lstStyle/>
        <a:p>
          <a:endParaRPr lang="en-US"/>
        </a:p>
      </dgm:t>
    </dgm:pt>
    <dgm:pt modelId="{D153DDB9-74AA-4742-9339-8C1E27B7F495}" type="sibTrans" cxnId="{2FB2D6E4-7859-4394-AE69-17A2BA49E00B}">
      <dgm:prSet/>
      <dgm:spPr/>
      <dgm:t>
        <a:bodyPr/>
        <a:lstStyle/>
        <a:p>
          <a:endParaRPr lang="en-US"/>
        </a:p>
      </dgm:t>
    </dgm:pt>
    <dgm:pt modelId="{46EE4125-4A80-4B4B-B291-23AAC9340042}">
      <dgm:prSet phldrT="[Text]" custT="1"/>
      <dgm:spPr/>
      <dgm:t>
        <a:bodyPr/>
        <a:lstStyle/>
        <a:p>
          <a:pPr rtl="1"/>
          <a:r>
            <a:rPr lang="fa-IR" sz="1600" b="1" dirty="0" smtClean="0">
              <a:solidFill>
                <a:srgbClr val="C00000"/>
              </a:solidFill>
              <a:cs typeface="B Titr" pitchFamily="2" charset="-78"/>
            </a:rPr>
            <a:t>نوسان شدید نرخ ارز</a:t>
          </a:r>
          <a:endParaRPr lang="en-US" sz="1600" b="1" dirty="0">
            <a:solidFill>
              <a:srgbClr val="C00000"/>
            </a:solidFill>
            <a:cs typeface="B Titr" pitchFamily="2" charset="-78"/>
          </a:endParaRPr>
        </a:p>
      </dgm:t>
    </dgm:pt>
    <dgm:pt modelId="{21183027-B108-4264-AB51-3BEBCAAB2FDF}" type="parTrans" cxnId="{1E93F1FF-E8AF-4E35-8587-B266A4C77B20}">
      <dgm:prSet/>
      <dgm:spPr/>
      <dgm:t>
        <a:bodyPr/>
        <a:lstStyle/>
        <a:p>
          <a:endParaRPr lang="en-US"/>
        </a:p>
      </dgm:t>
    </dgm:pt>
    <dgm:pt modelId="{4ECE29E9-D226-4B0E-BE3F-D2F72F050081}" type="sibTrans" cxnId="{1E93F1FF-E8AF-4E35-8587-B266A4C77B20}">
      <dgm:prSet/>
      <dgm:spPr/>
      <dgm:t>
        <a:bodyPr/>
        <a:lstStyle/>
        <a:p>
          <a:endParaRPr lang="en-US"/>
        </a:p>
      </dgm:t>
    </dgm:pt>
    <dgm:pt modelId="{376F5D98-247C-470B-921D-4742CD91C5CD}">
      <dgm:prSet phldrT="[Text]"/>
      <dgm:spPr/>
      <dgm:t>
        <a:bodyPr/>
        <a:lstStyle/>
        <a:p>
          <a:pPr rtl="1"/>
          <a:r>
            <a:rPr lang="fa-IR" dirty="0" smtClean="0">
              <a:solidFill>
                <a:schemeClr val="tx1"/>
              </a:solidFill>
              <a:cs typeface="B Titr" pitchFamily="2" charset="-78"/>
            </a:rPr>
            <a:t>ناتوانی نهادها در پرداخت بدهی ها</a:t>
          </a:r>
          <a:endParaRPr lang="en-US" dirty="0">
            <a:solidFill>
              <a:schemeClr val="tx1"/>
            </a:solidFill>
            <a:cs typeface="B Titr" pitchFamily="2" charset="-78"/>
          </a:endParaRPr>
        </a:p>
      </dgm:t>
    </dgm:pt>
    <dgm:pt modelId="{306723A7-B175-47DB-B377-A1B554207F8E}" type="parTrans" cxnId="{BFDBE998-AC48-48CF-A373-35164968D1DB}">
      <dgm:prSet/>
      <dgm:spPr/>
      <dgm:t>
        <a:bodyPr/>
        <a:lstStyle/>
        <a:p>
          <a:endParaRPr lang="en-US"/>
        </a:p>
      </dgm:t>
    </dgm:pt>
    <dgm:pt modelId="{B21E9ABC-5C45-4C53-BE18-55BC99A4B0DE}" type="sibTrans" cxnId="{BFDBE998-AC48-48CF-A373-35164968D1DB}">
      <dgm:prSet/>
      <dgm:spPr/>
      <dgm:t>
        <a:bodyPr/>
        <a:lstStyle/>
        <a:p>
          <a:endParaRPr lang="en-US"/>
        </a:p>
      </dgm:t>
    </dgm:pt>
    <dgm:pt modelId="{36D33F38-2DBD-44E0-9AEA-05DF18B091DA}">
      <dgm:prSet custT="1"/>
      <dgm:spPr/>
      <dgm:t>
        <a:bodyPr/>
        <a:lstStyle/>
        <a:p>
          <a:r>
            <a:rPr lang="fa-IR" sz="1400" b="1" dirty="0" smtClean="0">
              <a:solidFill>
                <a:schemeClr val="tx1"/>
              </a:solidFill>
              <a:cs typeface="B Titr" pitchFamily="2" charset="-78"/>
            </a:rPr>
            <a:t>بحران شبکه بانکی</a:t>
          </a:r>
          <a:endParaRPr lang="en-US" sz="1400" b="1" dirty="0">
            <a:solidFill>
              <a:schemeClr val="tx1"/>
            </a:solidFill>
            <a:cs typeface="B Titr" pitchFamily="2" charset="-78"/>
          </a:endParaRPr>
        </a:p>
      </dgm:t>
    </dgm:pt>
    <dgm:pt modelId="{332F0A80-1FC4-4708-B999-A826C590E4FC}" type="parTrans" cxnId="{A25FF72F-3DB9-45DD-83FE-86009CBB9F0A}">
      <dgm:prSet/>
      <dgm:spPr/>
      <dgm:t>
        <a:bodyPr/>
        <a:lstStyle/>
        <a:p>
          <a:endParaRPr lang="en-US"/>
        </a:p>
      </dgm:t>
    </dgm:pt>
    <dgm:pt modelId="{EC68B1D2-F2C0-4240-88C7-04F7655083CC}" type="sibTrans" cxnId="{A25FF72F-3DB9-45DD-83FE-86009CBB9F0A}">
      <dgm:prSet/>
      <dgm:spPr/>
      <dgm:t>
        <a:bodyPr/>
        <a:lstStyle/>
        <a:p>
          <a:endParaRPr lang="en-US"/>
        </a:p>
      </dgm:t>
    </dgm:pt>
    <dgm:pt modelId="{FA0A2CC2-B56D-463C-BE84-868A4729C067}">
      <dgm:prSet custT="1"/>
      <dgm:spPr/>
      <dgm:t>
        <a:bodyPr/>
        <a:lstStyle/>
        <a:p>
          <a:r>
            <a:rPr lang="fa-IR" sz="1400" b="1" dirty="0" smtClean="0">
              <a:solidFill>
                <a:schemeClr val="tx1"/>
              </a:solidFill>
              <a:cs typeface="B Titr" pitchFamily="2" charset="-78"/>
            </a:rPr>
            <a:t>سقوط بازار سهام</a:t>
          </a:r>
          <a:endParaRPr lang="en-US" sz="1400" b="1" dirty="0">
            <a:solidFill>
              <a:schemeClr val="tx1"/>
            </a:solidFill>
            <a:cs typeface="B Titr" pitchFamily="2" charset="-78"/>
          </a:endParaRPr>
        </a:p>
      </dgm:t>
    </dgm:pt>
    <dgm:pt modelId="{AF45B966-525F-4B43-88D1-9EDEDD5025ED}" type="parTrans" cxnId="{5A066AAB-8F7E-4E55-AF23-7DC2AC76D009}">
      <dgm:prSet/>
      <dgm:spPr/>
      <dgm:t>
        <a:bodyPr/>
        <a:lstStyle/>
        <a:p>
          <a:endParaRPr lang="en-US"/>
        </a:p>
      </dgm:t>
    </dgm:pt>
    <dgm:pt modelId="{A27B6CA3-0514-476E-85C0-AB835C1B2875}" type="sibTrans" cxnId="{5A066AAB-8F7E-4E55-AF23-7DC2AC76D009}">
      <dgm:prSet/>
      <dgm:spPr/>
      <dgm:t>
        <a:bodyPr/>
        <a:lstStyle/>
        <a:p>
          <a:endParaRPr lang="en-US"/>
        </a:p>
      </dgm:t>
    </dgm:pt>
    <dgm:pt modelId="{0A6FA606-E799-4CD8-B5E2-A01F78CD2B53}">
      <dgm:prSet custT="1"/>
      <dgm:spPr/>
      <dgm:t>
        <a:bodyPr/>
        <a:lstStyle/>
        <a:p>
          <a:pPr rtl="1"/>
          <a:r>
            <a:rPr lang="fa-IR" sz="1400" b="1" dirty="0" smtClean="0">
              <a:solidFill>
                <a:schemeClr val="tx1"/>
              </a:solidFill>
              <a:cs typeface="B Titr" pitchFamily="2" charset="-78"/>
            </a:rPr>
            <a:t>ترکیدن حباب‌های مالی</a:t>
          </a:r>
          <a:endParaRPr lang="en-US" sz="1400" b="1" dirty="0">
            <a:solidFill>
              <a:schemeClr val="tx1"/>
            </a:solidFill>
            <a:cs typeface="B Titr" pitchFamily="2" charset="-78"/>
          </a:endParaRPr>
        </a:p>
      </dgm:t>
    </dgm:pt>
    <dgm:pt modelId="{D703F9F6-FB86-46B7-B654-3FA8C4F850C0}" type="parTrans" cxnId="{B8A8FE00-A7CE-4FB0-8D11-C0CB763F131E}">
      <dgm:prSet/>
      <dgm:spPr/>
      <dgm:t>
        <a:bodyPr/>
        <a:lstStyle/>
        <a:p>
          <a:endParaRPr lang="en-US"/>
        </a:p>
      </dgm:t>
    </dgm:pt>
    <dgm:pt modelId="{89703FC7-30B9-4096-8601-7D990D2A8BD8}" type="sibTrans" cxnId="{B8A8FE00-A7CE-4FB0-8D11-C0CB763F131E}">
      <dgm:prSet/>
      <dgm:spPr/>
      <dgm:t>
        <a:bodyPr/>
        <a:lstStyle/>
        <a:p>
          <a:endParaRPr lang="en-US"/>
        </a:p>
      </dgm:t>
    </dgm:pt>
    <dgm:pt modelId="{4B80130C-034E-482C-8C49-19C6EDF483BD}" type="pres">
      <dgm:prSet presAssocID="{2AAC9E11-8F4F-4DC5-8781-91A77C5AB377}" presName="Name0" presStyleCnt="0">
        <dgm:presLayoutVars>
          <dgm:chMax val="1"/>
          <dgm:dir/>
          <dgm:animLvl val="ctr"/>
          <dgm:resizeHandles val="exact"/>
        </dgm:presLayoutVars>
      </dgm:prSet>
      <dgm:spPr/>
      <dgm:t>
        <a:bodyPr/>
        <a:lstStyle/>
        <a:p>
          <a:endParaRPr lang="en-US"/>
        </a:p>
      </dgm:t>
    </dgm:pt>
    <dgm:pt modelId="{42062278-8B8C-45B0-AA7E-D8C76F4F871E}" type="pres">
      <dgm:prSet presAssocID="{6284A318-5E79-4FFD-B293-04A29A50AC7A}" presName="centerShape" presStyleLbl="node0" presStyleIdx="0" presStyleCnt="1"/>
      <dgm:spPr/>
      <dgm:t>
        <a:bodyPr/>
        <a:lstStyle/>
        <a:p>
          <a:endParaRPr lang="en-US"/>
        </a:p>
      </dgm:t>
    </dgm:pt>
    <dgm:pt modelId="{12787D03-E7E4-4DB6-8A4A-5B796E31815E}" type="pres">
      <dgm:prSet presAssocID="{6B1B8ACC-96B1-4962-9C3B-22EC55C1FFDC}" presName="node" presStyleLbl="node1" presStyleIdx="0" presStyleCnt="7">
        <dgm:presLayoutVars>
          <dgm:bulletEnabled val="1"/>
        </dgm:presLayoutVars>
      </dgm:prSet>
      <dgm:spPr/>
      <dgm:t>
        <a:bodyPr/>
        <a:lstStyle/>
        <a:p>
          <a:endParaRPr lang="en-US"/>
        </a:p>
      </dgm:t>
    </dgm:pt>
    <dgm:pt modelId="{74C53BEE-E930-4E72-90FB-85CE02760331}" type="pres">
      <dgm:prSet presAssocID="{6B1B8ACC-96B1-4962-9C3B-22EC55C1FFDC}" presName="dummy" presStyleCnt="0"/>
      <dgm:spPr/>
      <dgm:t>
        <a:bodyPr/>
        <a:lstStyle/>
        <a:p>
          <a:pPr rtl="1"/>
          <a:endParaRPr lang="fa-IR"/>
        </a:p>
      </dgm:t>
    </dgm:pt>
    <dgm:pt modelId="{4D569F45-F6AA-440B-97A9-F53AF183DA20}" type="pres">
      <dgm:prSet presAssocID="{0BDEC957-E737-45F7-9872-C19B8D42CE2E}" presName="sibTrans" presStyleLbl="sibTrans2D1" presStyleIdx="0" presStyleCnt="7"/>
      <dgm:spPr/>
      <dgm:t>
        <a:bodyPr/>
        <a:lstStyle/>
        <a:p>
          <a:endParaRPr lang="en-US"/>
        </a:p>
      </dgm:t>
    </dgm:pt>
    <dgm:pt modelId="{DA283695-C2CA-4D9D-9F89-763D4375D52B}" type="pres">
      <dgm:prSet presAssocID="{36D33F38-2DBD-44E0-9AEA-05DF18B091DA}" presName="node" presStyleLbl="node1" presStyleIdx="1" presStyleCnt="7">
        <dgm:presLayoutVars>
          <dgm:bulletEnabled val="1"/>
        </dgm:presLayoutVars>
      </dgm:prSet>
      <dgm:spPr/>
      <dgm:t>
        <a:bodyPr/>
        <a:lstStyle/>
        <a:p>
          <a:endParaRPr lang="en-US"/>
        </a:p>
      </dgm:t>
    </dgm:pt>
    <dgm:pt modelId="{9FBBDEBC-7499-49E0-95B6-B04942C60471}" type="pres">
      <dgm:prSet presAssocID="{36D33F38-2DBD-44E0-9AEA-05DF18B091DA}" presName="dummy" presStyleCnt="0"/>
      <dgm:spPr/>
      <dgm:t>
        <a:bodyPr/>
        <a:lstStyle/>
        <a:p>
          <a:pPr rtl="1"/>
          <a:endParaRPr lang="fa-IR"/>
        </a:p>
      </dgm:t>
    </dgm:pt>
    <dgm:pt modelId="{D67EC386-5BBB-4D50-BB19-1790504E42FF}" type="pres">
      <dgm:prSet presAssocID="{EC68B1D2-F2C0-4240-88C7-04F7655083CC}" presName="sibTrans" presStyleLbl="sibTrans2D1" presStyleIdx="1" presStyleCnt="7"/>
      <dgm:spPr/>
      <dgm:t>
        <a:bodyPr/>
        <a:lstStyle/>
        <a:p>
          <a:endParaRPr lang="en-US"/>
        </a:p>
      </dgm:t>
    </dgm:pt>
    <dgm:pt modelId="{A9D75918-E4A1-478A-9808-C1DDDE43DE39}" type="pres">
      <dgm:prSet presAssocID="{0A6FA606-E799-4CD8-B5E2-A01F78CD2B53}" presName="node" presStyleLbl="node1" presStyleIdx="2" presStyleCnt="7">
        <dgm:presLayoutVars>
          <dgm:bulletEnabled val="1"/>
        </dgm:presLayoutVars>
      </dgm:prSet>
      <dgm:spPr/>
      <dgm:t>
        <a:bodyPr/>
        <a:lstStyle/>
        <a:p>
          <a:endParaRPr lang="en-US"/>
        </a:p>
      </dgm:t>
    </dgm:pt>
    <dgm:pt modelId="{CCFF3326-4E6B-40A0-A070-98872ADE69CC}" type="pres">
      <dgm:prSet presAssocID="{0A6FA606-E799-4CD8-B5E2-A01F78CD2B53}" presName="dummy" presStyleCnt="0"/>
      <dgm:spPr/>
      <dgm:t>
        <a:bodyPr/>
        <a:lstStyle/>
        <a:p>
          <a:pPr rtl="1"/>
          <a:endParaRPr lang="fa-IR"/>
        </a:p>
      </dgm:t>
    </dgm:pt>
    <dgm:pt modelId="{DE8564CC-4520-449C-8618-FF6630682A44}" type="pres">
      <dgm:prSet presAssocID="{89703FC7-30B9-4096-8601-7D990D2A8BD8}" presName="sibTrans" presStyleLbl="sibTrans2D1" presStyleIdx="2" presStyleCnt="7"/>
      <dgm:spPr/>
      <dgm:t>
        <a:bodyPr/>
        <a:lstStyle/>
        <a:p>
          <a:endParaRPr lang="en-US"/>
        </a:p>
      </dgm:t>
    </dgm:pt>
    <dgm:pt modelId="{2CA8F0AE-0523-48D7-A72A-362D3FD807B8}" type="pres">
      <dgm:prSet presAssocID="{FA0A2CC2-B56D-463C-BE84-868A4729C067}" presName="node" presStyleLbl="node1" presStyleIdx="3" presStyleCnt="7">
        <dgm:presLayoutVars>
          <dgm:bulletEnabled val="1"/>
        </dgm:presLayoutVars>
      </dgm:prSet>
      <dgm:spPr/>
      <dgm:t>
        <a:bodyPr/>
        <a:lstStyle/>
        <a:p>
          <a:endParaRPr lang="en-US"/>
        </a:p>
      </dgm:t>
    </dgm:pt>
    <dgm:pt modelId="{9C70A894-E7E5-4514-B713-115CB66861B7}" type="pres">
      <dgm:prSet presAssocID="{FA0A2CC2-B56D-463C-BE84-868A4729C067}" presName="dummy" presStyleCnt="0"/>
      <dgm:spPr/>
      <dgm:t>
        <a:bodyPr/>
        <a:lstStyle/>
        <a:p>
          <a:pPr rtl="1"/>
          <a:endParaRPr lang="fa-IR"/>
        </a:p>
      </dgm:t>
    </dgm:pt>
    <dgm:pt modelId="{E0D0BB52-3DB5-4754-B12D-04DE417E9CE2}" type="pres">
      <dgm:prSet presAssocID="{A27B6CA3-0514-476E-85C0-AB835C1B2875}" presName="sibTrans" presStyleLbl="sibTrans2D1" presStyleIdx="3" presStyleCnt="7"/>
      <dgm:spPr/>
      <dgm:t>
        <a:bodyPr/>
        <a:lstStyle/>
        <a:p>
          <a:endParaRPr lang="en-US"/>
        </a:p>
      </dgm:t>
    </dgm:pt>
    <dgm:pt modelId="{DA587330-7956-4FD3-A75F-234FD97270F6}" type="pres">
      <dgm:prSet presAssocID="{6A759A3C-0C78-4064-AC9F-F44B51C508A1}" presName="node" presStyleLbl="node1" presStyleIdx="4" presStyleCnt="7">
        <dgm:presLayoutVars>
          <dgm:bulletEnabled val="1"/>
        </dgm:presLayoutVars>
      </dgm:prSet>
      <dgm:spPr/>
      <dgm:t>
        <a:bodyPr/>
        <a:lstStyle/>
        <a:p>
          <a:endParaRPr lang="en-US"/>
        </a:p>
      </dgm:t>
    </dgm:pt>
    <dgm:pt modelId="{F19D0C57-887E-42AC-97DA-33DAA45B9FD0}" type="pres">
      <dgm:prSet presAssocID="{6A759A3C-0C78-4064-AC9F-F44B51C508A1}" presName="dummy" presStyleCnt="0"/>
      <dgm:spPr/>
      <dgm:t>
        <a:bodyPr/>
        <a:lstStyle/>
        <a:p>
          <a:pPr rtl="1"/>
          <a:endParaRPr lang="fa-IR"/>
        </a:p>
      </dgm:t>
    </dgm:pt>
    <dgm:pt modelId="{DA1C5324-854B-49D0-87E5-E5910415AEB3}" type="pres">
      <dgm:prSet presAssocID="{D153DDB9-74AA-4742-9339-8C1E27B7F495}" presName="sibTrans" presStyleLbl="sibTrans2D1" presStyleIdx="4" presStyleCnt="7"/>
      <dgm:spPr/>
      <dgm:t>
        <a:bodyPr/>
        <a:lstStyle/>
        <a:p>
          <a:endParaRPr lang="en-US"/>
        </a:p>
      </dgm:t>
    </dgm:pt>
    <dgm:pt modelId="{342F1142-8CA4-483E-AC7B-E7129F03983A}" type="pres">
      <dgm:prSet presAssocID="{46EE4125-4A80-4B4B-B291-23AAC9340042}" presName="node" presStyleLbl="node1" presStyleIdx="5" presStyleCnt="7" custRadScaleRad="99587" custRadScaleInc="-2220">
        <dgm:presLayoutVars>
          <dgm:bulletEnabled val="1"/>
        </dgm:presLayoutVars>
      </dgm:prSet>
      <dgm:spPr/>
      <dgm:t>
        <a:bodyPr/>
        <a:lstStyle/>
        <a:p>
          <a:endParaRPr lang="en-US"/>
        </a:p>
      </dgm:t>
    </dgm:pt>
    <dgm:pt modelId="{EC104F4E-1B74-4BCA-9917-21529B3C74CD}" type="pres">
      <dgm:prSet presAssocID="{46EE4125-4A80-4B4B-B291-23AAC9340042}" presName="dummy" presStyleCnt="0"/>
      <dgm:spPr/>
      <dgm:t>
        <a:bodyPr/>
        <a:lstStyle/>
        <a:p>
          <a:pPr rtl="1"/>
          <a:endParaRPr lang="fa-IR"/>
        </a:p>
      </dgm:t>
    </dgm:pt>
    <dgm:pt modelId="{7B9B2889-172A-40D4-B761-1FDBDB247C24}" type="pres">
      <dgm:prSet presAssocID="{4ECE29E9-D226-4B0E-BE3F-D2F72F050081}" presName="sibTrans" presStyleLbl="sibTrans2D1" presStyleIdx="5" presStyleCnt="7"/>
      <dgm:spPr/>
      <dgm:t>
        <a:bodyPr/>
        <a:lstStyle/>
        <a:p>
          <a:endParaRPr lang="en-US"/>
        </a:p>
      </dgm:t>
    </dgm:pt>
    <dgm:pt modelId="{53FF8857-0533-49EA-BCAA-40332782CF20}" type="pres">
      <dgm:prSet presAssocID="{376F5D98-247C-470B-921D-4742CD91C5CD}" presName="node" presStyleLbl="node1" presStyleIdx="6" presStyleCnt="7">
        <dgm:presLayoutVars>
          <dgm:bulletEnabled val="1"/>
        </dgm:presLayoutVars>
      </dgm:prSet>
      <dgm:spPr/>
      <dgm:t>
        <a:bodyPr/>
        <a:lstStyle/>
        <a:p>
          <a:endParaRPr lang="en-US"/>
        </a:p>
      </dgm:t>
    </dgm:pt>
    <dgm:pt modelId="{64605DDD-3DA5-4481-9044-2618D19541D6}" type="pres">
      <dgm:prSet presAssocID="{376F5D98-247C-470B-921D-4742CD91C5CD}" presName="dummy" presStyleCnt="0"/>
      <dgm:spPr/>
      <dgm:t>
        <a:bodyPr/>
        <a:lstStyle/>
        <a:p>
          <a:pPr rtl="1"/>
          <a:endParaRPr lang="fa-IR"/>
        </a:p>
      </dgm:t>
    </dgm:pt>
    <dgm:pt modelId="{12E1F6F8-1453-45B4-A732-CA5F72E6B3DE}" type="pres">
      <dgm:prSet presAssocID="{B21E9ABC-5C45-4C53-BE18-55BC99A4B0DE}" presName="sibTrans" presStyleLbl="sibTrans2D1" presStyleIdx="6" presStyleCnt="7"/>
      <dgm:spPr/>
      <dgm:t>
        <a:bodyPr/>
        <a:lstStyle/>
        <a:p>
          <a:endParaRPr lang="en-US"/>
        </a:p>
      </dgm:t>
    </dgm:pt>
  </dgm:ptLst>
  <dgm:cxnLst>
    <dgm:cxn modelId="{22028EE3-0795-45F4-A79F-33ED165044F6}" type="presOf" srcId="{2AAC9E11-8F4F-4DC5-8781-91A77C5AB377}" destId="{4B80130C-034E-482C-8C49-19C6EDF483BD}" srcOrd="0" destOrd="0" presId="urn:microsoft.com/office/officeart/2005/8/layout/radial6"/>
    <dgm:cxn modelId="{8C9B8C62-B60C-4D31-A9BC-116A36EAEC64}" type="presOf" srcId="{36D33F38-2DBD-44E0-9AEA-05DF18B091DA}" destId="{DA283695-C2CA-4D9D-9F89-763D4375D52B}" srcOrd="0" destOrd="0" presId="urn:microsoft.com/office/officeart/2005/8/layout/radial6"/>
    <dgm:cxn modelId="{BC2E7E19-5D12-4C2A-9CC6-6192B6134CC5}" type="presOf" srcId="{89703FC7-30B9-4096-8601-7D990D2A8BD8}" destId="{DE8564CC-4520-449C-8618-FF6630682A44}" srcOrd="0" destOrd="0" presId="urn:microsoft.com/office/officeart/2005/8/layout/radial6"/>
    <dgm:cxn modelId="{D27A407E-54BD-40D6-B16E-3DDCF9CB89C4}" srcId="{6284A318-5E79-4FFD-B293-04A29A50AC7A}" destId="{6B1B8ACC-96B1-4962-9C3B-22EC55C1FFDC}" srcOrd="0" destOrd="0" parTransId="{129231C9-5EAE-4848-AE0A-FAB53DD0102E}" sibTransId="{0BDEC957-E737-45F7-9872-C19B8D42CE2E}"/>
    <dgm:cxn modelId="{B8A8FE00-A7CE-4FB0-8D11-C0CB763F131E}" srcId="{6284A318-5E79-4FFD-B293-04A29A50AC7A}" destId="{0A6FA606-E799-4CD8-B5E2-A01F78CD2B53}" srcOrd="2" destOrd="0" parTransId="{D703F9F6-FB86-46B7-B654-3FA8C4F850C0}" sibTransId="{89703FC7-30B9-4096-8601-7D990D2A8BD8}"/>
    <dgm:cxn modelId="{1E93F1FF-E8AF-4E35-8587-B266A4C77B20}" srcId="{6284A318-5E79-4FFD-B293-04A29A50AC7A}" destId="{46EE4125-4A80-4B4B-B291-23AAC9340042}" srcOrd="5" destOrd="0" parTransId="{21183027-B108-4264-AB51-3BEBCAAB2FDF}" sibTransId="{4ECE29E9-D226-4B0E-BE3F-D2F72F050081}"/>
    <dgm:cxn modelId="{5A066AAB-8F7E-4E55-AF23-7DC2AC76D009}" srcId="{6284A318-5E79-4FFD-B293-04A29A50AC7A}" destId="{FA0A2CC2-B56D-463C-BE84-868A4729C067}" srcOrd="3" destOrd="0" parTransId="{AF45B966-525F-4B43-88D1-9EDEDD5025ED}" sibTransId="{A27B6CA3-0514-476E-85C0-AB835C1B2875}"/>
    <dgm:cxn modelId="{75CBF3E1-E741-41BF-B726-A33152207A0E}" type="presOf" srcId="{376F5D98-247C-470B-921D-4742CD91C5CD}" destId="{53FF8857-0533-49EA-BCAA-40332782CF20}" srcOrd="0" destOrd="0" presId="urn:microsoft.com/office/officeart/2005/8/layout/radial6"/>
    <dgm:cxn modelId="{BFDBE998-AC48-48CF-A373-35164968D1DB}" srcId="{6284A318-5E79-4FFD-B293-04A29A50AC7A}" destId="{376F5D98-247C-470B-921D-4742CD91C5CD}" srcOrd="6" destOrd="0" parTransId="{306723A7-B175-47DB-B377-A1B554207F8E}" sibTransId="{B21E9ABC-5C45-4C53-BE18-55BC99A4B0DE}"/>
    <dgm:cxn modelId="{AB8E7AD4-C88A-4CE7-952E-253A7422A768}" type="presOf" srcId="{B21E9ABC-5C45-4C53-BE18-55BC99A4B0DE}" destId="{12E1F6F8-1453-45B4-A732-CA5F72E6B3DE}" srcOrd="0" destOrd="0" presId="urn:microsoft.com/office/officeart/2005/8/layout/radial6"/>
    <dgm:cxn modelId="{27A74967-621C-4986-8B9E-0E91EFED7BF6}" type="presOf" srcId="{EC68B1D2-F2C0-4240-88C7-04F7655083CC}" destId="{D67EC386-5BBB-4D50-BB19-1790504E42FF}" srcOrd="0" destOrd="0" presId="urn:microsoft.com/office/officeart/2005/8/layout/radial6"/>
    <dgm:cxn modelId="{601AD504-F23F-4072-B4A5-FA4468373764}" type="presOf" srcId="{6A759A3C-0C78-4064-AC9F-F44B51C508A1}" destId="{DA587330-7956-4FD3-A75F-234FD97270F6}" srcOrd="0" destOrd="0" presId="urn:microsoft.com/office/officeart/2005/8/layout/radial6"/>
    <dgm:cxn modelId="{C48778DC-2753-47C2-BC32-4E92221DCE66}" type="presOf" srcId="{0BDEC957-E737-45F7-9872-C19B8D42CE2E}" destId="{4D569F45-F6AA-440B-97A9-F53AF183DA20}" srcOrd="0" destOrd="0" presId="urn:microsoft.com/office/officeart/2005/8/layout/radial6"/>
    <dgm:cxn modelId="{A25FF72F-3DB9-45DD-83FE-86009CBB9F0A}" srcId="{6284A318-5E79-4FFD-B293-04A29A50AC7A}" destId="{36D33F38-2DBD-44E0-9AEA-05DF18B091DA}" srcOrd="1" destOrd="0" parTransId="{332F0A80-1FC4-4708-B999-A826C590E4FC}" sibTransId="{EC68B1D2-F2C0-4240-88C7-04F7655083CC}"/>
    <dgm:cxn modelId="{F1DC370D-E391-46C9-9C3A-E179575A118C}" type="presOf" srcId="{6284A318-5E79-4FFD-B293-04A29A50AC7A}" destId="{42062278-8B8C-45B0-AA7E-D8C76F4F871E}" srcOrd="0" destOrd="0" presId="urn:microsoft.com/office/officeart/2005/8/layout/radial6"/>
    <dgm:cxn modelId="{108AACBB-D7FB-4F9F-86AF-4BF1EA1D777E}" type="presOf" srcId="{FA0A2CC2-B56D-463C-BE84-868A4729C067}" destId="{2CA8F0AE-0523-48D7-A72A-362D3FD807B8}" srcOrd="0" destOrd="0" presId="urn:microsoft.com/office/officeart/2005/8/layout/radial6"/>
    <dgm:cxn modelId="{4ADB2D35-2BF4-43B3-8D2F-D71C1542D6CA}" type="presOf" srcId="{4ECE29E9-D226-4B0E-BE3F-D2F72F050081}" destId="{7B9B2889-172A-40D4-B761-1FDBDB247C24}" srcOrd="0" destOrd="0" presId="urn:microsoft.com/office/officeart/2005/8/layout/radial6"/>
    <dgm:cxn modelId="{6F27CA4A-BEFF-4886-B3EB-1E57F7FFE9EC}" srcId="{2AAC9E11-8F4F-4DC5-8781-91A77C5AB377}" destId="{6284A318-5E79-4FFD-B293-04A29A50AC7A}" srcOrd="0" destOrd="0" parTransId="{9F702E5B-FB6B-4154-B8B3-F281498A93B6}" sibTransId="{85D3C7C9-CE7E-4090-8F0A-D8A665020AB1}"/>
    <dgm:cxn modelId="{2FB2D6E4-7859-4394-AE69-17A2BA49E00B}" srcId="{6284A318-5E79-4FFD-B293-04A29A50AC7A}" destId="{6A759A3C-0C78-4064-AC9F-F44B51C508A1}" srcOrd="4" destOrd="0" parTransId="{E34FA09F-D6F3-4417-9D54-B39F051D7BDF}" sibTransId="{D153DDB9-74AA-4742-9339-8C1E27B7F495}"/>
    <dgm:cxn modelId="{21EFE737-4454-41DD-A52F-75967384887B}" type="presOf" srcId="{A27B6CA3-0514-476E-85C0-AB835C1B2875}" destId="{E0D0BB52-3DB5-4754-B12D-04DE417E9CE2}" srcOrd="0" destOrd="0" presId="urn:microsoft.com/office/officeart/2005/8/layout/radial6"/>
    <dgm:cxn modelId="{BE4ED4D0-4A41-4CB9-B02B-658BF7AC6F38}" type="presOf" srcId="{0A6FA606-E799-4CD8-B5E2-A01F78CD2B53}" destId="{A9D75918-E4A1-478A-9808-C1DDDE43DE39}" srcOrd="0" destOrd="0" presId="urn:microsoft.com/office/officeart/2005/8/layout/radial6"/>
    <dgm:cxn modelId="{8A17EE90-FDEB-4071-8602-6D4BC0BBB7FE}" type="presOf" srcId="{D153DDB9-74AA-4742-9339-8C1E27B7F495}" destId="{DA1C5324-854B-49D0-87E5-E5910415AEB3}" srcOrd="0" destOrd="0" presId="urn:microsoft.com/office/officeart/2005/8/layout/radial6"/>
    <dgm:cxn modelId="{AA7D1A8D-7E56-46B1-B1FD-8A1B87A0D142}" type="presOf" srcId="{46EE4125-4A80-4B4B-B291-23AAC9340042}" destId="{342F1142-8CA4-483E-AC7B-E7129F03983A}" srcOrd="0" destOrd="0" presId="urn:microsoft.com/office/officeart/2005/8/layout/radial6"/>
    <dgm:cxn modelId="{8DEB1C85-588F-4DF1-BA62-EC2D215EB953}" type="presOf" srcId="{6B1B8ACC-96B1-4962-9C3B-22EC55C1FFDC}" destId="{12787D03-E7E4-4DB6-8A4A-5B796E31815E}" srcOrd="0" destOrd="0" presId="urn:microsoft.com/office/officeart/2005/8/layout/radial6"/>
    <dgm:cxn modelId="{CFA507ED-01E2-4ECA-9417-F1FC379E9709}" type="presParOf" srcId="{4B80130C-034E-482C-8C49-19C6EDF483BD}" destId="{42062278-8B8C-45B0-AA7E-D8C76F4F871E}" srcOrd="0" destOrd="0" presId="urn:microsoft.com/office/officeart/2005/8/layout/radial6"/>
    <dgm:cxn modelId="{BA0319C5-E724-46AB-B5D9-356850EBB570}" type="presParOf" srcId="{4B80130C-034E-482C-8C49-19C6EDF483BD}" destId="{12787D03-E7E4-4DB6-8A4A-5B796E31815E}" srcOrd="1" destOrd="0" presId="urn:microsoft.com/office/officeart/2005/8/layout/radial6"/>
    <dgm:cxn modelId="{DFE5F2B0-855F-46CB-AF60-4F0165D33ADE}" type="presParOf" srcId="{4B80130C-034E-482C-8C49-19C6EDF483BD}" destId="{74C53BEE-E930-4E72-90FB-85CE02760331}" srcOrd="2" destOrd="0" presId="urn:microsoft.com/office/officeart/2005/8/layout/radial6"/>
    <dgm:cxn modelId="{71828EEB-C82B-409D-A351-1F125A699D3E}" type="presParOf" srcId="{4B80130C-034E-482C-8C49-19C6EDF483BD}" destId="{4D569F45-F6AA-440B-97A9-F53AF183DA20}" srcOrd="3" destOrd="0" presId="urn:microsoft.com/office/officeart/2005/8/layout/radial6"/>
    <dgm:cxn modelId="{E6A4F767-F3C4-4D35-A125-1D964E0E5460}" type="presParOf" srcId="{4B80130C-034E-482C-8C49-19C6EDF483BD}" destId="{DA283695-C2CA-4D9D-9F89-763D4375D52B}" srcOrd="4" destOrd="0" presId="urn:microsoft.com/office/officeart/2005/8/layout/radial6"/>
    <dgm:cxn modelId="{5C2571FE-C1E2-4A37-B4BE-E65FE1B4DBFB}" type="presParOf" srcId="{4B80130C-034E-482C-8C49-19C6EDF483BD}" destId="{9FBBDEBC-7499-49E0-95B6-B04942C60471}" srcOrd="5" destOrd="0" presId="urn:microsoft.com/office/officeart/2005/8/layout/radial6"/>
    <dgm:cxn modelId="{9CE2AD03-F384-4761-B444-9C864ACBFEA2}" type="presParOf" srcId="{4B80130C-034E-482C-8C49-19C6EDF483BD}" destId="{D67EC386-5BBB-4D50-BB19-1790504E42FF}" srcOrd="6" destOrd="0" presId="urn:microsoft.com/office/officeart/2005/8/layout/radial6"/>
    <dgm:cxn modelId="{A550A680-F3A2-472D-96EB-8C4A9B8CE81C}" type="presParOf" srcId="{4B80130C-034E-482C-8C49-19C6EDF483BD}" destId="{A9D75918-E4A1-478A-9808-C1DDDE43DE39}" srcOrd="7" destOrd="0" presId="urn:microsoft.com/office/officeart/2005/8/layout/radial6"/>
    <dgm:cxn modelId="{345C2D0A-F05F-45DF-8D58-186E14D6FAE5}" type="presParOf" srcId="{4B80130C-034E-482C-8C49-19C6EDF483BD}" destId="{CCFF3326-4E6B-40A0-A070-98872ADE69CC}" srcOrd="8" destOrd="0" presId="urn:microsoft.com/office/officeart/2005/8/layout/radial6"/>
    <dgm:cxn modelId="{9BB25B8B-4498-4358-9F2B-2B0896C01E35}" type="presParOf" srcId="{4B80130C-034E-482C-8C49-19C6EDF483BD}" destId="{DE8564CC-4520-449C-8618-FF6630682A44}" srcOrd="9" destOrd="0" presId="urn:microsoft.com/office/officeart/2005/8/layout/radial6"/>
    <dgm:cxn modelId="{FD2B5C16-5A68-41B5-9DB6-8B07D7512C70}" type="presParOf" srcId="{4B80130C-034E-482C-8C49-19C6EDF483BD}" destId="{2CA8F0AE-0523-48D7-A72A-362D3FD807B8}" srcOrd="10" destOrd="0" presId="urn:microsoft.com/office/officeart/2005/8/layout/radial6"/>
    <dgm:cxn modelId="{7AB6A898-7721-4535-8F00-CF7C2D5637D3}" type="presParOf" srcId="{4B80130C-034E-482C-8C49-19C6EDF483BD}" destId="{9C70A894-E7E5-4514-B713-115CB66861B7}" srcOrd="11" destOrd="0" presId="urn:microsoft.com/office/officeart/2005/8/layout/radial6"/>
    <dgm:cxn modelId="{950CC814-76F9-4BF1-8E75-244FA7CB1177}" type="presParOf" srcId="{4B80130C-034E-482C-8C49-19C6EDF483BD}" destId="{E0D0BB52-3DB5-4754-B12D-04DE417E9CE2}" srcOrd="12" destOrd="0" presId="urn:microsoft.com/office/officeart/2005/8/layout/radial6"/>
    <dgm:cxn modelId="{9EFB20A1-C54C-40DE-B271-92AF52C0BD40}" type="presParOf" srcId="{4B80130C-034E-482C-8C49-19C6EDF483BD}" destId="{DA587330-7956-4FD3-A75F-234FD97270F6}" srcOrd="13" destOrd="0" presId="urn:microsoft.com/office/officeart/2005/8/layout/radial6"/>
    <dgm:cxn modelId="{9E136EAA-04B4-4767-B894-0D45D0FEEB47}" type="presParOf" srcId="{4B80130C-034E-482C-8C49-19C6EDF483BD}" destId="{F19D0C57-887E-42AC-97DA-33DAA45B9FD0}" srcOrd="14" destOrd="0" presId="urn:microsoft.com/office/officeart/2005/8/layout/radial6"/>
    <dgm:cxn modelId="{CCD7F1AD-0390-4CA7-BAA2-0BDDAF72BFC3}" type="presParOf" srcId="{4B80130C-034E-482C-8C49-19C6EDF483BD}" destId="{DA1C5324-854B-49D0-87E5-E5910415AEB3}" srcOrd="15" destOrd="0" presId="urn:microsoft.com/office/officeart/2005/8/layout/radial6"/>
    <dgm:cxn modelId="{B1B1649A-F9BF-463A-A507-41DCBE7BD412}" type="presParOf" srcId="{4B80130C-034E-482C-8C49-19C6EDF483BD}" destId="{342F1142-8CA4-483E-AC7B-E7129F03983A}" srcOrd="16" destOrd="0" presId="urn:microsoft.com/office/officeart/2005/8/layout/radial6"/>
    <dgm:cxn modelId="{73F41497-4B35-4D1B-B05B-50D7D9697CAE}" type="presParOf" srcId="{4B80130C-034E-482C-8C49-19C6EDF483BD}" destId="{EC104F4E-1B74-4BCA-9917-21529B3C74CD}" srcOrd="17" destOrd="0" presId="urn:microsoft.com/office/officeart/2005/8/layout/radial6"/>
    <dgm:cxn modelId="{97EEF998-4DE4-4718-B021-577FDA5BD8C5}" type="presParOf" srcId="{4B80130C-034E-482C-8C49-19C6EDF483BD}" destId="{7B9B2889-172A-40D4-B761-1FDBDB247C24}" srcOrd="18" destOrd="0" presId="urn:microsoft.com/office/officeart/2005/8/layout/radial6"/>
    <dgm:cxn modelId="{9C42F5BB-2B88-4C92-A356-2633C40F42F9}" type="presParOf" srcId="{4B80130C-034E-482C-8C49-19C6EDF483BD}" destId="{53FF8857-0533-49EA-BCAA-40332782CF20}" srcOrd="19" destOrd="0" presId="urn:microsoft.com/office/officeart/2005/8/layout/radial6"/>
    <dgm:cxn modelId="{E34F613C-EE0D-401C-B811-8039C51DEE8B}" type="presParOf" srcId="{4B80130C-034E-482C-8C49-19C6EDF483BD}" destId="{64605DDD-3DA5-4481-9044-2618D19541D6}" srcOrd="20" destOrd="0" presId="urn:microsoft.com/office/officeart/2005/8/layout/radial6"/>
    <dgm:cxn modelId="{619EC1F3-4462-4F84-8D87-3CAEB830E4E9}" type="presParOf" srcId="{4B80130C-034E-482C-8C49-19C6EDF483BD}" destId="{12E1F6F8-1453-45B4-A732-CA5F72E6B3DE}"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47855B-3799-436E-A099-B77A1A6213C7}" type="doc">
      <dgm:prSet loTypeId="urn:microsoft.com/office/officeart/2005/8/layout/gear1" loCatId="cycle" qsTypeId="urn:microsoft.com/office/officeart/2005/8/quickstyle/3d3" qsCatId="3D" csTypeId="urn:microsoft.com/office/officeart/2005/8/colors/colorful3" csCatId="colorful" phldr="1"/>
      <dgm:spPr/>
    </dgm:pt>
    <dgm:pt modelId="{328B7045-5EC3-44B7-8A8B-F3EDAE30CC93}">
      <dgm:prSet phldrT="[Text]" custT="1"/>
      <dgm:spPr/>
      <dgm:t>
        <a:bodyPr/>
        <a:lstStyle/>
        <a:p>
          <a:pPr rtl="1"/>
          <a:r>
            <a:rPr lang="fa-IR" altLang="fa-IR" sz="2000" b="1" dirty="0" smtClean="0">
              <a:solidFill>
                <a:schemeClr val="tx1"/>
              </a:solidFill>
              <a:latin typeface="Candara" panose="020E0502030303020204" pitchFamily="34" charset="0"/>
              <a:ea typeface="Calibri" panose="020F0502020204030204" pitchFamily="34" charset="0"/>
              <a:cs typeface="B Titr" pitchFamily="2" charset="-78"/>
            </a:rPr>
            <a:t>سوء تفاهم ارزی: وسوسه پایین نگه داشتن نرخ برابری ارزهای خارجی با تکیه بر درآمدهای نفتی</a:t>
          </a:r>
          <a:endParaRPr lang="fa-IR" sz="2000" dirty="0">
            <a:solidFill>
              <a:schemeClr val="tx1"/>
            </a:solidFill>
            <a:cs typeface="B Titr" pitchFamily="2" charset="-78"/>
          </a:endParaRPr>
        </a:p>
      </dgm:t>
    </dgm:pt>
    <dgm:pt modelId="{EAFFF306-86D1-4A2B-8966-203892897EBA}" type="parTrans" cxnId="{69E6189B-69AD-49A8-8C12-6E9E854049A1}">
      <dgm:prSet/>
      <dgm:spPr/>
      <dgm:t>
        <a:bodyPr/>
        <a:lstStyle/>
        <a:p>
          <a:pPr rtl="1"/>
          <a:endParaRPr lang="fa-IR"/>
        </a:p>
      </dgm:t>
    </dgm:pt>
    <dgm:pt modelId="{077321DE-BEAC-4628-A494-6FD4C94FA906}" type="sibTrans" cxnId="{69E6189B-69AD-49A8-8C12-6E9E854049A1}">
      <dgm:prSet/>
      <dgm:spPr/>
      <dgm:t>
        <a:bodyPr/>
        <a:lstStyle/>
        <a:p>
          <a:pPr rtl="1"/>
          <a:endParaRPr lang="fa-IR"/>
        </a:p>
      </dgm:t>
    </dgm:pt>
    <dgm:pt modelId="{97AA13FA-79AB-4636-B4E3-FB22A7FC0544}">
      <dgm:prSet phldrT="[Text]" custT="1"/>
      <dgm:spPr/>
      <dgm:t>
        <a:bodyPr/>
        <a:lstStyle/>
        <a:p>
          <a:pPr rtl="1"/>
          <a:r>
            <a:rPr lang="fa-IR" altLang="fa-IR" sz="1800" b="1" dirty="0" smtClean="0">
              <a:solidFill>
                <a:schemeClr val="tx1"/>
              </a:solidFill>
              <a:latin typeface="Candara" panose="020E0502030303020204" pitchFamily="34" charset="0"/>
              <a:ea typeface="Calibri" panose="020F0502020204030204" pitchFamily="34" charset="0"/>
              <a:cs typeface="B Titr" pitchFamily="2" charset="-78"/>
            </a:rPr>
            <a:t>افزایش بی‌رویه نقدینگی با فشار بر استفاده از منابع بانک مرکزی</a:t>
          </a:r>
          <a:endParaRPr lang="fa-IR" sz="1800" dirty="0">
            <a:solidFill>
              <a:schemeClr val="tx1"/>
            </a:solidFill>
            <a:cs typeface="B Titr" pitchFamily="2" charset="-78"/>
          </a:endParaRPr>
        </a:p>
      </dgm:t>
    </dgm:pt>
    <dgm:pt modelId="{746B1EA3-237E-44FF-8C36-5A5973CB0BC5}" type="parTrans" cxnId="{C6457727-C34A-4A7F-A1CA-8F1C2BE8CA1E}">
      <dgm:prSet/>
      <dgm:spPr/>
      <dgm:t>
        <a:bodyPr/>
        <a:lstStyle/>
        <a:p>
          <a:pPr rtl="1"/>
          <a:endParaRPr lang="fa-IR"/>
        </a:p>
      </dgm:t>
    </dgm:pt>
    <dgm:pt modelId="{DC75FC31-AD24-4D3C-9E00-F684E58A7117}" type="sibTrans" cxnId="{C6457727-C34A-4A7F-A1CA-8F1C2BE8CA1E}">
      <dgm:prSet/>
      <dgm:spPr/>
      <dgm:t>
        <a:bodyPr/>
        <a:lstStyle/>
        <a:p>
          <a:pPr rtl="1"/>
          <a:endParaRPr lang="fa-IR"/>
        </a:p>
      </dgm:t>
    </dgm:pt>
    <dgm:pt modelId="{A6714BC4-2DD6-4F87-B38A-D8ADF22C6E73}" type="pres">
      <dgm:prSet presAssocID="{9947855B-3799-436E-A099-B77A1A6213C7}" presName="composite" presStyleCnt="0">
        <dgm:presLayoutVars>
          <dgm:chMax val="3"/>
          <dgm:animLvl val="lvl"/>
          <dgm:resizeHandles val="exact"/>
        </dgm:presLayoutVars>
      </dgm:prSet>
      <dgm:spPr/>
    </dgm:pt>
    <dgm:pt modelId="{71265566-DA08-426F-9CD4-45599374A0FF}" type="pres">
      <dgm:prSet presAssocID="{328B7045-5EC3-44B7-8A8B-F3EDAE30CC93}" presName="gear1" presStyleLbl="node1" presStyleIdx="0" presStyleCnt="2" custScaleX="114715" custScaleY="102810">
        <dgm:presLayoutVars>
          <dgm:chMax val="1"/>
          <dgm:bulletEnabled val="1"/>
        </dgm:presLayoutVars>
      </dgm:prSet>
      <dgm:spPr/>
      <dgm:t>
        <a:bodyPr/>
        <a:lstStyle/>
        <a:p>
          <a:pPr rtl="1"/>
          <a:endParaRPr lang="fa-IR"/>
        </a:p>
      </dgm:t>
    </dgm:pt>
    <dgm:pt modelId="{F7780122-D99D-49E6-8665-0599464E1175}" type="pres">
      <dgm:prSet presAssocID="{328B7045-5EC3-44B7-8A8B-F3EDAE30CC93}" presName="gear1srcNode" presStyleLbl="node1" presStyleIdx="0" presStyleCnt="2"/>
      <dgm:spPr/>
      <dgm:t>
        <a:bodyPr/>
        <a:lstStyle/>
        <a:p>
          <a:pPr rtl="1"/>
          <a:endParaRPr lang="fa-IR"/>
        </a:p>
      </dgm:t>
    </dgm:pt>
    <dgm:pt modelId="{9F9009B7-D826-4B6F-9632-964D8D5F2F60}" type="pres">
      <dgm:prSet presAssocID="{328B7045-5EC3-44B7-8A8B-F3EDAE30CC93}" presName="gear1dstNode" presStyleLbl="node1" presStyleIdx="0" presStyleCnt="2"/>
      <dgm:spPr/>
      <dgm:t>
        <a:bodyPr/>
        <a:lstStyle/>
        <a:p>
          <a:pPr rtl="1"/>
          <a:endParaRPr lang="fa-IR"/>
        </a:p>
      </dgm:t>
    </dgm:pt>
    <dgm:pt modelId="{705CA806-81E4-45CD-885C-04A4D93D5C18}" type="pres">
      <dgm:prSet presAssocID="{97AA13FA-79AB-4636-B4E3-FB22A7FC0544}" presName="gear2" presStyleLbl="node1" presStyleIdx="1" presStyleCnt="2" custScaleX="134990" custScaleY="129660">
        <dgm:presLayoutVars>
          <dgm:chMax val="1"/>
          <dgm:bulletEnabled val="1"/>
        </dgm:presLayoutVars>
      </dgm:prSet>
      <dgm:spPr/>
      <dgm:t>
        <a:bodyPr/>
        <a:lstStyle/>
        <a:p>
          <a:pPr rtl="1"/>
          <a:endParaRPr lang="fa-IR"/>
        </a:p>
      </dgm:t>
    </dgm:pt>
    <dgm:pt modelId="{C782DB9C-CAB6-407C-816C-B947AE9A7834}" type="pres">
      <dgm:prSet presAssocID="{97AA13FA-79AB-4636-B4E3-FB22A7FC0544}" presName="gear2srcNode" presStyleLbl="node1" presStyleIdx="1" presStyleCnt="2"/>
      <dgm:spPr/>
      <dgm:t>
        <a:bodyPr/>
        <a:lstStyle/>
        <a:p>
          <a:pPr rtl="1"/>
          <a:endParaRPr lang="fa-IR"/>
        </a:p>
      </dgm:t>
    </dgm:pt>
    <dgm:pt modelId="{7A4F5E0C-3401-4228-8184-51A12E071C43}" type="pres">
      <dgm:prSet presAssocID="{97AA13FA-79AB-4636-B4E3-FB22A7FC0544}" presName="gear2dstNode" presStyleLbl="node1" presStyleIdx="1" presStyleCnt="2"/>
      <dgm:spPr/>
      <dgm:t>
        <a:bodyPr/>
        <a:lstStyle/>
        <a:p>
          <a:pPr rtl="1"/>
          <a:endParaRPr lang="fa-IR"/>
        </a:p>
      </dgm:t>
    </dgm:pt>
    <dgm:pt modelId="{B6A2430E-6912-4525-BE44-F48618F5BE48}" type="pres">
      <dgm:prSet presAssocID="{077321DE-BEAC-4628-A494-6FD4C94FA906}" presName="connector1" presStyleLbl="sibTrans2D1" presStyleIdx="0" presStyleCnt="2"/>
      <dgm:spPr/>
      <dgm:t>
        <a:bodyPr/>
        <a:lstStyle/>
        <a:p>
          <a:pPr rtl="1"/>
          <a:endParaRPr lang="fa-IR"/>
        </a:p>
      </dgm:t>
    </dgm:pt>
    <dgm:pt modelId="{39B0ECF3-3E30-4699-BDB5-7B3E28295896}" type="pres">
      <dgm:prSet presAssocID="{DC75FC31-AD24-4D3C-9E00-F684E58A7117}" presName="connector2" presStyleLbl="sibTrans2D1" presStyleIdx="1" presStyleCnt="2" custLinFactNeighborX="-7464" custLinFactNeighborY="-3732"/>
      <dgm:spPr/>
      <dgm:t>
        <a:bodyPr/>
        <a:lstStyle/>
        <a:p>
          <a:pPr rtl="1"/>
          <a:endParaRPr lang="fa-IR"/>
        </a:p>
      </dgm:t>
    </dgm:pt>
  </dgm:ptLst>
  <dgm:cxnLst>
    <dgm:cxn modelId="{0EA19E2C-A864-4A08-B645-2DAB6C4D9F90}" type="presOf" srcId="{328B7045-5EC3-44B7-8A8B-F3EDAE30CC93}" destId="{71265566-DA08-426F-9CD4-45599374A0FF}" srcOrd="0" destOrd="0" presId="urn:microsoft.com/office/officeart/2005/8/layout/gear1"/>
    <dgm:cxn modelId="{73241995-83CD-418A-B453-CD901C31798B}" type="presOf" srcId="{DC75FC31-AD24-4D3C-9E00-F684E58A7117}" destId="{39B0ECF3-3E30-4699-BDB5-7B3E28295896}" srcOrd="0" destOrd="0" presId="urn:microsoft.com/office/officeart/2005/8/layout/gear1"/>
    <dgm:cxn modelId="{10783B51-44E1-4C05-917A-27449787B107}" type="presOf" srcId="{97AA13FA-79AB-4636-B4E3-FB22A7FC0544}" destId="{7A4F5E0C-3401-4228-8184-51A12E071C43}" srcOrd="2" destOrd="0" presId="urn:microsoft.com/office/officeart/2005/8/layout/gear1"/>
    <dgm:cxn modelId="{69E6189B-69AD-49A8-8C12-6E9E854049A1}" srcId="{9947855B-3799-436E-A099-B77A1A6213C7}" destId="{328B7045-5EC3-44B7-8A8B-F3EDAE30CC93}" srcOrd="0" destOrd="0" parTransId="{EAFFF306-86D1-4A2B-8966-203892897EBA}" sibTransId="{077321DE-BEAC-4628-A494-6FD4C94FA906}"/>
    <dgm:cxn modelId="{81689FB0-018E-4850-AD2C-7DCC0C6C8AC1}" type="presOf" srcId="{328B7045-5EC3-44B7-8A8B-F3EDAE30CC93}" destId="{9F9009B7-D826-4B6F-9632-964D8D5F2F60}" srcOrd="2" destOrd="0" presId="urn:microsoft.com/office/officeart/2005/8/layout/gear1"/>
    <dgm:cxn modelId="{6D54096B-6D8A-46B4-918F-BE7FF13E9E37}" type="presOf" srcId="{97AA13FA-79AB-4636-B4E3-FB22A7FC0544}" destId="{C782DB9C-CAB6-407C-816C-B947AE9A7834}" srcOrd="1" destOrd="0" presId="urn:microsoft.com/office/officeart/2005/8/layout/gear1"/>
    <dgm:cxn modelId="{36372AC7-FC17-4BE5-9F91-BE3AAF3C0515}" type="presOf" srcId="{077321DE-BEAC-4628-A494-6FD4C94FA906}" destId="{B6A2430E-6912-4525-BE44-F48618F5BE48}" srcOrd="0" destOrd="0" presId="urn:microsoft.com/office/officeart/2005/8/layout/gear1"/>
    <dgm:cxn modelId="{7EA2076B-3FC1-4216-BF2D-B26BE31CFA67}" type="presOf" srcId="{328B7045-5EC3-44B7-8A8B-F3EDAE30CC93}" destId="{F7780122-D99D-49E6-8665-0599464E1175}" srcOrd="1" destOrd="0" presId="urn:microsoft.com/office/officeart/2005/8/layout/gear1"/>
    <dgm:cxn modelId="{DABF74AC-2C58-4DEC-B07F-806E3A6E082B}" type="presOf" srcId="{97AA13FA-79AB-4636-B4E3-FB22A7FC0544}" destId="{705CA806-81E4-45CD-885C-04A4D93D5C18}" srcOrd="0" destOrd="0" presId="urn:microsoft.com/office/officeart/2005/8/layout/gear1"/>
    <dgm:cxn modelId="{385A534E-D821-455F-A4E4-5D5F8419E765}" type="presOf" srcId="{9947855B-3799-436E-A099-B77A1A6213C7}" destId="{A6714BC4-2DD6-4F87-B38A-D8ADF22C6E73}" srcOrd="0" destOrd="0" presId="urn:microsoft.com/office/officeart/2005/8/layout/gear1"/>
    <dgm:cxn modelId="{C6457727-C34A-4A7F-A1CA-8F1C2BE8CA1E}" srcId="{9947855B-3799-436E-A099-B77A1A6213C7}" destId="{97AA13FA-79AB-4636-B4E3-FB22A7FC0544}" srcOrd="1" destOrd="0" parTransId="{746B1EA3-237E-44FF-8C36-5A5973CB0BC5}" sibTransId="{DC75FC31-AD24-4D3C-9E00-F684E58A7117}"/>
    <dgm:cxn modelId="{BA2D74DA-4405-4590-BE05-FF0B688AD8C7}" type="presParOf" srcId="{A6714BC4-2DD6-4F87-B38A-D8ADF22C6E73}" destId="{71265566-DA08-426F-9CD4-45599374A0FF}" srcOrd="0" destOrd="0" presId="urn:microsoft.com/office/officeart/2005/8/layout/gear1"/>
    <dgm:cxn modelId="{AA0510CE-CA1B-4D7E-8749-BB060C7740D8}" type="presParOf" srcId="{A6714BC4-2DD6-4F87-B38A-D8ADF22C6E73}" destId="{F7780122-D99D-49E6-8665-0599464E1175}" srcOrd="1" destOrd="0" presId="urn:microsoft.com/office/officeart/2005/8/layout/gear1"/>
    <dgm:cxn modelId="{57705736-A4FB-4255-AF11-1A4B2B0A4A2E}" type="presParOf" srcId="{A6714BC4-2DD6-4F87-B38A-D8ADF22C6E73}" destId="{9F9009B7-D826-4B6F-9632-964D8D5F2F60}" srcOrd="2" destOrd="0" presId="urn:microsoft.com/office/officeart/2005/8/layout/gear1"/>
    <dgm:cxn modelId="{8C585B99-FB8A-4FE3-8E87-00B210DD75E5}" type="presParOf" srcId="{A6714BC4-2DD6-4F87-B38A-D8ADF22C6E73}" destId="{705CA806-81E4-45CD-885C-04A4D93D5C18}" srcOrd="3" destOrd="0" presId="urn:microsoft.com/office/officeart/2005/8/layout/gear1"/>
    <dgm:cxn modelId="{B29EAB17-7F6B-41C1-8F63-C7D79D1A490C}" type="presParOf" srcId="{A6714BC4-2DD6-4F87-B38A-D8ADF22C6E73}" destId="{C782DB9C-CAB6-407C-816C-B947AE9A7834}" srcOrd="4" destOrd="0" presId="urn:microsoft.com/office/officeart/2005/8/layout/gear1"/>
    <dgm:cxn modelId="{ADF156DC-548E-4DCF-9F0E-BA0A76678999}" type="presParOf" srcId="{A6714BC4-2DD6-4F87-B38A-D8ADF22C6E73}" destId="{7A4F5E0C-3401-4228-8184-51A12E071C43}" srcOrd="5" destOrd="0" presId="urn:microsoft.com/office/officeart/2005/8/layout/gear1"/>
    <dgm:cxn modelId="{2C521418-1A5F-47F5-A4DA-17F0ACE9BAA2}" type="presParOf" srcId="{A6714BC4-2DD6-4F87-B38A-D8ADF22C6E73}" destId="{B6A2430E-6912-4525-BE44-F48618F5BE48}" srcOrd="6" destOrd="0" presId="urn:microsoft.com/office/officeart/2005/8/layout/gear1"/>
    <dgm:cxn modelId="{75A8D7FA-6954-43C7-9460-6819DB7E6097}" type="presParOf" srcId="{A6714BC4-2DD6-4F87-B38A-D8ADF22C6E73}" destId="{39B0ECF3-3E30-4699-BDB5-7B3E28295896}"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5E06D5-4A65-4F4A-81C1-8AE59C7A087B}" type="doc">
      <dgm:prSet loTypeId="urn:microsoft.com/office/officeart/2005/8/layout/arrow2" loCatId="process" qsTypeId="urn:microsoft.com/office/officeart/2005/8/quickstyle/3d3" qsCatId="3D" csTypeId="urn:microsoft.com/office/officeart/2005/8/colors/colorful1#1" csCatId="colorful" phldr="1"/>
      <dgm:spPr/>
      <dgm:t>
        <a:bodyPr/>
        <a:lstStyle/>
        <a:p>
          <a:pPr rtl="1"/>
          <a:endParaRPr lang="fa-IR"/>
        </a:p>
      </dgm:t>
    </dgm:pt>
    <dgm:pt modelId="{E2CD3DB5-AE52-4210-9220-ADACFB4F73B9}">
      <dgm:prSet phldrT="[Text]"/>
      <dgm:spPr/>
      <dgm:t>
        <a:bodyPr/>
        <a:lstStyle/>
        <a:p>
          <a:pPr rtl="1"/>
          <a:r>
            <a:rPr lang="fa-IR" b="1" dirty="0" smtClean="0">
              <a:cs typeface="B Titr" pitchFamily="2" charset="-78"/>
            </a:rPr>
            <a:t>عدم استقلال بانك مركزي</a:t>
          </a:r>
          <a:endParaRPr lang="fa-IR" b="1" dirty="0">
            <a:cs typeface="B Titr" pitchFamily="2" charset="-78"/>
          </a:endParaRPr>
        </a:p>
      </dgm:t>
    </dgm:pt>
    <dgm:pt modelId="{C4528C14-C31B-4D3B-8C3E-B1887F356E2E}" type="parTrans" cxnId="{0AF5EF65-7D72-4D4B-AC6E-4A8916848C54}">
      <dgm:prSet/>
      <dgm:spPr/>
      <dgm:t>
        <a:bodyPr/>
        <a:lstStyle/>
        <a:p>
          <a:pPr rtl="1"/>
          <a:endParaRPr lang="fa-IR"/>
        </a:p>
      </dgm:t>
    </dgm:pt>
    <dgm:pt modelId="{7114EAE8-3D8A-40D3-AAA8-7CEC0DB326DE}" type="sibTrans" cxnId="{0AF5EF65-7D72-4D4B-AC6E-4A8916848C54}">
      <dgm:prSet/>
      <dgm:spPr/>
      <dgm:t>
        <a:bodyPr/>
        <a:lstStyle/>
        <a:p>
          <a:pPr rtl="1"/>
          <a:endParaRPr lang="fa-IR"/>
        </a:p>
      </dgm:t>
    </dgm:pt>
    <dgm:pt modelId="{6DDE5517-B2CB-455D-A3CE-5C58E46B8B46}">
      <dgm:prSet phldrT="[Text]"/>
      <dgm:spPr/>
      <dgm:t>
        <a:bodyPr/>
        <a:lstStyle/>
        <a:p>
          <a:pPr rtl="1"/>
          <a:r>
            <a:rPr lang="fa-IR" b="1" dirty="0" smtClean="0">
              <a:cs typeface="B Titr" pitchFamily="2" charset="-78"/>
            </a:rPr>
            <a:t>سلطه سياست‌هاي مالي بر پولي</a:t>
          </a:r>
          <a:endParaRPr lang="fa-IR" b="1" dirty="0">
            <a:cs typeface="B Titr" pitchFamily="2" charset="-78"/>
          </a:endParaRPr>
        </a:p>
      </dgm:t>
    </dgm:pt>
    <dgm:pt modelId="{929FC671-8377-45BC-9B71-C36B77091E99}" type="parTrans" cxnId="{6D30B8C3-256D-4194-8369-A0BA1732DAF6}">
      <dgm:prSet/>
      <dgm:spPr/>
      <dgm:t>
        <a:bodyPr/>
        <a:lstStyle/>
        <a:p>
          <a:pPr rtl="1"/>
          <a:endParaRPr lang="fa-IR"/>
        </a:p>
      </dgm:t>
    </dgm:pt>
    <dgm:pt modelId="{B2582BF7-CCBB-4EEB-82F6-5EBDFF8F12BC}" type="sibTrans" cxnId="{6D30B8C3-256D-4194-8369-A0BA1732DAF6}">
      <dgm:prSet/>
      <dgm:spPr/>
      <dgm:t>
        <a:bodyPr/>
        <a:lstStyle/>
        <a:p>
          <a:pPr rtl="1"/>
          <a:endParaRPr lang="fa-IR"/>
        </a:p>
      </dgm:t>
    </dgm:pt>
    <dgm:pt modelId="{78FC5370-2E13-4A52-8747-07B67306C0AA}">
      <dgm:prSet phldrT="[Text]"/>
      <dgm:spPr/>
      <dgm:t>
        <a:bodyPr/>
        <a:lstStyle/>
        <a:p>
          <a:pPr rtl="1"/>
          <a:r>
            <a:rPr lang="fa-IR" b="1" dirty="0" smtClean="0">
              <a:cs typeface="B Titr" pitchFamily="2" charset="-78"/>
            </a:rPr>
            <a:t>تورم</a:t>
          </a:r>
          <a:endParaRPr lang="fa-IR" b="1" dirty="0">
            <a:cs typeface="B Titr" pitchFamily="2" charset="-78"/>
          </a:endParaRPr>
        </a:p>
      </dgm:t>
    </dgm:pt>
    <dgm:pt modelId="{FA37C2D4-890C-493F-B01C-56D737A8BFD8}" type="parTrans" cxnId="{9F284865-2D1D-48BE-92BE-BD0D83954F8F}">
      <dgm:prSet/>
      <dgm:spPr/>
      <dgm:t>
        <a:bodyPr/>
        <a:lstStyle/>
        <a:p>
          <a:pPr rtl="1"/>
          <a:endParaRPr lang="fa-IR"/>
        </a:p>
      </dgm:t>
    </dgm:pt>
    <dgm:pt modelId="{9D6B367B-136B-46BB-B7D1-00E25A9BB6B5}" type="sibTrans" cxnId="{9F284865-2D1D-48BE-92BE-BD0D83954F8F}">
      <dgm:prSet/>
      <dgm:spPr/>
      <dgm:t>
        <a:bodyPr/>
        <a:lstStyle/>
        <a:p>
          <a:pPr rtl="1"/>
          <a:endParaRPr lang="fa-IR"/>
        </a:p>
      </dgm:t>
    </dgm:pt>
    <dgm:pt modelId="{37224C8E-4F80-4306-A692-0939886DCA0D}">
      <dgm:prSet phldrT="[Text]"/>
      <dgm:spPr/>
      <dgm:t>
        <a:bodyPr/>
        <a:lstStyle/>
        <a:p>
          <a:pPr rtl="1"/>
          <a:r>
            <a:rPr lang="fa-IR" b="1" dirty="0" smtClean="0">
              <a:cs typeface="B Titr" pitchFamily="2" charset="-78"/>
            </a:rPr>
            <a:t>عدم ثبات ارزش پول ملي</a:t>
          </a:r>
          <a:endParaRPr lang="fa-IR" b="1" dirty="0">
            <a:cs typeface="B Titr" pitchFamily="2" charset="-78"/>
          </a:endParaRPr>
        </a:p>
      </dgm:t>
    </dgm:pt>
    <dgm:pt modelId="{32621D8C-F369-48E1-B697-EA3A830F522B}" type="parTrans" cxnId="{C8C2EBC2-015F-419A-9345-CB9AB3F5503C}">
      <dgm:prSet/>
      <dgm:spPr/>
      <dgm:t>
        <a:bodyPr/>
        <a:lstStyle/>
        <a:p>
          <a:pPr rtl="1"/>
          <a:endParaRPr lang="fa-IR"/>
        </a:p>
      </dgm:t>
    </dgm:pt>
    <dgm:pt modelId="{25C4736D-0026-4F22-A85B-338BCD4D81D7}" type="sibTrans" cxnId="{C8C2EBC2-015F-419A-9345-CB9AB3F5503C}">
      <dgm:prSet/>
      <dgm:spPr/>
      <dgm:t>
        <a:bodyPr/>
        <a:lstStyle/>
        <a:p>
          <a:pPr rtl="1"/>
          <a:endParaRPr lang="fa-IR"/>
        </a:p>
      </dgm:t>
    </dgm:pt>
    <dgm:pt modelId="{5F808BDA-33AC-45A0-853F-19FE6AA4709A}" type="pres">
      <dgm:prSet presAssocID="{A25E06D5-4A65-4F4A-81C1-8AE59C7A087B}" presName="arrowDiagram" presStyleCnt="0">
        <dgm:presLayoutVars>
          <dgm:chMax val="5"/>
          <dgm:dir/>
          <dgm:resizeHandles val="exact"/>
        </dgm:presLayoutVars>
      </dgm:prSet>
      <dgm:spPr/>
      <dgm:t>
        <a:bodyPr/>
        <a:lstStyle/>
        <a:p>
          <a:pPr rtl="1"/>
          <a:endParaRPr lang="fa-IR"/>
        </a:p>
      </dgm:t>
    </dgm:pt>
    <dgm:pt modelId="{6DC8C51E-FF9F-4B23-A3C2-DD751059AACA}" type="pres">
      <dgm:prSet presAssocID="{A25E06D5-4A65-4F4A-81C1-8AE59C7A087B}" presName="arrow" presStyleLbl="bgShp" presStyleIdx="0" presStyleCnt="1"/>
      <dgm:spPr/>
    </dgm:pt>
    <dgm:pt modelId="{E723FBFD-D775-401A-9438-DC955F7D3578}" type="pres">
      <dgm:prSet presAssocID="{A25E06D5-4A65-4F4A-81C1-8AE59C7A087B}" presName="arrowDiagram4" presStyleCnt="0"/>
      <dgm:spPr/>
    </dgm:pt>
    <dgm:pt modelId="{CE8BAC0A-127C-4615-BED1-4F6961DFE469}" type="pres">
      <dgm:prSet presAssocID="{E2CD3DB5-AE52-4210-9220-ADACFB4F73B9}" presName="bullet4a" presStyleLbl="node1" presStyleIdx="0" presStyleCnt="4"/>
      <dgm:spPr/>
    </dgm:pt>
    <dgm:pt modelId="{2B9C46EE-14E7-469D-BE9C-5CFBF0346076}" type="pres">
      <dgm:prSet presAssocID="{E2CD3DB5-AE52-4210-9220-ADACFB4F73B9}" presName="textBox4a" presStyleLbl="revTx" presStyleIdx="0" presStyleCnt="4">
        <dgm:presLayoutVars>
          <dgm:bulletEnabled val="1"/>
        </dgm:presLayoutVars>
      </dgm:prSet>
      <dgm:spPr/>
      <dgm:t>
        <a:bodyPr/>
        <a:lstStyle/>
        <a:p>
          <a:pPr rtl="1"/>
          <a:endParaRPr lang="fa-IR"/>
        </a:p>
      </dgm:t>
    </dgm:pt>
    <dgm:pt modelId="{BF7CCEE0-BFC6-4033-B173-ABFB341BC858}" type="pres">
      <dgm:prSet presAssocID="{6DDE5517-B2CB-455D-A3CE-5C58E46B8B46}" presName="bullet4b" presStyleLbl="node1" presStyleIdx="1" presStyleCnt="4"/>
      <dgm:spPr/>
    </dgm:pt>
    <dgm:pt modelId="{16920877-8437-4E2D-A8F9-A38691958D33}" type="pres">
      <dgm:prSet presAssocID="{6DDE5517-B2CB-455D-A3CE-5C58E46B8B46}" presName="textBox4b" presStyleLbl="revTx" presStyleIdx="1" presStyleCnt="4">
        <dgm:presLayoutVars>
          <dgm:bulletEnabled val="1"/>
        </dgm:presLayoutVars>
      </dgm:prSet>
      <dgm:spPr/>
      <dgm:t>
        <a:bodyPr/>
        <a:lstStyle/>
        <a:p>
          <a:pPr rtl="1"/>
          <a:endParaRPr lang="fa-IR"/>
        </a:p>
      </dgm:t>
    </dgm:pt>
    <dgm:pt modelId="{95B55985-858F-4FC3-9F86-23BFD257B5B0}" type="pres">
      <dgm:prSet presAssocID="{78FC5370-2E13-4A52-8747-07B67306C0AA}" presName="bullet4c" presStyleLbl="node1" presStyleIdx="2" presStyleCnt="4"/>
      <dgm:spPr/>
    </dgm:pt>
    <dgm:pt modelId="{A217B3BA-E135-467F-B70F-933DB1C50B10}" type="pres">
      <dgm:prSet presAssocID="{78FC5370-2E13-4A52-8747-07B67306C0AA}" presName="textBox4c" presStyleLbl="revTx" presStyleIdx="2" presStyleCnt="4">
        <dgm:presLayoutVars>
          <dgm:bulletEnabled val="1"/>
        </dgm:presLayoutVars>
      </dgm:prSet>
      <dgm:spPr/>
      <dgm:t>
        <a:bodyPr/>
        <a:lstStyle/>
        <a:p>
          <a:pPr rtl="1"/>
          <a:endParaRPr lang="fa-IR"/>
        </a:p>
      </dgm:t>
    </dgm:pt>
    <dgm:pt modelId="{7ED0B6BE-0A1D-4D0B-B1E2-4B56EEFC2AAA}" type="pres">
      <dgm:prSet presAssocID="{37224C8E-4F80-4306-A692-0939886DCA0D}" presName="bullet4d" presStyleLbl="node1" presStyleIdx="3" presStyleCnt="4"/>
      <dgm:spPr/>
    </dgm:pt>
    <dgm:pt modelId="{1A408256-BA24-4E15-ADE8-C9744F96D440}" type="pres">
      <dgm:prSet presAssocID="{37224C8E-4F80-4306-A692-0939886DCA0D}" presName="textBox4d" presStyleLbl="revTx" presStyleIdx="3" presStyleCnt="4">
        <dgm:presLayoutVars>
          <dgm:bulletEnabled val="1"/>
        </dgm:presLayoutVars>
      </dgm:prSet>
      <dgm:spPr/>
      <dgm:t>
        <a:bodyPr/>
        <a:lstStyle/>
        <a:p>
          <a:pPr rtl="1"/>
          <a:endParaRPr lang="fa-IR"/>
        </a:p>
      </dgm:t>
    </dgm:pt>
  </dgm:ptLst>
  <dgm:cxnLst>
    <dgm:cxn modelId="{9F284865-2D1D-48BE-92BE-BD0D83954F8F}" srcId="{A25E06D5-4A65-4F4A-81C1-8AE59C7A087B}" destId="{78FC5370-2E13-4A52-8747-07B67306C0AA}" srcOrd="2" destOrd="0" parTransId="{FA37C2D4-890C-493F-B01C-56D737A8BFD8}" sibTransId="{9D6B367B-136B-46BB-B7D1-00E25A9BB6B5}"/>
    <dgm:cxn modelId="{F375928D-6DC0-4A91-9ED9-B02CA529321B}" type="presOf" srcId="{78FC5370-2E13-4A52-8747-07B67306C0AA}" destId="{A217B3BA-E135-467F-B70F-933DB1C50B10}" srcOrd="0" destOrd="0" presId="urn:microsoft.com/office/officeart/2005/8/layout/arrow2"/>
    <dgm:cxn modelId="{6D30B8C3-256D-4194-8369-A0BA1732DAF6}" srcId="{A25E06D5-4A65-4F4A-81C1-8AE59C7A087B}" destId="{6DDE5517-B2CB-455D-A3CE-5C58E46B8B46}" srcOrd="1" destOrd="0" parTransId="{929FC671-8377-45BC-9B71-C36B77091E99}" sibTransId="{B2582BF7-CCBB-4EEB-82F6-5EBDFF8F12BC}"/>
    <dgm:cxn modelId="{0AF5EF65-7D72-4D4B-AC6E-4A8916848C54}" srcId="{A25E06D5-4A65-4F4A-81C1-8AE59C7A087B}" destId="{E2CD3DB5-AE52-4210-9220-ADACFB4F73B9}" srcOrd="0" destOrd="0" parTransId="{C4528C14-C31B-4D3B-8C3E-B1887F356E2E}" sibTransId="{7114EAE8-3D8A-40D3-AAA8-7CEC0DB326DE}"/>
    <dgm:cxn modelId="{33A17E1F-EABA-4080-8F94-21D12A9D2426}" type="presOf" srcId="{E2CD3DB5-AE52-4210-9220-ADACFB4F73B9}" destId="{2B9C46EE-14E7-469D-BE9C-5CFBF0346076}" srcOrd="0" destOrd="0" presId="urn:microsoft.com/office/officeart/2005/8/layout/arrow2"/>
    <dgm:cxn modelId="{9217E27C-796E-4123-B6C6-7FF0048A48AB}" type="presOf" srcId="{37224C8E-4F80-4306-A692-0939886DCA0D}" destId="{1A408256-BA24-4E15-ADE8-C9744F96D440}" srcOrd="0" destOrd="0" presId="urn:microsoft.com/office/officeart/2005/8/layout/arrow2"/>
    <dgm:cxn modelId="{5BEBD4E5-7781-44AC-A7C0-0C00D5436373}" type="presOf" srcId="{6DDE5517-B2CB-455D-A3CE-5C58E46B8B46}" destId="{16920877-8437-4E2D-A8F9-A38691958D33}" srcOrd="0" destOrd="0" presId="urn:microsoft.com/office/officeart/2005/8/layout/arrow2"/>
    <dgm:cxn modelId="{C8C2EBC2-015F-419A-9345-CB9AB3F5503C}" srcId="{A25E06D5-4A65-4F4A-81C1-8AE59C7A087B}" destId="{37224C8E-4F80-4306-A692-0939886DCA0D}" srcOrd="3" destOrd="0" parTransId="{32621D8C-F369-48E1-B697-EA3A830F522B}" sibTransId="{25C4736D-0026-4F22-A85B-338BCD4D81D7}"/>
    <dgm:cxn modelId="{3D65A4C3-7C7D-49AE-A45A-0DD5752FE1F8}" type="presOf" srcId="{A25E06D5-4A65-4F4A-81C1-8AE59C7A087B}" destId="{5F808BDA-33AC-45A0-853F-19FE6AA4709A}" srcOrd="0" destOrd="0" presId="urn:microsoft.com/office/officeart/2005/8/layout/arrow2"/>
    <dgm:cxn modelId="{3C45E4DC-C460-4886-9193-00B2A97E11E0}" type="presParOf" srcId="{5F808BDA-33AC-45A0-853F-19FE6AA4709A}" destId="{6DC8C51E-FF9F-4B23-A3C2-DD751059AACA}" srcOrd="0" destOrd="0" presId="urn:microsoft.com/office/officeart/2005/8/layout/arrow2"/>
    <dgm:cxn modelId="{FCAC283E-E925-4741-9A2C-CFD8FAE6320E}" type="presParOf" srcId="{5F808BDA-33AC-45A0-853F-19FE6AA4709A}" destId="{E723FBFD-D775-401A-9438-DC955F7D3578}" srcOrd="1" destOrd="0" presId="urn:microsoft.com/office/officeart/2005/8/layout/arrow2"/>
    <dgm:cxn modelId="{B56B2FD6-0887-4FAF-8B49-2F3E5BBAFCF2}" type="presParOf" srcId="{E723FBFD-D775-401A-9438-DC955F7D3578}" destId="{CE8BAC0A-127C-4615-BED1-4F6961DFE469}" srcOrd="0" destOrd="0" presId="urn:microsoft.com/office/officeart/2005/8/layout/arrow2"/>
    <dgm:cxn modelId="{DE43165A-1457-4CE1-8FEB-983F56D4C1A1}" type="presParOf" srcId="{E723FBFD-D775-401A-9438-DC955F7D3578}" destId="{2B9C46EE-14E7-469D-BE9C-5CFBF0346076}" srcOrd="1" destOrd="0" presId="urn:microsoft.com/office/officeart/2005/8/layout/arrow2"/>
    <dgm:cxn modelId="{601A9041-0E9F-45C2-BC8D-04D5B97FBC65}" type="presParOf" srcId="{E723FBFD-D775-401A-9438-DC955F7D3578}" destId="{BF7CCEE0-BFC6-4033-B173-ABFB341BC858}" srcOrd="2" destOrd="0" presId="urn:microsoft.com/office/officeart/2005/8/layout/arrow2"/>
    <dgm:cxn modelId="{02BA8D0B-D3AD-4363-BBEC-F8572AD92631}" type="presParOf" srcId="{E723FBFD-D775-401A-9438-DC955F7D3578}" destId="{16920877-8437-4E2D-A8F9-A38691958D33}" srcOrd="3" destOrd="0" presId="urn:microsoft.com/office/officeart/2005/8/layout/arrow2"/>
    <dgm:cxn modelId="{96A5D55C-FF43-4836-A21A-5A368A3D8FB9}" type="presParOf" srcId="{E723FBFD-D775-401A-9438-DC955F7D3578}" destId="{95B55985-858F-4FC3-9F86-23BFD257B5B0}" srcOrd="4" destOrd="0" presId="urn:microsoft.com/office/officeart/2005/8/layout/arrow2"/>
    <dgm:cxn modelId="{A0070975-04A8-4620-9F10-6E56B606B57F}" type="presParOf" srcId="{E723FBFD-D775-401A-9438-DC955F7D3578}" destId="{A217B3BA-E135-467F-B70F-933DB1C50B10}" srcOrd="5" destOrd="0" presId="urn:microsoft.com/office/officeart/2005/8/layout/arrow2"/>
    <dgm:cxn modelId="{071CB3CC-C70B-4FA6-9BCD-1FECE5745699}" type="presParOf" srcId="{E723FBFD-D775-401A-9438-DC955F7D3578}" destId="{7ED0B6BE-0A1D-4D0B-B1E2-4B56EEFC2AAA}" srcOrd="6" destOrd="0" presId="urn:microsoft.com/office/officeart/2005/8/layout/arrow2"/>
    <dgm:cxn modelId="{A4ABC50B-6A05-4877-B3A5-CEF28A4C3743}" type="presParOf" srcId="{E723FBFD-D775-401A-9438-DC955F7D3578}" destId="{1A408256-BA24-4E15-ADE8-C9744F96D440}"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F1268B-850E-410A-9E1B-995F33B3684F}" type="doc">
      <dgm:prSet loTypeId="urn:microsoft.com/office/officeart/2005/8/layout/process4" loCatId="list" qsTypeId="urn:microsoft.com/office/officeart/2005/8/quickstyle/3d3" qsCatId="3D" csTypeId="urn:microsoft.com/office/officeart/2005/8/colors/colorful1#2" csCatId="colorful" phldr="1"/>
      <dgm:spPr/>
      <dgm:t>
        <a:bodyPr/>
        <a:lstStyle/>
        <a:p>
          <a:pPr rtl="1"/>
          <a:endParaRPr lang="fa-IR"/>
        </a:p>
      </dgm:t>
    </dgm:pt>
    <dgm:pt modelId="{12829C0D-6321-4710-8BFA-F9C4B3ECE68A}">
      <dgm:prSet phldrT="[Text]"/>
      <dgm:spPr/>
      <dgm:t>
        <a:bodyPr/>
        <a:lstStyle/>
        <a:p>
          <a:pPr rtl="1"/>
          <a:r>
            <a:rPr lang="fa-IR" dirty="0" smtClean="0">
              <a:solidFill>
                <a:schemeClr val="tx1"/>
              </a:solidFill>
              <a:cs typeface="B Titr" pitchFamily="2" charset="-78"/>
            </a:rPr>
            <a:t>فعالیت در سایه قوانین موجود در نظام مالی اسلامی</a:t>
          </a:r>
          <a:endParaRPr lang="fa-IR" dirty="0">
            <a:solidFill>
              <a:schemeClr val="tx1"/>
            </a:solidFill>
            <a:cs typeface="B Titr" pitchFamily="2" charset="-78"/>
          </a:endParaRPr>
        </a:p>
      </dgm:t>
    </dgm:pt>
    <dgm:pt modelId="{6D6F630E-3E65-4FAC-933A-6957FE0B3592}" type="parTrans" cxnId="{25ED0CAF-16D0-48A8-9BC8-04CC01C9C13C}">
      <dgm:prSet/>
      <dgm:spPr/>
      <dgm:t>
        <a:bodyPr/>
        <a:lstStyle/>
        <a:p>
          <a:pPr rtl="1"/>
          <a:endParaRPr lang="fa-IR"/>
        </a:p>
      </dgm:t>
    </dgm:pt>
    <dgm:pt modelId="{04A646A6-7801-48EC-9FFB-B0654F6108F2}" type="sibTrans" cxnId="{25ED0CAF-16D0-48A8-9BC8-04CC01C9C13C}">
      <dgm:prSet/>
      <dgm:spPr/>
      <dgm:t>
        <a:bodyPr/>
        <a:lstStyle/>
        <a:p>
          <a:pPr rtl="1"/>
          <a:endParaRPr lang="fa-IR"/>
        </a:p>
      </dgm:t>
    </dgm:pt>
    <dgm:pt modelId="{E081A4AE-25EB-4B52-8B6A-2B9062AE9686}">
      <dgm:prSet phldrT="[Text]" custT="1"/>
      <dgm:spPr/>
      <dgm:t>
        <a:bodyPr/>
        <a:lstStyle/>
        <a:p>
          <a:pPr rtl="1"/>
          <a:r>
            <a:rPr lang="fa-IR" sz="1400" dirty="0" smtClean="0">
              <a:solidFill>
                <a:schemeClr val="tx1"/>
              </a:solidFill>
              <a:cs typeface="B Titr" pitchFamily="2" charset="-78"/>
            </a:rPr>
            <a:t>ممنوعیت ربا، ممنوعیت اکل مال به باطل، ممنوعیت غرر، رعایت قاعده لاضرر و ... </a:t>
          </a:r>
          <a:endParaRPr lang="fa-IR" sz="1400" dirty="0">
            <a:solidFill>
              <a:schemeClr val="tx1"/>
            </a:solidFill>
            <a:cs typeface="B Titr" pitchFamily="2" charset="-78"/>
          </a:endParaRPr>
        </a:p>
      </dgm:t>
    </dgm:pt>
    <dgm:pt modelId="{8F3AFC4F-C3F3-4F23-AFEA-E539A2A1D031}" type="parTrans" cxnId="{D69414F4-B874-4388-8CCC-27561D855F4B}">
      <dgm:prSet/>
      <dgm:spPr/>
      <dgm:t>
        <a:bodyPr/>
        <a:lstStyle/>
        <a:p>
          <a:pPr rtl="1"/>
          <a:endParaRPr lang="fa-IR"/>
        </a:p>
      </dgm:t>
    </dgm:pt>
    <dgm:pt modelId="{E2610784-FF52-40FE-880E-723B69475D2B}" type="sibTrans" cxnId="{D69414F4-B874-4388-8CCC-27561D855F4B}">
      <dgm:prSet/>
      <dgm:spPr/>
      <dgm:t>
        <a:bodyPr/>
        <a:lstStyle/>
        <a:p>
          <a:pPr rtl="1"/>
          <a:endParaRPr lang="fa-IR"/>
        </a:p>
      </dgm:t>
    </dgm:pt>
    <dgm:pt modelId="{8786B452-9752-49CE-985F-BD045071C06B}">
      <dgm:prSet phldrT="[Text]"/>
      <dgm:spPr/>
      <dgm:t>
        <a:bodyPr/>
        <a:lstStyle/>
        <a:p>
          <a:pPr rtl="1"/>
          <a:r>
            <a:rPr lang="fa-IR" dirty="0" smtClean="0">
              <a:solidFill>
                <a:schemeClr val="tx1"/>
              </a:solidFill>
              <a:cs typeface="B Titr" pitchFamily="2" charset="-78"/>
            </a:rPr>
            <a:t>استفاده از ابزارهای موجود در نظام مالی اسلامی</a:t>
          </a:r>
          <a:endParaRPr lang="fa-IR" dirty="0">
            <a:solidFill>
              <a:schemeClr val="tx1"/>
            </a:solidFill>
            <a:cs typeface="B Titr" pitchFamily="2" charset="-78"/>
          </a:endParaRPr>
        </a:p>
      </dgm:t>
    </dgm:pt>
    <dgm:pt modelId="{6ED3D505-BC20-4BE3-B6AB-BDB4B500D56C}" type="parTrans" cxnId="{79470616-17E5-4838-A85D-43E0AD2CDF0C}">
      <dgm:prSet/>
      <dgm:spPr/>
      <dgm:t>
        <a:bodyPr/>
        <a:lstStyle/>
        <a:p>
          <a:pPr rtl="1"/>
          <a:endParaRPr lang="fa-IR"/>
        </a:p>
      </dgm:t>
    </dgm:pt>
    <dgm:pt modelId="{E5D705EA-1CA8-4276-A0BA-5CDC853AC000}" type="sibTrans" cxnId="{79470616-17E5-4838-A85D-43E0AD2CDF0C}">
      <dgm:prSet/>
      <dgm:spPr/>
      <dgm:t>
        <a:bodyPr/>
        <a:lstStyle/>
        <a:p>
          <a:pPr rtl="1"/>
          <a:endParaRPr lang="fa-IR"/>
        </a:p>
      </dgm:t>
    </dgm:pt>
    <dgm:pt modelId="{E548E1B9-842C-4982-8F3F-3C7C784407C6}">
      <dgm:prSet phldrT="[Text]" custT="1"/>
      <dgm:spPr/>
      <dgm:t>
        <a:bodyPr/>
        <a:lstStyle/>
        <a:p>
          <a:pPr rtl="1"/>
          <a:r>
            <a:rPr lang="fa-IR" sz="1400" dirty="0" smtClean="0">
              <a:solidFill>
                <a:schemeClr val="tx1"/>
              </a:solidFill>
              <a:cs typeface="B Titr" pitchFamily="2" charset="-78"/>
            </a:rPr>
            <a:t>ابزارهای مبتنی بر عقود اسلامی</a:t>
          </a:r>
          <a:endParaRPr lang="fa-IR" sz="1400" dirty="0">
            <a:solidFill>
              <a:schemeClr val="tx1"/>
            </a:solidFill>
            <a:cs typeface="B Titr" pitchFamily="2" charset="-78"/>
          </a:endParaRPr>
        </a:p>
      </dgm:t>
    </dgm:pt>
    <dgm:pt modelId="{654D88AC-C2C5-489B-A3A2-16B426DD05F9}" type="parTrans" cxnId="{F0DF66F8-B2EA-42E9-9B93-261F8C53582D}">
      <dgm:prSet/>
      <dgm:spPr/>
      <dgm:t>
        <a:bodyPr/>
        <a:lstStyle/>
        <a:p>
          <a:pPr rtl="1"/>
          <a:endParaRPr lang="fa-IR"/>
        </a:p>
      </dgm:t>
    </dgm:pt>
    <dgm:pt modelId="{59E4C8CE-0C06-4BF4-A8F8-B70AAE18827B}" type="sibTrans" cxnId="{F0DF66F8-B2EA-42E9-9B93-261F8C53582D}">
      <dgm:prSet/>
      <dgm:spPr/>
      <dgm:t>
        <a:bodyPr/>
        <a:lstStyle/>
        <a:p>
          <a:pPr rtl="1"/>
          <a:endParaRPr lang="fa-IR"/>
        </a:p>
      </dgm:t>
    </dgm:pt>
    <dgm:pt modelId="{6EFB548A-FAEC-4F11-B1F2-8ECDF20EEC7B}">
      <dgm:prSet phldrT="[Text]"/>
      <dgm:spPr/>
      <dgm:t>
        <a:bodyPr/>
        <a:lstStyle/>
        <a:p>
          <a:pPr rtl="1"/>
          <a:r>
            <a:rPr lang="fa-IR" dirty="0" smtClean="0">
              <a:solidFill>
                <a:schemeClr val="tx1"/>
              </a:solidFill>
              <a:cs typeface="B Titr" pitchFamily="2" charset="-78"/>
            </a:rPr>
            <a:t>ارتباط تنگاتنگ فعالیت های نهادهای مالی اسلامی با بخش واقعی اقتصاد</a:t>
          </a:r>
          <a:endParaRPr lang="fa-IR" dirty="0">
            <a:solidFill>
              <a:schemeClr val="tx1"/>
            </a:solidFill>
            <a:cs typeface="B Titr" pitchFamily="2" charset="-78"/>
          </a:endParaRPr>
        </a:p>
      </dgm:t>
    </dgm:pt>
    <dgm:pt modelId="{11DBA815-A383-43D8-A7EA-657887F32DB5}" type="parTrans" cxnId="{E1A1ABF2-3630-47DC-A7CB-FA742A8ED093}">
      <dgm:prSet/>
      <dgm:spPr/>
      <dgm:t>
        <a:bodyPr/>
        <a:lstStyle/>
        <a:p>
          <a:pPr rtl="1"/>
          <a:endParaRPr lang="fa-IR"/>
        </a:p>
      </dgm:t>
    </dgm:pt>
    <dgm:pt modelId="{3E85CD20-BB0B-479D-958D-B2EB34655E2B}" type="sibTrans" cxnId="{E1A1ABF2-3630-47DC-A7CB-FA742A8ED093}">
      <dgm:prSet/>
      <dgm:spPr/>
      <dgm:t>
        <a:bodyPr/>
        <a:lstStyle/>
        <a:p>
          <a:pPr rtl="1"/>
          <a:endParaRPr lang="fa-IR"/>
        </a:p>
      </dgm:t>
    </dgm:pt>
    <dgm:pt modelId="{1B3056FE-75A6-4BCF-BC0C-EE298E9AA8F6}">
      <dgm:prSet phldrT="[Text]" custT="1"/>
      <dgm:spPr/>
      <dgm:t>
        <a:bodyPr/>
        <a:lstStyle/>
        <a:p>
          <a:pPr rtl="1"/>
          <a:r>
            <a:rPr lang="fa-IR" sz="1400" dirty="0" smtClean="0">
              <a:solidFill>
                <a:schemeClr val="tx1"/>
              </a:solidFill>
              <a:cs typeface="B Titr" pitchFamily="2" charset="-78"/>
            </a:rPr>
            <a:t>در بخش سرمایه گذاری ها :  استفاده از قراردادهای مشارکتی به جای قرض و بهره</a:t>
          </a:r>
          <a:endParaRPr lang="fa-IR" sz="1400" dirty="0">
            <a:solidFill>
              <a:schemeClr val="tx1"/>
            </a:solidFill>
            <a:cs typeface="B Titr" pitchFamily="2" charset="-78"/>
          </a:endParaRPr>
        </a:p>
      </dgm:t>
    </dgm:pt>
    <dgm:pt modelId="{C399ADA0-6D70-4DB4-8017-3BF0D245F8D8}" type="parTrans" cxnId="{8FB1013A-0787-490B-BB51-E904B297AF2B}">
      <dgm:prSet/>
      <dgm:spPr/>
      <dgm:t>
        <a:bodyPr/>
        <a:lstStyle/>
        <a:p>
          <a:pPr rtl="1"/>
          <a:endParaRPr lang="fa-IR"/>
        </a:p>
      </dgm:t>
    </dgm:pt>
    <dgm:pt modelId="{6BED1096-D3C1-47BE-B28B-138B88613281}" type="sibTrans" cxnId="{8FB1013A-0787-490B-BB51-E904B297AF2B}">
      <dgm:prSet/>
      <dgm:spPr/>
      <dgm:t>
        <a:bodyPr/>
        <a:lstStyle/>
        <a:p>
          <a:pPr rtl="1"/>
          <a:endParaRPr lang="fa-IR"/>
        </a:p>
      </dgm:t>
    </dgm:pt>
    <dgm:pt modelId="{5EC6F570-7A29-4C48-BA5D-111CAC1CDBDC}">
      <dgm:prSet phldrT="[Text]" custT="1"/>
      <dgm:spPr/>
      <dgm:t>
        <a:bodyPr/>
        <a:lstStyle/>
        <a:p>
          <a:pPr rtl="1"/>
          <a:r>
            <a:rPr lang="fa-IR" sz="1200" dirty="0" smtClean="0">
              <a:solidFill>
                <a:schemeClr val="tx1"/>
              </a:solidFill>
              <a:cs typeface="B Titr" pitchFamily="2" charset="-78"/>
            </a:rPr>
            <a:t>در بخش اعطای تسهیلات(استفاده از قراردادها و ابزارهای مبتنی بر عقود اسلامی) مرابحه ، اجاره، جعاله و ...</a:t>
          </a:r>
          <a:endParaRPr lang="fa-IR" sz="1200" dirty="0">
            <a:solidFill>
              <a:schemeClr val="tx1"/>
            </a:solidFill>
            <a:cs typeface="B Titr" pitchFamily="2" charset="-78"/>
          </a:endParaRPr>
        </a:p>
      </dgm:t>
    </dgm:pt>
    <dgm:pt modelId="{B58CAEE9-080F-4558-B188-4D0A5181DC2F}" type="parTrans" cxnId="{B8DA11DF-709A-4428-82B6-388FFF7CC5D2}">
      <dgm:prSet/>
      <dgm:spPr/>
      <dgm:t>
        <a:bodyPr/>
        <a:lstStyle/>
        <a:p>
          <a:pPr rtl="1"/>
          <a:endParaRPr lang="fa-IR"/>
        </a:p>
      </dgm:t>
    </dgm:pt>
    <dgm:pt modelId="{0A6383FC-78FD-4F18-AC95-CA853A6724D9}" type="sibTrans" cxnId="{B8DA11DF-709A-4428-82B6-388FFF7CC5D2}">
      <dgm:prSet/>
      <dgm:spPr/>
      <dgm:t>
        <a:bodyPr/>
        <a:lstStyle/>
        <a:p>
          <a:pPr rtl="1"/>
          <a:endParaRPr lang="fa-IR"/>
        </a:p>
      </dgm:t>
    </dgm:pt>
    <dgm:pt modelId="{2CA72E55-6A89-41E9-B696-9221498264F7}" type="pres">
      <dgm:prSet presAssocID="{52F1268B-850E-410A-9E1B-995F33B3684F}" presName="Name0" presStyleCnt="0">
        <dgm:presLayoutVars>
          <dgm:dir/>
          <dgm:animLvl val="lvl"/>
          <dgm:resizeHandles val="exact"/>
        </dgm:presLayoutVars>
      </dgm:prSet>
      <dgm:spPr/>
      <dgm:t>
        <a:bodyPr/>
        <a:lstStyle/>
        <a:p>
          <a:pPr rtl="1"/>
          <a:endParaRPr lang="fa-IR"/>
        </a:p>
      </dgm:t>
    </dgm:pt>
    <dgm:pt modelId="{C2402F64-2C4C-4C12-B466-4A7657BE7210}" type="pres">
      <dgm:prSet presAssocID="{6EFB548A-FAEC-4F11-B1F2-8ECDF20EEC7B}" presName="boxAndChildren" presStyleCnt="0"/>
      <dgm:spPr/>
    </dgm:pt>
    <dgm:pt modelId="{6249394A-226E-4FF6-9A00-ABDA193FCFA7}" type="pres">
      <dgm:prSet presAssocID="{6EFB548A-FAEC-4F11-B1F2-8ECDF20EEC7B}" presName="parentTextBox" presStyleLbl="node1" presStyleIdx="0" presStyleCnt="3"/>
      <dgm:spPr/>
      <dgm:t>
        <a:bodyPr/>
        <a:lstStyle/>
        <a:p>
          <a:pPr rtl="1"/>
          <a:endParaRPr lang="fa-IR"/>
        </a:p>
      </dgm:t>
    </dgm:pt>
    <dgm:pt modelId="{4F1CD8CE-B75B-492A-800C-E3C0ABC9D8FE}" type="pres">
      <dgm:prSet presAssocID="{6EFB548A-FAEC-4F11-B1F2-8ECDF20EEC7B}" presName="entireBox" presStyleLbl="node1" presStyleIdx="0" presStyleCnt="3"/>
      <dgm:spPr/>
      <dgm:t>
        <a:bodyPr/>
        <a:lstStyle/>
        <a:p>
          <a:pPr rtl="1"/>
          <a:endParaRPr lang="fa-IR"/>
        </a:p>
      </dgm:t>
    </dgm:pt>
    <dgm:pt modelId="{9DBFAF3B-CB84-4506-9D1A-3ACFCE267900}" type="pres">
      <dgm:prSet presAssocID="{6EFB548A-FAEC-4F11-B1F2-8ECDF20EEC7B}" presName="descendantBox" presStyleCnt="0"/>
      <dgm:spPr/>
    </dgm:pt>
    <dgm:pt modelId="{30FDAFBF-DE49-4E45-A420-973C50C9CF7F}" type="pres">
      <dgm:prSet presAssocID="{1B3056FE-75A6-4BCF-BC0C-EE298E9AA8F6}" presName="childTextBox" presStyleLbl="fgAccFollowNode1" presStyleIdx="0" presStyleCnt="4">
        <dgm:presLayoutVars>
          <dgm:bulletEnabled val="1"/>
        </dgm:presLayoutVars>
      </dgm:prSet>
      <dgm:spPr/>
      <dgm:t>
        <a:bodyPr/>
        <a:lstStyle/>
        <a:p>
          <a:pPr rtl="1"/>
          <a:endParaRPr lang="fa-IR"/>
        </a:p>
      </dgm:t>
    </dgm:pt>
    <dgm:pt modelId="{E22C898B-943F-4665-9150-5F7ABA9F6F05}" type="pres">
      <dgm:prSet presAssocID="{5EC6F570-7A29-4C48-BA5D-111CAC1CDBDC}" presName="childTextBox" presStyleLbl="fgAccFollowNode1" presStyleIdx="1" presStyleCnt="4">
        <dgm:presLayoutVars>
          <dgm:bulletEnabled val="1"/>
        </dgm:presLayoutVars>
      </dgm:prSet>
      <dgm:spPr/>
      <dgm:t>
        <a:bodyPr/>
        <a:lstStyle/>
        <a:p>
          <a:pPr rtl="1"/>
          <a:endParaRPr lang="fa-IR"/>
        </a:p>
      </dgm:t>
    </dgm:pt>
    <dgm:pt modelId="{5330FD90-C750-4CC4-9E6C-1174EF4FBB90}" type="pres">
      <dgm:prSet presAssocID="{E5D705EA-1CA8-4276-A0BA-5CDC853AC000}" presName="sp" presStyleCnt="0"/>
      <dgm:spPr/>
    </dgm:pt>
    <dgm:pt modelId="{83414E21-88BB-41CA-B36D-A81E5B8DE49F}" type="pres">
      <dgm:prSet presAssocID="{8786B452-9752-49CE-985F-BD045071C06B}" presName="arrowAndChildren" presStyleCnt="0"/>
      <dgm:spPr/>
    </dgm:pt>
    <dgm:pt modelId="{CA220B19-14AD-48E9-9494-601CC92F0EE7}" type="pres">
      <dgm:prSet presAssocID="{8786B452-9752-49CE-985F-BD045071C06B}" presName="parentTextArrow" presStyleLbl="node1" presStyleIdx="0" presStyleCnt="3"/>
      <dgm:spPr/>
      <dgm:t>
        <a:bodyPr/>
        <a:lstStyle/>
        <a:p>
          <a:pPr rtl="1"/>
          <a:endParaRPr lang="fa-IR"/>
        </a:p>
      </dgm:t>
    </dgm:pt>
    <dgm:pt modelId="{592253BB-9B88-41EB-845B-F3354A969AC0}" type="pres">
      <dgm:prSet presAssocID="{8786B452-9752-49CE-985F-BD045071C06B}" presName="arrow" presStyleLbl="node1" presStyleIdx="1" presStyleCnt="3"/>
      <dgm:spPr/>
      <dgm:t>
        <a:bodyPr/>
        <a:lstStyle/>
        <a:p>
          <a:pPr rtl="1"/>
          <a:endParaRPr lang="fa-IR"/>
        </a:p>
      </dgm:t>
    </dgm:pt>
    <dgm:pt modelId="{F2BA996B-4F2E-4FCC-A3C5-96673017509F}" type="pres">
      <dgm:prSet presAssocID="{8786B452-9752-49CE-985F-BD045071C06B}" presName="descendantArrow" presStyleCnt="0"/>
      <dgm:spPr/>
    </dgm:pt>
    <dgm:pt modelId="{82C98DB4-237F-4298-99EB-5424A59DA92F}" type="pres">
      <dgm:prSet presAssocID="{E548E1B9-842C-4982-8F3F-3C7C784407C6}" presName="childTextArrow" presStyleLbl="fgAccFollowNode1" presStyleIdx="2" presStyleCnt="4" custScaleX="2000000">
        <dgm:presLayoutVars>
          <dgm:bulletEnabled val="1"/>
        </dgm:presLayoutVars>
      </dgm:prSet>
      <dgm:spPr/>
      <dgm:t>
        <a:bodyPr/>
        <a:lstStyle/>
        <a:p>
          <a:pPr rtl="1"/>
          <a:endParaRPr lang="fa-IR"/>
        </a:p>
      </dgm:t>
    </dgm:pt>
    <dgm:pt modelId="{88923317-80B0-4565-A766-D24E870EB1AB}" type="pres">
      <dgm:prSet presAssocID="{04A646A6-7801-48EC-9FFB-B0654F6108F2}" presName="sp" presStyleCnt="0"/>
      <dgm:spPr/>
    </dgm:pt>
    <dgm:pt modelId="{031033BB-8471-4AA3-BB41-EC5DE72BBE7A}" type="pres">
      <dgm:prSet presAssocID="{12829C0D-6321-4710-8BFA-F9C4B3ECE68A}" presName="arrowAndChildren" presStyleCnt="0"/>
      <dgm:spPr/>
    </dgm:pt>
    <dgm:pt modelId="{0ACCE385-8387-42F8-97F2-5FE2634673E1}" type="pres">
      <dgm:prSet presAssocID="{12829C0D-6321-4710-8BFA-F9C4B3ECE68A}" presName="parentTextArrow" presStyleLbl="node1" presStyleIdx="1" presStyleCnt="3"/>
      <dgm:spPr/>
      <dgm:t>
        <a:bodyPr/>
        <a:lstStyle/>
        <a:p>
          <a:pPr rtl="1"/>
          <a:endParaRPr lang="fa-IR"/>
        </a:p>
      </dgm:t>
    </dgm:pt>
    <dgm:pt modelId="{D2561320-CBC2-4E4B-A17A-FCE7AB2E97CD}" type="pres">
      <dgm:prSet presAssocID="{12829C0D-6321-4710-8BFA-F9C4B3ECE68A}" presName="arrow" presStyleLbl="node1" presStyleIdx="2" presStyleCnt="3"/>
      <dgm:spPr/>
      <dgm:t>
        <a:bodyPr/>
        <a:lstStyle/>
        <a:p>
          <a:pPr rtl="1"/>
          <a:endParaRPr lang="fa-IR"/>
        </a:p>
      </dgm:t>
    </dgm:pt>
    <dgm:pt modelId="{3BD2E8B7-08A9-46B9-881F-B36C54788A52}" type="pres">
      <dgm:prSet presAssocID="{12829C0D-6321-4710-8BFA-F9C4B3ECE68A}" presName="descendantArrow" presStyleCnt="0"/>
      <dgm:spPr/>
    </dgm:pt>
    <dgm:pt modelId="{155B7223-E8D2-46D9-8CF1-627005F82126}" type="pres">
      <dgm:prSet presAssocID="{E081A4AE-25EB-4B52-8B6A-2B9062AE9686}" presName="childTextArrow" presStyleLbl="fgAccFollowNode1" presStyleIdx="3" presStyleCnt="4" custScaleX="2000000">
        <dgm:presLayoutVars>
          <dgm:bulletEnabled val="1"/>
        </dgm:presLayoutVars>
      </dgm:prSet>
      <dgm:spPr/>
      <dgm:t>
        <a:bodyPr/>
        <a:lstStyle/>
        <a:p>
          <a:pPr rtl="1"/>
          <a:endParaRPr lang="fa-IR"/>
        </a:p>
      </dgm:t>
    </dgm:pt>
  </dgm:ptLst>
  <dgm:cxnLst>
    <dgm:cxn modelId="{AB47B4F4-609A-4199-AF8C-DC76867D9FA1}" type="presOf" srcId="{12829C0D-6321-4710-8BFA-F9C4B3ECE68A}" destId="{0ACCE385-8387-42F8-97F2-5FE2634673E1}" srcOrd="0" destOrd="0" presId="urn:microsoft.com/office/officeart/2005/8/layout/process4"/>
    <dgm:cxn modelId="{8A782E4C-EAA8-4CF5-8D80-2F45811941AA}" type="presOf" srcId="{1B3056FE-75A6-4BCF-BC0C-EE298E9AA8F6}" destId="{30FDAFBF-DE49-4E45-A420-973C50C9CF7F}" srcOrd="0" destOrd="0" presId="urn:microsoft.com/office/officeart/2005/8/layout/process4"/>
    <dgm:cxn modelId="{F0DF66F8-B2EA-42E9-9B93-261F8C53582D}" srcId="{8786B452-9752-49CE-985F-BD045071C06B}" destId="{E548E1B9-842C-4982-8F3F-3C7C784407C6}" srcOrd="0" destOrd="0" parTransId="{654D88AC-C2C5-489B-A3A2-16B426DD05F9}" sibTransId="{59E4C8CE-0C06-4BF4-A8F8-B70AAE18827B}"/>
    <dgm:cxn modelId="{8FB1013A-0787-490B-BB51-E904B297AF2B}" srcId="{6EFB548A-FAEC-4F11-B1F2-8ECDF20EEC7B}" destId="{1B3056FE-75A6-4BCF-BC0C-EE298E9AA8F6}" srcOrd="0" destOrd="0" parTransId="{C399ADA0-6D70-4DB4-8017-3BF0D245F8D8}" sibTransId="{6BED1096-D3C1-47BE-B28B-138B88613281}"/>
    <dgm:cxn modelId="{51704D12-EAFF-46CF-AD59-0DA28AA9356B}" type="presOf" srcId="{6EFB548A-FAEC-4F11-B1F2-8ECDF20EEC7B}" destId="{4F1CD8CE-B75B-492A-800C-E3C0ABC9D8FE}" srcOrd="1" destOrd="0" presId="urn:microsoft.com/office/officeart/2005/8/layout/process4"/>
    <dgm:cxn modelId="{BFCBDD06-90B6-40F8-B21A-326EB46E7748}" type="presOf" srcId="{52F1268B-850E-410A-9E1B-995F33B3684F}" destId="{2CA72E55-6A89-41E9-B696-9221498264F7}" srcOrd="0" destOrd="0" presId="urn:microsoft.com/office/officeart/2005/8/layout/process4"/>
    <dgm:cxn modelId="{79470616-17E5-4838-A85D-43E0AD2CDF0C}" srcId="{52F1268B-850E-410A-9E1B-995F33B3684F}" destId="{8786B452-9752-49CE-985F-BD045071C06B}" srcOrd="1" destOrd="0" parTransId="{6ED3D505-BC20-4BE3-B6AB-BDB4B500D56C}" sibTransId="{E5D705EA-1CA8-4276-A0BA-5CDC853AC000}"/>
    <dgm:cxn modelId="{761F5DF8-40BA-40C3-90D6-5D1ADED56FCE}" type="presOf" srcId="{E081A4AE-25EB-4B52-8B6A-2B9062AE9686}" destId="{155B7223-E8D2-46D9-8CF1-627005F82126}" srcOrd="0" destOrd="0" presId="urn:microsoft.com/office/officeart/2005/8/layout/process4"/>
    <dgm:cxn modelId="{B7D0850C-0611-4E50-87FF-F6325E495E72}" type="presOf" srcId="{6EFB548A-FAEC-4F11-B1F2-8ECDF20EEC7B}" destId="{6249394A-226E-4FF6-9A00-ABDA193FCFA7}" srcOrd="0" destOrd="0" presId="urn:microsoft.com/office/officeart/2005/8/layout/process4"/>
    <dgm:cxn modelId="{B8DA11DF-709A-4428-82B6-388FFF7CC5D2}" srcId="{6EFB548A-FAEC-4F11-B1F2-8ECDF20EEC7B}" destId="{5EC6F570-7A29-4C48-BA5D-111CAC1CDBDC}" srcOrd="1" destOrd="0" parTransId="{B58CAEE9-080F-4558-B188-4D0A5181DC2F}" sibTransId="{0A6383FC-78FD-4F18-AC95-CA853A6724D9}"/>
    <dgm:cxn modelId="{4A09A252-A70A-4AFA-B935-1106B166ECD4}" type="presOf" srcId="{8786B452-9752-49CE-985F-BD045071C06B}" destId="{CA220B19-14AD-48E9-9494-601CC92F0EE7}" srcOrd="0" destOrd="0" presId="urn:microsoft.com/office/officeart/2005/8/layout/process4"/>
    <dgm:cxn modelId="{FF6E99F9-F20F-4B7F-9BDE-6C5CDE8FE375}" type="presOf" srcId="{E548E1B9-842C-4982-8F3F-3C7C784407C6}" destId="{82C98DB4-237F-4298-99EB-5424A59DA92F}" srcOrd="0" destOrd="0" presId="urn:microsoft.com/office/officeart/2005/8/layout/process4"/>
    <dgm:cxn modelId="{5054F786-2A2A-436A-B5E6-B7289DF4D7B7}" type="presOf" srcId="{5EC6F570-7A29-4C48-BA5D-111CAC1CDBDC}" destId="{E22C898B-943F-4665-9150-5F7ABA9F6F05}" srcOrd="0" destOrd="0" presId="urn:microsoft.com/office/officeart/2005/8/layout/process4"/>
    <dgm:cxn modelId="{25ED0CAF-16D0-48A8-9BC8-04CC01C9C13C}" srcId="{52F1268B-850E-410A-9E1B-995F33B3684F}" destId="{12829C0D-6321-4710-8BFA-F9C4B3ECE68A}" srcOrd="0" destOrd="0" parTransId="{6D6F630E-3E65-4FAC-933A-6957FE0B3592}" sibTransId="{04A646A6-7801-48EC-9FFB-B0654F6108F2}"/>
    <dgm:cxn modelId="{D69414F4-B874-4388-8CCC-27561D855F4B}" srcId="{12829C0D-6321-4710-8BFA-F9C4B3ECE68A}" destId="{E081A4AE-25EB-4B52-8B6A-2B9062AE9686}" srcOrd="0" destOrd="0" parTransId="{8F3AFC4F-C3F3-4F23-AFEA-E539A2A1D031}" sibTransId="{E2610784-FF52-40FE-880E-723B69475D2B}"/>
    <dgm:cxn modelId="{A926D292-4DBC-4138-AD5C-05F6156BC84E}" type="presOf" srcId="{12829C0D-6321-4710-8BFA-F9C4B3ECE68A}" destId="{D2561320-CBC2-4E4B-A17A-FCE7AB2E97CD}" srcOrd="1" destOrd="0" presId="urn:microsoft.com/office/officeart/2005/8/layout/process4"/>
    <dgm:cxn modelId="{9369ED66-C9A4-4189-95AD-5A236C0FD48A}" type="presOf" srcId="{8786B452-9752-49CE-985F-BD045071C06B}" destId="{592253BB-9B88-41EB-845B-F3354A969AC0}" srcOrd="1" destOrd="0" presId="urn:microsoft.com/office/officeart/2005/8/layout/process4"/>
    <dgm:cxn modelId="{E1A1ABF2-3630-47DC-A7CB-FA742A8ED093}" srcId="{52F1268B-850E-410A-9E1B-995F33B3684F}" destId="{6EFB548A-FAEC-4F11-B1F2-8ECDF20EEC7B}" srcOrd="2" destOrd="0" parTransId="{11DBA815-A383-43D8-A7EA-657887F32DB5}" sibTransId="{3E85CD20-BB0B-479D-958D-B2EB34655E2B}"/>
    <dgm:cxn modelId="{BC1D29F7-4BD2-4180-A577-A2E491D228E2}" type="presParOf" srcId="{2CA72E55-6A89-41E9-B696-9221498264F7}" destId="{C2402F64-2C4C-4C12-B466-4A7657BE7210}" srcOrd="0" destOrd="0" presId="urn:microsoft.com/office/officeart/2005/8/layout/process4"/>
    <dgm:cxn modelId="{0A8B1FEE-1C16-4382-BDB9-10CF26F21D4A}" type="presParOf" srcId="{C2402F64-2C4C-4C12-B466-4A7657BE7210}" destId="{6249394A-226E-4FF6-9A00-ABDA193FCFA7}" srcOrd="0" destOrd="0" presId="urn:microsoft.com/office/officeart/2005/8/layout/process4"/>
    <dgm:cxn modelId="{60798813-5A56-4A3D-8D26-0E7B514CCAF8}" type="presParOf" srcId="{C2402F64-2C4C-4C12-B466-4A7657BE7210}" destId="{4F1CD8CE-B75B-492A-800C-E3C0ABC9D8FE}" srcOrd="1" destOrd="0" presId="urn:microsoft.com/office/officeart/2005/8/layout/process4"/>
    <dgm:cxn modelId="{C08803B0-2118-4FBD-9CF3-3CDBD3BCFAC8}" type="presParOf" srcId="{C2402F64-2C4C-4C12-B466-4A7657BE7210}" destId="{9DBFAF3B-CB84-4506-9D1A-3ACFCE267900}" srcOrd="2" destOrd="0" presId="urn:microsoft.com/office/officeart/2005/8/layout/process4"/>
    <dgm:cxn modelId="{5F93C3AE-B46F-42E5-8BFC-7EF4D032C629}" type="presParOf" srcId="{9DBFAF3B-CB84-4506-9D1A-3ACFCE267900}" destId="{30FDAFBF-DE49-4E45-A420-973C50C9CF7F}" srcOrd="0" destOrd="0" presId="urn:microsoft.com/office/officeart/2005/8/layout/process4"/>
    <dgm:cxn modelId="{23EDB948-8275-400E-9C9A-F5AC1266EE7D}" type="presParOf" srcId="{9DBFAF3B-CB84-4506-9D1A-3ACFCE267900}" destId="{E22C898B-943F-4665-9150-5F7ABA9F6F05}" srcOrd="1" destOrd="0" presId="urn:microsoft.com/office/officeart/2005/8/layout/process4"/>
    <dgm:cxn modelId="{CC1F799D-94D9-4541-BBBA-6EF047DD092F}" type="presParOf" srcId="{2CA72E55-6A89-41E9-B696-9221498264F7}" destId="{5330FD90-C750-4CC4-9E6C-1174EF4FBB90}" srcOrd="1" destOrd="0" presId="urn:microsoft.com/office/officeart/2005/8/layout/process4"/>
    <dgm:cxn modelId="{0054B883-CB87-41C2-A632-DB07F5023057}" type="presParOf" srcId="{2CA72E55-6A89-41E9-B696-9221498264F7}" destId="{83414E21-88BB-41CA-B36D-A81E5B8DE49F}" srcOrd="2" destOrd="0" presId="urn:microsoft.com/office/officeart/2005/8/layout/process4"/>
    <dgm:cxn modelId="{67BC2705-D152-42F5-A50B-44AB1E3C2FB7}" type="presParOf" srcId="{83414E21-88BB-41CA-B36D-A81E5B8DE49F}" destId="{CA220B19-14AD-48E9-9494-601CC92F0EE7}" srcOrd="0" destOrd="0" presId="urn:microsoft.com/office/officeart/2005/8/layout/process4"/>
    <dgm:cxn modelId="{7A849086-B371-463D-BCBA-88085166B1F2}" type="presParOf" srcId="{83414E21-88BB-41CA-B36D-A81E5B8DE49F}" destId="{592253BB-9B88-41EB-845B-F3354A969AC0}" srcOrd="1" destOrd="0" presId="urn:microsoft.com/office/officeart/2005/8/layout/process4"/>
    <dgm:cxn modelId="{65C04282-CF34-4D4E-BFEA-EA6BEB95D4B7}" type="presParOf" srcId="{83414E21-88BB-41CA-B36D-A81E5B8DE49F}" destId="{F2BA996B-4F2E-4FCC-A3C5-96673017509F}" srcOrd="2" destOrd="0" presId="urn:microsoft.com/office/officeart/2005/8/layout/process4"/>
    <dgm:cxn modelId="{2D54CB4C-28AD-452B-BAE6-3558DC283904}" type="presParOf" srcId="{F2BA996B-4F2E-4FCC-A3C5-96673017509F}" destId="{82C98DB4-237F-4298-99EB-5424A59DA92F}" srcOrd="0" destOrd="0" presId="urn:microsoft.com/office/officeart/2005/8/layout/process4"/>
    <dgm:cxn modelId="{18AD9B57-3366-4DEC-9423-AE50B1B6419B}" type="presParOf" srcId="{2CA72E55-6A89-41E9-B696-9221498264F7}" destId="{88923317-80B0-4565-A766-D24E870EB1AB}" srcOrd="3" destOrd="0" presId="urn:microsoft.com/office/officeart/2005/8/layout/process4"/>
    <dgm:cxn modelId="{012CFFDA-BB30-4032-9CCC-D612D9CEE866}" type="presParOf" srcId="{2CA72E55-6A89-41E9-B696-9221498264F7}" destId="{031033BB-8471-4AA3-BB41-EC5DE72BBE7A}" srcOrd="4" destOrd="0" presId="urn:microsoft.com/office/officeart/2005/8/layout/process4"/>
    <dgm:cxn modelId="{C4077AFF-0764-4974-8A76-D047BF2E7C4A}" type="presParOf" srcId="{031033BB-8471-4AA3-BB41-EC5DE72BBE7A}" destId="{0ACCE385-8387-42F8-97F2-5FE2634673E1}" srcOrd="0" destOrd="0" presId="urn:microsoft.com/office/officeart/2005/8/layout/process4"/>
    <dgm:cxn modelId="{D7B17866-0A1B-4C12-B538-40EE9FC1C5F5}" type="presParOf" srcId="{031033BB-8471-4AA3-BB41-EC5DE72BBE7A}" destId="{D2561320-CBC2-4E4B-A17A-FCE7AB2E97CD}" srcOrd="1" destOrd="0" presId="urn:microsoft.com/office/officeart/2005/8/layout/process4"/>
    <dgm:cxn modelId="{429B3563-4AEE-4919-BCC0-39557B89FAB7}" type="presParOf" srcId="{031033BB-8471-4AA3-BB41-EC5DE72BBE7A}" destId="{3BD2E8B7-08A9-46B9-881F-B36C54788A52}" srcOrd="2" destOrd="0" presId="urn:microsoft.com/office/officeart/2005/8/layout/process4"/>
    <dgm:cxn modelId="{616C325E-902A-4430-A043-2EA5171878C2}" type="presParOf" srcId="{3BD2E8B7-08A9-46B9-881F-B36C54788A52}" destId="{155B7223-E8D2-46D9-8CF1-627005F8212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F1268B-850E-410A-9E1B-995F33B3684F}" type="doc">
      <dgm:prSet loTypeId="urn:microsoft.com/office/officeart/2005/8/layout/process4" loCatId="list" qsTypeId="urn:microsoft.com/office/officeart/2005/8/quickstyle/3d3" qsCatId="3D" csTypeId="urn:microsoft.com/office/officeart/2005/8/colors/colorful3" csCatId="colorful" phldr="1"/>
      <dgm:spPr/>
      <dgm:t>
        <a:bodyPr/>
        <a:lstStyle/>
        <a:p>
          <a:pPr rtl="1"/>
          <a:endParaRPr lang="fa-IR"/>
        </a:p>
      </dgm:t>
    </dgm:pt>
    <dgm:pt modelId="{5EC6F570-7A29-4C48-BA5D-111CAC1CDBDC}">
      <dgm:prSet phldrT="[Text]" custT="1"/>
      <dgm:spPr/>
      <dgm:t>
        <a:bodyPr/>
        <a:lstStyle/>
        <a:p>
          <a:pPr rtl="1"/>
          <a:r>
            <a:rPr lang="fa-IR" sz="1200" b="1" dirty="0" smtClean="0">
              <a:solidFill>
                <a:schemeClr val="tx1"/>
              </a:solidFill>
              <a:ea typeface="Calibri"/>
              <a:cs typeface="B Titr" pitchFamily="2" charset="-78"/>
            </a:rPr>
            <a:t>تقسیم ریسک و ضرر احتمالی در نظام مالی اسلامی باعث می شود تا هم نهادهای مالی اسلامی و هم مشتریان آن‌ها دقت بیشتری در براورد ریسک و مدیریت آن داشته باشند. دقت مضاعف در براورد ریسک به تزریق احتیاط بیشتر به سیستم اقتصادی کمک می کن</a:t>
          </a:r>
          <a:r>
            <a:rPr lang="fa-IR" sz="1200" b="1" dirty="0" smtClean="0">
              <a:ea typeface="Calibri"/>
              <a:cs typeface="B Titr" pitchFamily="2" charset="-78"/>
            </a:rPr>
            <a:t>د.</a:t>
          </a:r>
          <a:endParaRPr lang="fa-IR" sz="1200" b="1" dirty="0">
            <a:cs typeface="B Titr" pitchFamily="2" charset="-78"/>
          </a:endParaRPr>
        </a:p>
      </dgm:t>
    </dgm:pt>
    <dgm:pt modelId="{6EFB548A-FAEC-4F11-B1F2-8ECDF20EEC7B}">
      <dgm:prSet phldrT="[Text]"/>
      <dgm:spPr/>
      <dgm:t>
        <a:bodyPr/>
        <a:lstStyle/>
        <a:p>
          <a:pPr rtl="1"/>
          <a:r>
            <a:rPr lang="fa-IR" b="1" dirty="0" smtClean="0">
              <a:solidFill>
                <a:schemeClr val="tx1"/>
              </a:solidFill>
              <a:ea typeface="Calibri"/>
              <a:cs typeface="B Titr" pitchFamily="2" charset="-78"/>
            </a:rPr>
            <a:t>التزام به برآورد دقیق ریسک فعالیت‌ها</a:t>
          </a:r>
          <a:endParaRPr lang="fa-IR" b="1" dirty="0">
            <a:solidFill>
              <a:schemeClr val="tx1"/>
            </a:solidFill>
            <a:cs typeface="B Titr" pitchFamily="2" charset="-78"/>
          </a:endParaRPr>
        </a:p>
      </dgm:t>
    </dgm:pt>
    <dgm:pt modelId="{3E85CD20-BB0B-479D-958D-B2EB34655E2B}" type="sibTrans" cxnId="{E1A1ABF2-3630-47DC-A7CB-FA742A8ED093}">
      <dgm:prSet/>
      <dgm:spPr/>
      <dgm:t>
        <a:bodyPr/>
        <a:lstStyle/>
        <a:p>
          <a:pPr rtl="1"/>
          <a:endParaRPr lang="fa-IR"/>
        </a:p>
      </dgm:t>
    </dgm:pt>
    <dgm:pt modelId="{11DBA815-A383-43D8-A7EA-657887F32DB5}" type="parTrans" cxnId="{E1A1ABF2-3630-47DC-A7CB-FA742A8ED093}">
      <dgm:prSet/>
      <dgm:spPr/>
      <dgm:t>
        <a:bodyPr/>
        <a:lstStyle/>
        <a:p>
          <a:pPr rtl="1"/>
          <a:endParaRPr lang="fa-IR"/>
        </a:p>
      </dgm:t>
    </dgm:pt>
    <dgm:pt modelId="{0A6383FC-78FD-4F18-AC95-CA853A6724D9}" type="sibTrans" cxnId="{B8DA11DF-709A-4428-82B6-388FFF7CC5D2}">
      <dgm:prSet/>
      <dgm:spPr/>
      <dgm:t>
        <a:bodyPr/>
        <a:lstStyle/>
        <a:p>
          <a:pPr rtl="1"/>
          <a:endParaRPr lang="fa-IR"/>
        </a:p>
      </dgm:t>
    </dgm:pt>
    <dgm:pt modelId="{B58CAEE9-080F-4558-B188-4D0A5181DC2F}" type="parTrans" cxnId="{B8DA11DF-709A-4428-82B6-388FFF7CC5D2}">
      <dgm:prSet/>
      <dgm:spPr/>
      <dgm:t>
        <a:bodyPr/>
        <a:lstStyle/>
        <a:p>
          <a:pPr rtl="1"/>
          <a:endParaRPr lang="fa-IR"/>
        </a:p>
      </dgm:t>
    </dgm:pt>
    <dgm:pt modelId="{E548E1B9-842C-4982-8F3F-3C7C784407C6}">
      <dgm:prSet phldrT="[Text]" custT="1"/>
      <dgm:spPr/>
      <dgm:t>
        <a:bodyPr/>
        <a:lstStyle/>
        <a:p>
          <a:pPr rtl="1"/>
          <a:r>
            <a:rPr lang="fa-IR" sz="1200" b="0" dirty="0" smtClean="0">
              <a:solidFill>
                <a:schemeClr val="tx1"/>
              </a:solidFill>
              <a:ea typeface="Calibri"/>
              <a:cs typeface="B Titr" pitchFamily="2" charset="-78"/>
            </a:rPr>
            <a:t>چون در نظام مالی اسلامی ریسک توزیع می شود، در صورت بروز ضرر، ضرر بین طرفین تقسیم خواهد شد و بر خلاف نظام متعارف، یک طرف مجبور نخواهد بود تا علاوه بر پذیرش ضرر، بهره طرف مقابل را از محل سایر منابعش بپردازد. بنابراین حتی در هنگام ضرر، فشار زیاد بر یک طرف وارد نخواهد شد و بی ثباتی را در جامعه به دنبال نخواهد داشت.</a:t>
          </a:r>
          <a:endParaRPr lang="fa-IR" sz="1200" b="0" dirty="0">
            <a:solidFill>
              <a:schemeClr val="tx1"/>
            </a:solidFill>
            <a:cs typeface="B Titr" pitchFamily="2" charset="-78"/>
          </a:endParaRPr>
        </a:p>
      </dgm:t>
    </dgm:pt>
    <dgm:pt modelId="{8786B452-9752-49CE-985F-BD045071C06B}">
      <dgm:prSet phldrT="[Text]"/>
      <dgm:spPr/>
      <dgm:t>
        <a:bodyPr/>
        <a:lstStyle/>
        <a:p>
          <a:pPr rtl="1"/>
          <a:r>
            <a:rPr lang="fa-IR" b="1" dirty="0" smtClean="0">
              <a:solidFill>
                <a:schemeClr val="tx1"/>
              </a:solidFill>
              <a:ea typeface="Calibri"/>
              <a:cs typeface="B Titr" pitchFamily="2" charset="-78"/>
            </a:rPr>
            <a:t>توزیع ریسک و تاثیرپذیری حداقلی از شوک ها و بی ثباتی اقتصادی </a:t>
          </a:r>
          <a:endParaRPr lang="fa-IR" b="1" dirty="0">
            <a:solidFill>
              <a:schemeClr val="tx1"/>
            </a:solidFill>
            <a:cs typeface="B Titr" pitchFamily="2" charset="-78"/>
          </a:endParaRPr>
        </a:p>
      </dgm:t>
    </dgm:pt>
    <dgm:pt modelId="{E5D705EA-1CA8-4276-A0BA-5CDC853AC000}" type="sibTrans" cxnId="{79470616-17E5-4838-A85D-43E0AD2CDF0C}">
      <dgm:prSet/>
      <dgm:spPr/>
      <dgm:t>
        <a:bodyPr/>
        <a:lstStyle/>
        <a:p>
          <a:pPr rtl="1"/>
          <a:endParaRPr lang="fa-IR"/>
        </a:p>
      </dgm:t>
    </dgm:pt>
    <dgm:pt modelId="{6ED3D505-BC20-4BE3-B6AB-BDB4B500D56C}" type="parTrans" cxnId="{79470616-17E5-4838-A85D-43E0AD2CDF0C}">
      <dgm:prSet/>
      <dgm:spPr/>
      <dgm:t>
        <a:bodyPr/>
        <a:lstStyle/>
        <a:p>
          <a:pPr rtl="1"/>
          <a:endParaRPr lang="fa-IR"/>
        </a:p>
      </dgm:t>
    </dgm:pt>
    <dgm:pt modelId="{59E4C8CE-0C06-4BF4-A8F8-B70AAE18827B}" type="sibTrans" cxnId="{F0DF66F8-B2EA-42E9-9B93-261F8C53582D}">
      <dgm:prSet/>
      <dgm:spPr/>
      <dgm:t>
        <a:bodyPr/>
        <a:lstStyle/>
        <a:p>
          <a:pPr rtl="1"/>
          <a:endParaRPr lang="fa-IR"/>
        </a:p>
      </dgm:t>
    </dgm:pt>
    <dgm:pt modelId="{654D88AC-C2C5-489B-A3A2-16B426DD05F9}" type="parTrans" cxnId="{F0DF66F8-B2EA-42E9-9B93-261F8C53582D}">
      <dgm:prSet/>
      <dgm:spPr/>
      <dgm:t>
        <a:bodyPr/>
        <a:lstStyle/>
        <a:p>
          <a:pPr rtl="1"/>
          <a:endParaRPr lang="fa-IR"/>
        </a:p>
      </dgm:t>
    </dgm:pt>
    <dgm:pt modelId="{E081A4AE-25EB-4B52-8B6A-2B9062AE9686}">
      <dgm:prSet phldrT="[Text]" custT="1"/>
      <dgm:spPr/>
      <dgm:t>
        <a:bodyPr/>
        <a:lstStyle/>
        <a:p>
          <a:pPr rtl="1"/>
          <a:r>
            <a:rPr lang="fa-IR" sz="1200" b="1" dirty="0" smtClean="0">
              <a:solidFill>
                <a:schemeClr val="tx1"/>
              </a:solidFill>
              <a:ea typeface="Calibri"/>
              <a:cs typeface="B Titr" pitchFamily="2" charset="-78"/>
            </a:rPr>
            <a:t>در نهادهای مالی اسلامی برای احراز هویت قراردادها، علاوه بر احراز هویت مشتری و اعتبارسنجی او، باید موضوع قرارداد را هم احراز کند. ضمن اینکه باید از توجیه فنی و اقتصادی پروژه هایی که تامین مالی میکند مطمئن شود. یعنی هم باید به دریافت کنندگان تسهیلات توجه کند و هم به نوع فعالیت اقتصادی.</a:t>
          </a:r>
          <a:endParaRPr lang="fa-IR" sz="1200" b="1" dirty="0">
            <a:solidFill>
              <a:schemeClr val="tx1"/>
            </a:solidFill>
            <a:cs typeface="B Titr" pitchFamily="2" charset="-78"/>
          </a:endParaRPr>
        </a:p>
      </dgm:t>
    </dgm:pt>
    <dgm:pt modelId="{12829C0D-6321-4710-8BFA-F9C4B3ECE68A}">
      <dgm:prSet phldrT="[Text]"/>
      <dgm:spPr/>
      <dgm:t>
        <a:bodyPr/>
        <a:lstStyle/>
        <a:p>
          <a:pPr rtl="1"/>
          <a:r>
            <a:rPr lang="fa-IR" b="1" dirty="0" smtClean="0">
              <a:solidFill>
                <a:schemeClr val="tx1"/>
              </a:solidFill>
              <a:ea typeface="Calibri"/>
              <a:cs typeface="B Titr" pitchFamily="2" charset="-78"/>
            </a:rPr>
            <a:t>ایجاد شفافیت مالی و کنترل و نظارت بیشتر</a:t>
          </a:r>
          <a:endParaRPr lang="fa-IR" b="1" dirty="0">
            <a:solidFill>
              <a:schemeClr val="tx1"/>
            </a:solidFill>
            <a:cs typeface="B Titr" pitchFamily="2" charset="-78"/>
          </a:endParaRPr>
        </a:p>
      </dgm:t>
    </dgm:pt>
    <dgm:pt modelId="{04A646A6-7801-48EC-9FFB-B0654F6108F2}" type="sibTrans" cxnId="{25ED0CAF-16D0-48A8-9BC8-04CC01C9C13C}">
      <dgm:prSet/>
      <dgm:spPr/>
      <dgm:t>
        <a:bodyPr/>
        <a:lstStyle/>
        <a:p>
          <a:pPr rtl="1"/>
          <a:endParaRPr lang="fa-IR"/>
        </a:p>
      </dgm:t>
    </dgm:pt>
    <dgm:pt modelId="{6D6F630E-3E65-4FAC-933A-6957FE0B3592}" type="parTrans" cxnId="{25ED0CAF-16D0-48A8-9BC8-04CC01C9C13C}">
      <dgm:prSet/>
      <dgm:spPr/>
      <dgm:t>
        <a:bodyPr/>
        <a:lstStyle/>
        <a:p>
          <a:pPr rtl="1"/>
          <a:endParaRPr lang="fa-IR"/>
        </a:p>
      </dgm:t>
    </dgm:pt>
    <dgm:pt modelId="{E2610784-FF52-40FE-880E-723B69475D2B}" type="sibTrans" cxnId="{D69414F4-B874-4388-8CCC-27561D855F4B}">
      <dgm:prSet/>
      <dgm:spPr/>
      <dgm:t>
        <a:bodyPr/>
        <a:lstStyle/>
        <a:p>
          <a:pPr rtl="1"/>
          <a:endParaRPr lang="fa-IR"/>
        </a:p>
      </dgm:t>
    </dgm:pt>
    <dgm:pt modelId="{8F3AFC4F-C3F3-4F23-AFEA-E539A2A1D031}" type="parTrans" cxnId="{D69414F4-B874-4388-8CCC-27561D855F4B}">
      <dgm:prSet/>
      <dgm:spPr/>
      <dgm:t>
        <a:bodyPr/>
        <a:lstStyle/>
        <a:p>
          <a:pPr rtl="1"/>
          <a:endParaRPr lang="fa-IR"/>
        </a:p>
      </dgm:t>
    </dgm:pt>
    <dgm:pt modelId="{2CA72E55-6A89-41E9-B696-9221498264F7}" type="pres">
      <dgm:prSet presAssocID="{52F1268B-850E-410A-9E1B-995F33B3684F}" presName="Name0" presStyleCnt="0">
        <dgm:presLayoutVars>
          <dgm:dir/>
          <dgm:animLvl val="lvl"/>
          <dgm:resizeHandles val="exact"/>
        </dgm:presLayoutVars>
      </dgm:prSet>
      <dgm:spPr/>
      <dgm:t>
        <a:bodyPr/>
        <a:lstStyle/>
        <a:p>
          <a:pPr rtl="1"/>
          <a:endParaRPr lang="fa-IR"/>
        </a:p>
      </dgm:t>
    </dgm:pt>
    <dgm:pt modelId="{C2402F64-2C4C-4C12-B466-4A7657BE7210}" type="pres">
      <dgm:prSet presAssocID="{6EFB548A-FAEC-4F11-B1F2-8ECDF20EEC7B}" presName="boxAndChildren" presStyleCnt="0"/>
      <dgm:spPr/>
    </dgm:pt>
    <dgm:pt modelId="{6249394A-226E-4FF6-9A00-ABDA193FCFA7}" type="pres">
      <dgm:prSet presAssocID="{6EFB548A-FAEC-4F11-B1F2-8ECDF20EEC7B}" presName="parentTextBox" presStyleLbl="node1" presStyleIdx="0" presStyleCnt="3"/>
      <dgm:spPr/>
      <dgm:t>
        <a:bodyPr/>
        <a:lstStyle/>
        <a:p>
          <a:pPr rtl="1"/>
          <a:endParaRPr lang="fa-IR"/>
        </a:p>
      </dgm:t>
    </dgm:pt>
    <dgm:pt modelId="{4F1CD8CE-B75B-492A-800C-E3C0ABC9D8FE}" type="pres">
      <dgm:prSet presAssocID="{6EFB548A-FAEC-4F11-B1F2-8ECDF20EEC7B}" presName="entireBox" presStyleLbl="node1" presStyleIdx="0" presStyleCnt="3"/>
      <dgm:spPr/>
      <dgm:t>
        <a:bodyPr/>
        <a:lstStyle/>
        <a:p>
          <a:pPr rtl="1"/>
          <a:endParaRPr lang="fa-IR"/>
        </a:p>
      </dgm:t>
    </dgm:pt>
    <dgm:pt modelId="{9DBFAF3B-CB84-4506-9D1A-3ACFCE267900}" type="pres">
      <dgm:prSet presAssocID="{6EFB548A-FAEC-4F11-B1F2-8ECDF20EEC7B}" presName="descendantBox" presStyleCnt="0"/>
      <dgm:spPr/>
    </dgm:pt>
    <dgm:pt modelId="{E22C898B-943F-4665-9150-5F7ABA9F6F05}" type="pres">
      <dgm:prSet presAssocID="{5EC6F570-7A29-4C48-BA5D-111CAC1CDBDC}" presName="childTextBox" presStyleLbl="fgAccFollowNode1" presStyleIdx="0" presStyleCnt="3" custLinFactNeighborY="2874">
        <dgm:presLayoutVars>
          <dgm:bulletEnabled val="1"/>
        </dgm:presLayoutVars>
      </dgm:prSet>
      <dgm:spPr/>
      <dgm:t>
        <a:bodyPr/>
        <a:lstStyle/>
        <a:p>
          <a:pPr rtl="1"/>
          <a:endParaRPr lang="fa-IR"/>
        </a:p>
      </dgm:t>
    </dgm:pt>
    <dgm:pt modelId="{5330FD90-C750-4CC4-9E6C-1174EF4FBB90}" type="pres">
      <dgm:prSet presAssocID="{E5D705EA-1CA8-4276-A0BA-5CDC853AC000}" presName="sp" presStyleCnt="0"/>
      <dgm:spPr/>
    </dgm:pt>
    <dgm:pt modelId="{83414E21-88BB-41CA-B36D-A81E5B8DE49F}" type="pres">
      <dgm:prSet presAssocID="{8786B452-9752-49CE-985F-BD045071C06B}" presName="arrowAndChildren" presStyleCnt="0"/>
      <dgm:spPr/>
    </dgm:pt>
    <dgm:pt modelId="{CA220B19-14AD-48E9-9494-601CC92F0EE7}" type="pres">
      <dgm:prSet presAssocID="{8786B452-9752-49CE-985F-BD045071C06B}" presName="parentTextArrow" presStyleLbl="node1" presStyleIdx="0" presStyleCnt="3"/>
      <dgm:spPr/>
      <dgm:t>
        <a:bodyPr/>
        <a:lstStyle/>
        <a:p>
          <a:pPr rtl="1"/>
          <a:endParaRPr lang="fa-IR"/>
        </a:p>
      </dgm:t>
    </dgm:pt>
    <dgm:pt modelId="{592253BB-9B88-41EB-845B-F3354A969AC0}" type="pres">
      <dgm:prSet presAssocID="{8786B452-9752-49CE-985F-BD045071C06B}" presName="arrow" presStyleLbl="node1" presStyleIdx="1" presStyleCnt="3"/>
      <dgm:spPr/>
      <dgm:t>
        <a:bodyPr/>
        <a:lstStyle/>
        <a:p>
          <a:pPr rtl="1"/>
          <a:endParaRPr lang="fa-IR"/>
        </a:p>
      </dgm:t>
    </dgm:pt>
    <dgm:pt modelId="{F2BA996B-4F2E-4FCC-A3C5-96673017509F}" type="pres">
      <dgm:prSet presAssocID="{8786B452-9752-49CE-985F-BD045071C06B}" presName="descendantArrow" presStyleCnt="0"/>
      <dgm:spPr/>
    </dgm:pt>
    <dgm:pt modelId="{82C98DB4-237F-4298-99EB-5424A59DA92F}" type="pres">
      <dgm:prSet presAssocID="{E548E1B9-842C-4982-8F3F-3C7C784407C6}" presName="childTextArrow" presStyleLbl="fgAccFollowNode1" presStyleIdx="1" presStyleCnt="3" custScaleX="2000000" custScaleY="142645">
        <dgm:presLayoutVars>
          <dgm:bulletEnabled val="1"/>
        </dgm:presLayoutVars>
      </dgm:prSet>
      <dgm:spPr/>
      <dgm:t>
        <a:bodyPr/>
        <a:lstStyle/>
        <a:p>
          <a:pPr rtl="1"/>
          <a:endParaRPr lang="fa-IR"/>
        </a:p>
      </dgm:t>
    </dgm:pt>
    <dgm:pt modelId="{88923317-80B0-4565-A766-D24E870EB1AB}" type="pres">
      <dgm:prSet presAssocID="{04A646A6-7801-48EC-9FFB-B0654F6108F2}" presName="sp" presStyleCnt="0"/>
      <dgm:spPr/>
    </dgm:pt>
    <dgm:pt modelId="{031033BB-8471-4AA3-BB41-EC5DE72BBE7A}" type="pres">
      <dgm:prSet presAssocID="{12829C0D-6321-4710-8BFA-F9C4B3ECE68A}" presName="arrowAndChildren" presStyleCnt="0"/>
      <dgm:spPr/>
    </dgm:pt>
    <dgm:pt modelId="{0ACCE385-8387-42F8-97F2-5FE2634673E1}" type="pres">
      <dgm:prSet presAssocID="{12829C0D-6321-4710-8BFA-F9C4B3ECE68A}" presName="parentTextArrow" presStyleLbl="node1" presStyleIdx="1" presStyleCnt="3"/>
      <dgm:spPr/>
      <dgm:t>
        <a:bodyPr/>
        <a:lstStyle/>
        <a:p>
          <a:pPr rtl="1"/>
          <a:endParaRPr lang="fa-IR"/>
        </a:p>
      </dgm:t>
    </dgm:pt>
    <dgm:pt modelId="{D2561320-CBC2-4E4B-A17A-FCE7AB2E97CD}" type="pres">
      <dgm:prSet presAssocID="{12829C0D-6321-4710-8BFA-F9C4B3ECE68A}" presName="arrow" presStyleLbl="node1" presStyleIdx="2" presStyleCnt="3" custLinFactNeighborX="157" custLinFactNeighborY="-487"/>
      <dgm:spPr/>
      <dgm:t>
        <a:bodyPr/>
        <a:lstStyle/>
        <a:p>
          <a:pPr rtl="1"/>
          <a:endParaRPr lang="fa-IR"/>
        </a:p>
      </dgm:t>
    </dgm:pt>
    <dgm:pt modelId="{3BD2E8B7-08A9-46B9-881F-B36C54788A52}" type="pres">
      <dgm:prSet presAssocID="{12829C0D-6321-4710-8BFA-F9C4B3ECE68A}" presName="descendantArrow" presStyleCnt="0"/>
      <dgm:spPr/>
    </dgm:pt>
    <dgm:pt modelId="{155B7223-E8D2-46D9-8CF1-627005F82126}" type="pres">
      <dgm:prSet presAssocID="{E081A4AE-25EB-4B52-8B6A-2B9062AE9686}" presName="childTextArrow" presStyleLbl="fgAccFollowNode1" presStyleIdx="2" presStyleCnt="3" custScaleX="2000000" custScaleY="124536">
        <dgm:presLayoutVars>
          <dgm:bulletEnabled val="1"/>
        </dgm:presLayoutVars>
      </dgm:prSet>
      <dgm:spPr/>
      <dgm:t>
        <a:bodyPr/>
        <a:lstStyle/>
        <a:p>
          <a:pPr rtl="1"/>
          <a:endParaRPr lang="fa-IR"/>
        </a:p>
      </dgm:t>
    </dgm:pt>
  </dgm:ptLst>
  <dgm:cxnLst>
    <dgm:cxn modelId="{F0DF66F8-B2EA-42E9-9B93-261F8C53582D}" srcId="{8786B452-9752-49CE-985F-BD045071C06B}" destId="{E548E1B9-842C-4982-8F3F-3C7C784407C6}" srcOrd="0" destOrd="0" parTransId="{654D88AC-C2C5-489B-A3A2-16B426DD05F9}" sibTransId="{59E4C8CE-0C06-4BF4-A8F8-B70AAE18827B}"/>
    <dgm:cxn modelId="{A1567DEF-0349-4EA9-8884-6E9CF19181AB}" type="presOf" srcId="{5EC6F570-7A29-4C48-BA5D-111CAC1CDBDC}" destId="{E22C898B-943F-4665-9150-5F7ABA9F6F05}" srcOrd="0" destOrd="0" presId="urn:microsoft.com/office/officeart/2005/8/layout/process4"/>
    <dgm:cxn modelId="{AB25A9B7-A2A8-4645-9B4A-04485AA0DE55}" type="presOf" srcId="{E081A4AE-25EB-4B52-8B6A-2B9062AE9686}" destId="{155B7223-E8D2-46D9-8CF1-627005F82126}" srcOrd="0" destOrd="0" presId="urn:microsoft.com/office/officeart/2005/8/layout/process4"/>
    <dgm:cxn modelId="{A01F6636-7CC7-4571-AB90-86A8A13DBFEC}" type="presOf" srcId="{8786B452-9752-49CE-985F-BD045071C06B}" destId="{CA220B19-14AD-48E9-9494-601CC92F0EE7}" srcOrd="0" destOrd="0" presId="urn:microsoft.com/office/officeart/2005/8/layout/process4"/>
    <dgm:cxn modelId="{3BE63297-EF19-4D29-BD55-5301F60F8150}" type="presOf" srcId="{6EFB548A-FAEC-4F11-B1F2-8ECDF20EEC7B}" destId="{4F1CD8CE-B75B-492A-800C-E3C0ABC9D8FE}" srcOrd="1" destOrd="0" presId="urn:microsoft.com/office/officeart/2005/8/layout/process4"/>
    <dgm:cxn modelId="{FCD03CD1-7AE2-4A2E-AAEC-5B564C9CAF62}" type="presOf" srcId="{12829C0D-6321-4710-8BFA-F9C4B3ECE68A}" destId="{0ACCE385-8387-42F8-97F2-5FE2634673E1}" srcOrd="0" destOrd="0" presId="urn:microsoft.com/office/officeart/2005/8/layout/process4"/>
    <dgm:cxn modelId="{83015DC2-276B-42C7-9C60-07D601143FBD}" type="presOf" srcId="{52F1268B-850E-410A-9E1B-995F33B3684F}" destId="{2CA72E55-6A89-41E9-B696-9221498264F7}" srcOrd="0" destOrd="0" presId="urn:microsoft.com/office/officeart/2005/8/layout/process4"/>
    <dgm:cxn modelId="{25ED0CAF-16D0-48A8-9BC8-04CC01C9C13C}" srcId="{52F1268B-850E-410A-9E1B-995F33B3684F}" destId="{12829C0D-6321-4710-8BFA-F9C4B3ECE68A}" srcOrd="0" destOrd="0" parTransId="{6D6F630E-3E65-4FAC-933A-6957FE0B3592}" sibTransId="{04A646A6-7801-48EC-9FFB-B0654F6108F2}"/>
    <dgm:cxn modelId="{79470616-17E5-4838-A85D-43E0AD2CDF0C}" srcId="{52F1268B-850E-410A-9E1B-995F33B3684F}" destId="{8786B452-9752-49CE-985F-BD045071C06B}" srcOrd="1" destOrd="0" parTransId="{6ED3D505-BC20-4BE3-B6AB-BDB4B500D56C}" sibTransId="{E5D705EA-1CA8-4276-A0BA-5CDC853AC000}"/>
    <dgm:cxn modelId="{9EF6A880-277B-4040-84C8-85A32BDBE23D}" type="presOf" srcId="{12829C0D-6321-4710-8BFA-F9C4B3ECE68A}" destId="{D2561320-CBC2-4E4B-A17A-FCE7AB2E97CD}" srcOrd="1" destOrd="0" presId="urn:microsoft.com/office/officeart/2005/8/layout/process4"/>
    <dgm:cxn modelId="{B8DA11DF-709A-4428-82B6-388FFF7CC5D2}" srcId="{6EFB548A-FAEC-4F11-B1F2-8ECDF20EEC7B}" destId="{5EC6F570-7A29-4C48-BA5D-111CAC1CDBDC}" srcOrd="0" destOrd="0" parTransId="{B58CAEE9-080F-4558-B188-4D0A5181DC2F}" sibTransId="{0A6383FC-78FD-4F18-AC95-CA853A6724D9}"/>
    <dgm:cxn modelId="{A3228936-B7BF-4297-B3E8-638C6934A0A4}" type="presOf" srcId="{6EFB548A-FAEC-4F11-B1F2-8ECDF20EEC7B}" destId="{6249394A-226E-4FF6-9A00-ABDA193FCFA7}" srcOrd="0" destOrd="0" presId="urn:microsoft.com/office/officeart/2005/8/layout/process4"/>
    <dgm:cxn modelId="{E1A1ABF2-3630-47DC-A7CB-FA742A8ED093}" srcId="{52F1268B-850E-410A-9E1B-995F33B3684F}" destId="{6EFB548A-FAEC-4F11-B1F2-8ECDF20EEC7B}" srcOrd="2" destOrd="0" parTransId="{11DBA815-A383-43D8-A7EA-657887F32DB5}" sibTransId="{3E85CD20-BB0B-479D-958D-B2EB34655E2B}"/>
    <dgm:cxn modelId="{7C37184A-A882-4AEF-A711-6E206647AE3E}" type="presOf" srcId="{E548E1B9-842C-4982-8F3F-3C7C784407C6}" destId="{82C98DB4-237F-4298-99EB-5424A59DA92F}" srcOrd="0" destOrd="0" presId="urn:microsoft.com/office/officeart/2005/8/layout/process4"/>
    <dgm:cxn modelId="{D69414F4-B874-4388-8CCC-27561D855F4B}" srcId="{12829C0D-6321-4710-8BFA-F9C4B3ECE68A}" destId="{E081A4AE-25EB-4B52-8B6A-2B9062AE9686}" srcOrd="0" destOrd="0" parTransId="{8F3AFC4F-C3F3-4F23-AFEA-E539A2A1D031}" sibTransId="{E2610784-FF52-40FE-880E-723B69475D2B}"/>
    <dgm:cxn modelId="{CF821114-6976-4422-93FE-FA50D10DB7BD}" type="presOf" srcId="{8786B452-9752-49CE-985F-BD045071C06B}" destId="{592253BB-9B88-41EB-845B-F3354A969AC0}" srcOrd="1" destOrd="0" presId="urn:microsoft.com/office/officeart/2005/8/layout/process4"/>
    <dgm:cxn modelId="{60004382-1F8C-489F-85C7-35D7935BA966}" type="presParOf" srcId="{2CA72E55-6A89-41E9-B696-9221498264F7}" destId="{C2402F64-2C4C-4C12-B466-4A7657BE7210}" srcOrd="0" destOrd="0" presId="urn:microsoft.com/office/officeart/2005/8/layout/process4"/>
    <dgm:cxn modelId="{3908063D-275A-4035-97DF-6FD5915A8C62}" type="presParOf" srcId="{C2402F64-2C4C-4C12-B466-4A7657BE7210}" destId="{6249394A-226E-4FF6-9A00-ABDA193FCFA7}" srcOrd="0" destOrd="0" presId="urn:microsoft.com/office/officeart/2005/8/layout/process4"/>
    <dgm:cxn modelId="{76391C3A-40D3-49BE-87C8-CB11DA095066}" type="presParOf" srcId="{C2402F64-2C4C-4C12-B466-4A7657BE7210}" destId="{4F1CD8CE-B75B-492A-800C-E3C0ABC9D8FE}" srcOrd="1" destOrd="0" presId="urn:microsoft.com/office/officeart/2005/8/layout/process4"/>
    <dgm:cxn modelId="{3380681F-537E-42F3-B26B-35A0C9B43C04}" type="presParOf" srcId="{C2402F64-2C4C-4C12-B466-4A7657BE7210}" destId="{9DBFAF3B-CB84-4506-9D1A-3ACFCE267900}" srcOrd="2" destOrd="0" presId="urn:microsoft.com/office/officeart/2005/8/layout/process4"/>
    <dgm:cxn modelId="{F13D8E5F-FD4E-4108-9D6E-57D04753E3C3}" type="presParOf" srcId="{9DBFAF3B-CB84-4506-9D1A-3ACFCE267900}" destId="{E22C898B-943F-4665-9150-5F7ABA9F6F05}" srcOrd="0" destOrd="0" presId="urn:microsoft.com/office/officeart/2005/8/layout/process4"/>
    <dgm:cxn modelId="{E38A05A7-DEE9-4FDE-9B4C-E787657F15EA}" type="presParOf" srcId="{2CA72E55-6A89-41E9-B696-9221498264F7}" destId="{5330FD90-C750-4CC4-9E6C-1174EF4FBB90}" srcOrd="1" destOrd="0" presId="urn:microsoft.com/office/officeart/2005/8/layout/process4"/>
    <dgm:cxn modelId="{4AA70F36-0D4E-4C87-B292-F2BB497A8DFC}" type="presParOf" srcId="{2CA72E55-6A89-41E9-B696-9221498264F7}" destId="{83414E21-88BB-41CA-B36D-A81E5B8DE49F}" srcOrd="2" destOrd="0" presId="urn:microsoft.com/office/officeart/2005/8/layout/process4"/>
    <dgm:cxn modelId="{AB746CB6-30FA-49C9-90F4-09C228502151}" type="presParOf" srcId="{83414E21-88BB-41CA-B36D-A81E5B8DE49F}" destId="{CA220B19-14AD-48E9-9494-601CC92F0EE7}" srcOrd="0" destOrd="0" presId="urn:microsoft.com/office/officeart/2005/8/layout/process4"/>
    <dgm:cxn modelId="{23B1BC04-3220-4302-9D47-70DEA13797F2}" type="presParOf" srcId="{83414E21-88BB-41CA-B36D-A81E5B8DE49F}" destId="{592253BB-9B88-41EB-845B-F3354A969AC0}" srcOrd="1" destOrd="0" presId="urn:microsoft.com/office/officeart/2005/8/layout/process4"/>
    <dgm:cxn modelId="{3038E620-3A4D-40A7-AD51-9A52445C4E93}" type="presParOf" srcId="{83414E21-88BB-41CA-B36D-A81E5B8DE49F}" destId="{F2BA996B-4F2E-4FCC-A3C5-96673017509F}" srcOrd="2" destOrd="0" presId="urn:microsoft.com/office/officeart/2005/8/layout/process4"/>
    <dgm:cxn modelId="{B579B021-3742-4308-9F13-CC6D8B93C0AA}" type="presParOf" srcId="{F2BA996B-4F2E-4FCC-A3C5-96673017509F}" destId="{82C98DB4-237F-4298-99EB-5424A59DA92F}" srcOrd="0" destOrd="0" presId="urn:microsoft.com/office/officeart/2005/8/layout/process4"/>
    <dgm:cxn modelId="{26C60C68-1BFA-443A-90CB-1E6C21AE7661}" type="presParOf" srcId="{2CA72E55-6A89-41E9-B696-9221498264F7}" destId="{88923317-80B0-4565-A766-D24E870EB1AB}" srcOrd="3" destOrd="0" presId="urn:microsoft.com/office/officeart/2005/8/layout/process4"/>
    <dgm:cxn modelId="{8B3F2B52-AE3D-4F24-884A-06D83392BB20}" type="presParOf" srcId="{2CA72E55-6A89-41E9-B696-9221498264F7}" destId="{031033BB-8471-4AA3-BB41-EC5DE72BBE7A}" srcOrd="4" destOrd="0" presId="urn:microsoft.com/office/officeart/2005/8/layout/process4"/>
    <dgm:cxn modelId="{15F0ECC3-A1C2-4CE3-8386-9B39EF37AB91}" type="presParOf" srcId="{031033BB-8471-4AA3-BB41-EC5DE72BBE7A}" destId="{0ACCE385-8387-42F8-97F2-5FE2634673E1}" srcOrd="0" destOrd="0" presId="urn:microsoft.com/office/officeart/2005/8/layout/process4"/>
    <dgm:cxn modelId="{90EB5125-3CE9-4FC8-8189-D7137CE48F4E}" type="presParOf" srcId="{031033BB-8471-4AA3-BB41-EC5DE72BBE7A}" destId="{D2561320-CBC2-4E4B-A17A-FCE7AB2E97CD}" srcOrd="1" destOrd="0" presId="urn:microsoft.com/office/officeart/2005/8/layout/process4"/>
    <dgm:cxn modelId="{F9B0B272-95F6-4F63-9A46-396E59797494}" type="presParOf" srcId="{031033BB-8471-4AA3-BB41-EC5DE72BBE7A}" destId="{3BD2E8B7-08A9-46B9-881F-B36C54788A52}" srcOrd="2" destOrd="0" presId="urn:microsoft.com/office/officeart/2005/8/layout/process4"/>
    <dgm:cxn modelId="{D2B7EFE3-F6C4-4076-BD33-1C9AA7A8B0F7}" type="presParOf" srcId="{3BD2E8B7-08A9-46B9-881F-B36C54788A52}" destId="{155B7223-E8D2-46D9-8CF1-627005F82126}"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9BA359-9CD5-40AC-A0F6-2C310B5B36E0}" type="doc">
      <dgm:prSet loTypeId="urn:microsoft.com/office/officeart/2005/8/layout/process4" loCatId="list" qsTypeId="urn:microsoft.com/office/officeart/2005/8/quickstyle/3d3" qsCatId="3D" csTypeId="urn:microsoft.com/office/officeart/2005/8/colors/colorful5" csCatId="colorful" phldr="1"/>
      <dgm:spPr/>
      <dgm:t>
        <a:bodyPr/>
        <a:lstStyle/>
        <a:p>
          <a:pPr rtl="1"/>
          <a:endParaRPr lang="fa-IR"/>
        </a:p>
      </dgm:t>
    </dgm:pt>
    <dgm:pt modelId="{0EBE978D-83C3-4733-B18F-8BC35432E2E2}">
      <dgm:prSet phldrT="[Text]" custT="1"/>
      <dgm:spPr/>
      <dgm:t>
        <a:bodyPr/>
        <a:lstStyle/>
        <a:p>
          <a:pPr rtl="1"/>
          <a:r>
            <a:rPr lang="fa-IR" sz="2000" b="1" dirty="0" smtClean="0">
              <a:solidFill>
                <a:schemeClr val="tx1"/>
              </a:solidFill>
              <a:ea typeface="Calibri"/>
              <a:cs typeface="B Titr" pitchFamily="2" charset="-78"/>
            </a:rPr>
            <a:t>توانایی جذب شوک های واقعی اقتصاد از راه ایجاد تغییر مناسب در هزینه سرمایه</a:t>
          </a:r>
          <a:endParaRPr lang="fa-IR" sz="2000" dirty="0">
            <a:solidFill>
              <a:schemeClr val="tx1"/>
            </a:solidFill>
            <a:cs typeface="B Titr" pitchFamily="2" charset="-78"/>
          </a:endParaRPr>
        </a:p>
      </dgm:t>
    </dgm:pt>
    <dgm:pt modelId="{00CF5765-094E-4C6D-B03C-2122F822D047}" type="parTrans" cxnId="{BBE7B6EB-6A4C-4955-A664-279FFCF6B3F0}">
      <dgm:prSet/>
      <dgm:spPr/>
      <dgm:t>
        <a:bodyPr/>
        <a:lstStyle/>
        <a:p>
          <a:pPr rtl="1"/>
          <a:endParaRPr lang="fa-IR"/>
        </a:p>
      </dgm:t>
    </dgm:pt>
    <dgm:pt modelId="{F65A3E7A-5083-4F56-8DEB-373A76935EBF}" type="sibTrans" cxnId="{BBE7B6EB-6A4C-4955-A664-279FFCF6B3F0}">
      <dgm:prSet/>
      <dgm:spPr/>
      <dgm:t>
        <a:bodyPr/>
        <a:lstStyle/>
        <a:p>
          <a:pPr rtl="1"/>
          <a:endParaRPr lang="fa-IR"/>
        </a:p>
      </dgm:t>
    </dgm:pt>
    <dgm:pt modelId="{AD1574D9-C053-4EC8-BA51-9087F14838C5}">
      <dgm:prSet phldrT="[Text]" custT="1"/>
      <dgm:spPr/>
      <dgm:t>
        <a:bodyPr/>
        <a:lstStyle/>
        <a:p>
          <a:pPr rtl="1"/>
          <a:r>
            <a:rPr lang="fa-IR" sz="1400" dirty="0" smtClean="0">
              <a:solidFill>
                <a:schemeClr val="tx1"/>
              </a:solidFill>
              <a:ea typeface="Calibri"/>
              <a:cs typeface="B Titr" pitchFamily="2" charset="-78"/>
            </a:rPr>
            <a:t>در نظام مالی اسلامی، هزینه سرمایه با توجه به سود تغییر می کند اما در نظام سرمایه داری ممکن است نرخ بهره با تغییر سود تغییر نکند. و این یعنی واکنش شدید در تقاضای تامین مالی و بروز بحران.</a:t>
          </a:r>
          <a:endParaRPr lang="fa-IR" sz="1400" dirty="0">
            <a:solidFill>
              <a:schemeClr val="tx1"/>
            </a:solidFill>
            <a:cs typeface="B Titr" pitchFamily="2" charset="-78"/>
          </a:endParaRPr>
        </a:p>
      </dgm:t>
    </dgm:pt>
    <dgm:pt modelId="{CD710994-BAAA-4C73-BEEE-3845D3930F6D}" type="parTrans" cxnId="{F034A04E-2C85-45B1-827A-A832C6018178}">
      <dgm:prSet/>
      <dgm:spPr/>
      <dgm:t>
        <a:bodyPr/>
        <a:lstStyle/>
        <a:p>
          <a:pPr rtl="1"/>
          <a:endParaRPr lang="fa-IR"/>
        </a:p>
      </dgm:t>
    </dgm:pt>
    <dgm:pt modelId="{9ED9C20F-E51D-4028-A64B-C82971D00E37}" type="sibTrans" cxnId="{F034A04E-2C85-45B1-827A-A832C6018178}">
      <dgm:prSet/>
      <dgm:spPr/>
      <dgm:t>
        <a:bodyPr/>
        <a:lstStyle/>
        <a:p>
          <a:pPr rtl="1"/>
          <a:endParaRPr lang="fa-IR"/>
        </a:p>
      </dgm:t>
    </dgm:pt>
    <dgm:pt modelId="{B480E538-9249-47F4-99EB-F06A60D14058}">
      <dgm:prSet phldrT="[Text]" custT="1"/>
      <dgm:spPr/>
      <dgm:t>
        <a:bodyPr/>
        <a:lstStyle/>
        <a:p>
          <a:pPr rtl="1"/>
          <a:r>
            <a:rPr lang="fa-IR" sz="2000" b="1" dirty="0" smtClean="0">
              <a:solidFill>
                <a:schemeClr val="tx1"/>
              </a:solidFill>
              <a:ea typeface="Calibri"/>
              <a:cs typeface="B Titr" pitchFamily="2" charset="-78"/>
            </a:rPr>
            <a:t>رعایت استانداردهای وام‌دهی </a:t>
          </a:r>
          <a:endParaRPr lang="fa-IR" sz="2000" dirty="0">
            <a:solidFill>
              <a:schemeClr val="tx1"/>
            </a:solidFill>
            <a:cs typeface="B Titr" pitchFamily="2" charset="-78"/>
          </a:endParaRPr>
        </a:p>
      </dgm:t>
    </dgm:pt>
    <dgm:pt modelId="{D82F6C31-0926-4FD4-B3B9-A068BD9DFAAD}" type="parTrans" cxnId="{6A14EC0A-9B71-47F8-AE00-C94E65717BB6}">
      <dgm:prSet/>
      <dgm:spPr/>
      <dgm:t>
        <a:bodyPr/>
        <a:lstStyle/>
        <a:p>
          <a:pPr rtl="1"/>
          <a:endParaRPr lang="fa-IR"/>
        </a:p>
      </dgm:t>
    </dgm:pt>
    <dgm:pt modelId="{5C66A32E-492A-4AAC-BC74-F41179E8366D}" type="sibTrans" cxnId="{6A14EC0A-9B71-47F8-AE00-C94E65717BB6}">
      <dgm:prSet/>
      <dgm:spPr/>
      <dgm:t>
        <a:bodyPr/>
        <a:lstStyle/>
        <a:p>
          <a:pPr rtl="1"/>
          <a:endParaRPr lang="fa-IR"/>
        </a:p>
      </dgm:t>
    </dgm:pt>
    <dgm:pt modelId="{53222EA2-5473-4CA0-9A3F-A0AC43092445}">
      <dgm:prSet phldrT="[Text]" custT="1"/>
      <dgm:spPr/>
      <dgm:t>
        <a:bodyPr/>
        <a:lstStyle/>
        <a:p>
          <a:pPr rtl="1"/>
          <a:r>
            <a:rPr lang="fa-IR" sz="2000" b="1" dirty="0" smtClean="0">
              <a:solidFill>
                <a:schemeClr val="tx1"/>
              </a:solidFill>
              <a:ea typeface="Calibri"/>
              <a:cs typeface="B Titr" pitchFamily="2" charset="-78"/>
            </a:rPr>
            <a:t>عدم سرمایه گذاری در دارایی بدون پشتوانه</a:t>
          </a:r>
          <a:endParaRPr lang="fa-IR" sz="2000" dirty="0">
            <a:solidFill>
              <a:schemeClr val="tx1"/>
            </a:solidFill>
            <a:cs typeface="B Titr" pitchFamily="2" charset="-78"/>
          </a:endParaRPr>
        </a:p>
      </dgm:t>
    </dgm:pt>
    <dgm:pt modelId="{57B5879C-7290-4161-B5C2-A772690B1545}" type="parTrans" cxnId="{1221EE69-1315-4C9B-8048-845AA82A9677}">
      <dgm:prSet/>
      <dgm:spPr/>
      <dgm:t>
        <a:bodyPr/>
        <a:lstStyle/>
        <a:p>
          <a:pPr rtl="1"/>
          <a:endParaRPr lang="fa-IR"/>
        </a:p>
      </dgm:t>
    </dgm:pt>
    <dgm:pt modelId="{621067C5-BAF2-4409-8BBE-63C92E851CCC}" type="sibTrans" cxnId="{1221EE69-1315-4C9B-8048-845AA82A9677}">
      <dgm:prSet/>
      <dgm:spPr/>
      <dgm:t>
        <a:bodyPr/>
        <a:lstStyle/>
        <a:p>
          <a:pPr rtl="1"/>
          <a:endParaRPr lang="fa-IR"/>
        </a:p>
      </dgm:t>
    </dgm:pt>
    <dgm:pt modelId="{66FFF7B3-D652-47C8-BDE4-6D81612C23CD}">
      <dgm:prSet phldrT="[Text]" custT="1"/>
      <dgm:spPr/>
      <dgm:t>
        <a:bodyPr/>
        <a:lstStyle/>
        <a:p>
          <a:pPr rtl="1"/>
          <a:r>
            <a:rPr lang="ar-SA" sz="1400" b="0" dirty="0" smtClean="0">
              <a:solidFill>
                <a:schemeClr val="tx1"/>
              </a:solidFill>
              <a:ea typeface="Calibri"/>
              <a:cs typeface="B Titr" pitchFamily="2" charset="-78"/>
            </a:rPr>
            <a:t>عدم اتکای مشتقات مالی بر دارایی واقعی باعث بروز بحران خواهد شد. چرا که هنگامی که سرمایه گذاری بر ابزارهای بدون اتکای دارایی واقعی انجام پذیرد، بخش واقعی اقتصاد توسعه نخواهد یافت و از طرفی حباب اقتصادی شکل خواهد گرفت.</a:t>
          </a:r>
          <a:r>
            <a:rPr lang="fa-IR" sz="1400" b="0" dirty="0" smtClean="0">
              <a:solidFill>
                <a:schemeClr val="tx1"/>
              </a:solidFill>
              <a:ea typeface="Calibri"/>
              <a:cs typeface="B Titr" pitchFamily="2" charset="-78"/>
            </a:rPr>
            <a:t> اما نهادهای مالی اسلامی در دارایی بدون پشتوانه سرمایه گذاری نمی کنند و از به وجود آمدن این ریسک در امان هستند.</a:t>
          </a:r>
          <a:endParaRPr lang="fa-IR" sz="1400" b="0" dirty="0">
            <a:solidFill>
              <a:schemeClr val="tx1"/>
            </a:solidFill>
            <a:cs typeface="B Titr" pitchFamily="2" charset="-78"/>
          </a:endParaRPr>
        </a:p>
      </dgm:t>
    </dgm:pt>
    <dgm:pt modelId="{2DF16F6E-FC56-4AFC-AD6E-1ED1772C167A}" type="parTrans" cxnId="{AE7B9416-7BFA-4820-9B9F-5D9E8B7EC5FD}">
      <dgm:prSet/>
      <dgm:spPr/>
      <dgm:t>
        <a:bodyPr/>
        <a:lstStyle/>
        <a:p>
          <a:pPr rtl="1"/>
          <a:endParaRPr lang="fa-IR"/>
        </a:p>
      </dgm:t>
    </dgm:pt>
    <dgm:pt modelId="{D7B17BC5-C37F-47A9-9722-62DF37902876}" type="sibTrans" cxnId="{AE7B9416-7BFA-4820-9B9F-5D9E8B7EC5FD}">
      <dgm:prSet/>
      <dgm:spPr/>
      <dgm:t>
        <a:bodyPr/>
        <a:lstStyle/>
        <a:p>
          <a:pPr rtl="1"/>
          <a:endParaRPr lang="fa-IR"/>
        </a:p>
      </dgm:t>
    </dgm:pt>
    <dgm:pt modelId="{11317034-25FC-4C0D-BAE8-94B12DDF4B3D}" type="pres">
      <dgm:prSet presAssocID="{3C9BA359-9CD5-40AC-A0F6-2C310B5B36E0}" presName="Name0" presStyleCnt="0">
        <dgm:presLayoutVars>
          <dgm:dir/>
          <dgm:animLvl val="lvl"/>
          <dgm:resizeHandles val="exact"/>
        </dgm:presLayoutVars>
      </dgm:prSet>
      <dgm:spPr/>
      <dgm:t>
        <a:bodyPr/>
        <a:lstStyle/>
        <a:p>
          <a:pPr rtl="1"/>
          <a:endParaRPr lang="fa-IR"/>
        </a:p>
      </dgm:t>
    </dgm:pt>
    <dgm:pt modelId="{FCB0B25F-525C-464E-BD83-C1C9979553CA}" type="pres">
      <dgm:prSet presAssocID="{53222EA2-5473-4CA0-9A3F-A0AC43092445}" presName="boxAndChildren" presStyleCnt="0"/>
      <dgm:spPr/>
    </dgm:pt>
    <dgm:pt modelId="{0B9C15DE-F496-403A-BE9E-12809B971DCE}" type="pres">
      <dgm:prSet presAssocID="{53222EA2-5473-4CA0-9A3F-A0AC43092445}" presName="parentTextBox" presStyleLbl="node1" presStyleIdx="0" presStyleCnt="3"/>
      <dgm:spPr/>
      <dgm:t>
        <a:bodyPr/>
        <a:lstStyle/>
        <a:p>
          <a:pPr rtl="1"/>
          <a:endParaRPr lang="fa-IR"/>
        </a:p>
      </dgm:t>
    </dgm:pt>
    <dgm:pt modelId="{1EFCF8A7-684F-446D-AEBE-C4FDC81B2602}" type="pres">
      <dgm:prSet presAssocID="{53222EA2-5473-4CA0-9A3F-A0AC43092445}" presName="entireBox" presStyleLbl="node1" presStyleIdx="0" presStyleCnt="3" custScaleY="83427" custLinFactNeighborX="619" custLinFactNeighborY="-13157"/>
      <dgm:spPr/>
      <dgm:t>
        <a:bodyPr/>
        <a:lstStyle/>
        <a:p>
          <a:pPr rtl="1"/>
          <a:endParaRPr lang="fa-IR"/>
        </a:p>
      </dgm:t>
    </dgm:pt>
    <dgm:pt modelId="{4F786E61-3186-4C76-BDB3-7A340511F523}" type="pres">
      <dgm:prSet presAssocID="{53222EA2-5473-4CA0-9A3F-A0AC43092445}" presName="descendantBox" presStyleCnt="0"/>
      <dgm:spPr/>
    </dgm:pt>
    <dgm:pt modelId="{87CB3E9C-8561-45E1-84B0-530F29BF02A2}" type="pres">
      <dgm:prSet presAssocID="{66FFF7B3-D652-47C8-BDE4-6D81612C23CD}" presName="childTextBox" presStyleLbl="fgAccFollowNode1" presStyleIdx="0" presStyleCnt="2" custScaleY="164560">
        <dgm:presLayoutVars>
          <dgm:bulletEnabled val="1"/>
        </dgm:presLayoutVars>
      </dgm:prSet>
      <dgm:spPr/>
      <dgm:t>
        <a:bodyPr/>
        <a:lstStyle/>
        <a:p>
          <a:pPr rtl="1"/>
          <a:endParaRPr lang="fa-IR"/>
        </a:p>
      </dgm:t>
    </dgm:pt>
    <dgm:pt modelId="{1E7BD75C-7C54-4746-9F5C-AF6D2734429B}" type="pres">
      <dgm:prSet presAssocID="{5C66A32E-492A-4AAC-BC74-F41179E8366D}" presName="sp" presStyleCnt="0"/>
      <dgm:spPr/>
    </dgm:pt>
    <dgm:pt modelId="{FB562102-1010-45EC-96B1-21DC89913CCE}" type="pres">
      <dgm:prSet presAssocID="{B480E538-9249-47F4-99EB-F06A60D14058}" presName="arrowAndChildren" presStyleCnt="0"/>
      <dgm:spPr/>
    </dgm:pt>
    <dgm:pt modelId="{D7F6F9DA-C083-45F7-A5F2-DD8AF3A500DA}" type="pres">
      <dgm:prSet presAssocID="{B480E538-9249-47F4-99EB-F06A60D14058}" presName="parentTextArrow" presStyleLbl="node1" presStyleIdx="1" presStyleCnt="3" custScaleY="58062" custLinFactNeighborY="-3907"/>
      <dgm:spPr/>
      <dgm:t>
        <a:bodyPr/>
        <a:lstStyle/>
        <a:p>
          <a:pPr rtl="1"/>
          <a:endParaRPr lang="fa-IR"/>
        </a:p>
      </dgm:t>
    </dgm:pt>
    <dgm:pt modelId="{D8EDBFE1-8205-4617-BD26-CBA81E867825}" type="pres">
      <dgm:prSet presAssocID="{F65A3E7A-5083-4F56-8DEB-373A76935EBF}" presName="sp" presStyleCnt="0"/>
      <dgm:spPr/>
    </dgm:pt>
    <dgm:pt modelId="{C47C91D4-2812-4D08-9680-18CCDBE1150B}" type="pres">
      <dgm:prSet presAssocID="{0EBE978D-83C3-4733-B18F-8BC35432E2E2}" presName="arrowAndChildren" presStyleCnt="0"/>
      <dgm:spPr/>
    </dgm:pt>
    <dgm:pt modelId="{350D49EA-E912-4CA7-B6B0-A72D5BDDE12F}" type="pres">
      <dgm:prSet presAssocID="{0EBE978D-83C3-4733-B18F-8BC35432E2E2}" presName="parentTextArrow" presStyleLbl="node1" presStyleIdx="1" presStyleCnt="3"/>
      <dgm:spPr/>
      <dgm:t>
        <a:bodyPr/>
        <a:lstStyle/>
        <a:p>
          <a:pPr rtl="1"/>
          <a:endParaRPr lang="fa-IR"/>
        </a:p>
      </dgm:t>
    </dgm:pt>
    <dgm:pt modelId="{D55D4EE8-DBD7-403C-9D82-71FBAD9716B4}" type="pres">
      <dgm:prSet presAssocID="{0EBE978D-83C3-4733-B18F-8BC35432E2E2}" presName="arrow" presStyleLbl="node1" presStyleIdx="2" presStyleCnt="3" custLinFactNeighborX="309" custLinFactNeighborY="-4348"/>
      <dgm:spPr/>
      <dgm:t>
        <a:bodyPr/>
        <a:lstStyle/>
        <a:p>
          <a:pPr rtl="1"/>
          <a:endParaRPr lang="fa-IR"/>
        </a:p>
      </dgm:t>
    </dgm:pt>
    <dgm:pt modelId="{13753F76-920D-4E63-A15E-93741EBA382B}" type="pres">
      <dgm:prSet presAssocID="{0EBE978D-83C3-4733-B18F-8BC35432E2E2}" presName="descendantArrow" presStyleCnt="0"/>
      <dgm:spPr/>
    </dgm:pt>
    <dgm:pt modelId="{2D1FCC2C-0B20-4495-A087-6A3661FFA5AD}" type="pres">
      <dgm:prSet presAssocID="{AD1574D9-C053-4EC8-BA51-9087F14838C5}" presName="childTextArrow" presStyleLbl="fgAccFollowNode1" presStyleIdx="1" presStyleCnt="2" custScaleY="116311">
        <dgm:presLayoutVars>
          <dgm:bulletEnabled val="1"/>
        </dgm:presLayoutVars>
      </dgm:prSet>
      <dgm:spPr/>
      <dgm:t>
        <a:bodyPr/>
        <a:lstStyle/>
        <a:p>
          <a:pPr rtl="1"/>
          <a:endParaRPr lang="fa-IR"/>
        </a:p>
      </dgm:t>
    </dgm:pt>
  </dgm:ptLst>
  <dgm:cxnLst>
    <dgm:cxn modelId="{8DFB07B7-C4AA-4BDB-A8EC-29739DDCB32D}" type="presOf" srcId="{AD1574D9-C053-4EC8-BA51-9087F14838C5}" destId="{2D1FCC2C-0B20-4495-A087-6A3661FFA5AD}" srcOrd="0" destOrd="0" presId="urn:microsoft.com/office/officeart/2005/8/layout/process4"/>
    <dgm:cxn modelId="{A0444D59-3B28-4A35-B079-484C75B7D8A9}" type="presOf" srcId="{0EBE978D-83C3-4733-B18F-8BC35432E2E2}" destId="{D55D4EE8-DBD7-403C-9D82-71FBAD9716B4}" srcOrd="1" destOrd="0" presId="urn:microsoft.com/office/officeart/2005/8/layout/process4"/>
    <dgm:cxn modelId="{1221EE69-1315-4C9B-8048-845AA82A9677}" srcId="{3C9BA359-9CD5-40AC-A0F6-2C310B5B36E0}" destId="{53222EA2-5473-4CA0-9A3F-A0AC43092445}" srcOrd="2" destOrd="0" parTransId="{57B5879C-7290-4161-B5C2-A772690B1545}" sibTransId="{621067C5-BAF2-4409-8BBE-63C92E851CCC}"/>
    <dgm:cxn modelId="{69482017-4D63-4CEA-BEA7-106515ECDEFF}" type="presOf" srcId="{3C9BA359-9CD5-40AC-A0F6-2C310B5B36E0}" destId="{11317034-25FC-4C0D-BAE8-94B12DDF4B3D}" srcOrd="0" destOrd="0" presId="urn:microsoft.com/office/officeart/2005/8/layout/process4"/>
    <dgm:cxn modelId="{3350B7A8-4D17-4AB2-8B1A-BC7C54C3496D}" type="presOf" srcId="{B480E538-9249-47F4-99EB-F06A60D14058}" destId="{D7F6F9DA-C083-45F7-A5F2-DD8AF3A500DA}" srcOrd="0" destOrd="0" presId="urn:microsoft.com/office/officeart/2005/8/layout/process4"/>
    <dgm:cxn modelId="{874F0B1C-9C61-44E2-814D-5F3C37D7D8DA}" type="presOf" srcId="{66FFF7B3-D652-47C8-BDE4-6D81612C23CD}" destId="{87CB3E9C-8561-45E1-84B0-530F29BF02A2}" srcOrd="0" destOrd="0" presId="urn:microsoft.com/office/officeart/2005/8/layout/process4"/>
    <dgm:cxn modelId="{6A14EC0A-9B71-47F8-AE00-C94E65717BB6}" srcId="{3C9BA359-9CD5-40AC-A0F6-2C310B5B36E0}" destId="{B480E538-9249-47F4-99EB-F06A60D14058}" srcOrd="1" destOrd="0" parTransId="{D82F6C31-0926-4FD4-B3B9-A068BD9DFAAD}" sibTransId="{5C66A32E-492A-4AAC-BC74-F41179E8366D}"/>
    <dgm:cxn modelId="{FAFB8E60-38E5-4B02-9BE2-1BD42935CCA7}" type="presOf" srcId="{0EBE978D-83C3-4733-B18F-8BC35432E2E2}" destId="{350D49EA-E912-4CA7-B6B0-A72D5BDDE12F}" srcOrd="0" destOrd="0" presId="urn:microsoft.com/office/officeart/2005/8/layout/process4"/>
    <dgm:cxn modelId="{F034A04E-2C85-45B1-827A-A832C6018178}" srcId="{0EBE978D-83C3-4733-B18F-8BC35432E2E2}" destId="{AD1574D9-C053-4EC8-BA51-9087F14838C5}" srcOrd="0" destOrd="0" parTransId="{CD710994-BAAA-4C73-BEEE-3845D3930F6D}" sibTransId="{9ED9C20F-E51D-4028-A64B-C82971D00E37}"/>
    <dgm:cxn modelId="{AE7B9416-7BFA-4820-9B9F-5D9E8B7EC5FD}" srcId="{53222EA2-5473-4CA0-9A3F-A0AC43092445}" destId="{66FFF7B3-D652-47C8-BDE4-6D81612C23CD}" srcOrd="0" destOrd="0" parTransId="{2DF16F6E-FC56-4AFC-AD6E-1ED1772C167A}" sibTransId="{D7B17BC5-C37F-47A9-9722-62DF37902876}"/>
    <dgm:cxn modelId="{BBE7B6EB-6A4C-4955-A664-279FFCF6B3F0}" srcId="{3C9BA359-9CD5-40AC-A0F6-2C310B5B36E0}" destId="{0EBE978D-83C3-4733-B18F-8BC35432E2E2}" srcOrd="0" destOrd="0" parTransId="{00CF5765-094E-4C6D-B03C-2122F822D047}" sibTransId="{F65A3E7A-5083-4F56-8DEB-373A76935EBF}"/>
    <dgm:cxn modelId="{903D2295-1E66-4D8F-8AF4-6D32E788689B}" type="presOf" srcId="{53222EA2-5473-4CA0-9A3F-A0AC43092445}" destId="{1EFCF8A7-684F-446D-AEBE-C4FDC81B2602}" srcOrd="1" destOrd="0" presId="urn:microsoft.com/office/officeart/2005/8/layout/process4"/>
    <dgm:cxn modelId="{A60D6537-6B94-4F0C-9473-A55348F07E6B}" type="presOf" srcId="{53222EA2-5473-4CA0-9A3F-A0AC43092445}" destId="{0B9C15DE-F496-403A-BE9E-12809B971DCE}" srcOrd="0" destOrd="0" presId="urn:microsoft.com/office/officeart/2005/8/layout/process4"/>
    <dgm:cxn modelId="{24C35217-55D6-45FA-A034-76E0B2334E07}" type="presParOf" srcId="{11317034-25FC-4C0D-BAE8-94B12DDF4B3D}" destId="{FCB0B25F-525C-464E-BD83-C1C9979553CA}" srcOrd="0" destOrd="0" presId="urn:microsoft.com/office/officeart/2005/8/layout/process4"/>
    <dgm:cxn modelId="{BA01845A-739F-4F82-8DDB-FAA7733D3E24}" type="presParOf" srcId="{FCB0B25F-525C-464E-BD83-C1C9979553CA}" destId="{0B9C15DE-F496-403A-BE9E-12809B971DCE}" srcOrd="0" destOrd="0" presId="urn:microsoft.com/office/officeart/2005/8/layout/process4"/>
    <dgm:cxn modelId="{9AE2AE4D-A938-49FE-B1A8-BE4981439CCA}" type="presParOf" srcId="{FCB0B25F-525C-464E-BD83-C1C9979553CA}" destId="{1EFCF8A7-684F-446D-AEBE-C4FDC81B2602}" srcOrd="1" destOrd="0" presId="urn:microsoft.com/office/officeart/2005/8/layout/process4"/>
    <dgm:cxn modelId="{E9EE4C97-95FA-4410-8AB6-84B5C6F90B91}" type="presParOf" srcId="{FCB0B25F-525C-464E-BD83-C1C9979553CA}" destId="{4F786E61-3186-4C76-BDB3-7A340511F523}" srcOrd="2" destOrd="0" presId="urn:microsoft.com/office/officeart/2005/8/layout/process4"/>
    <dgm:cxn modelId="{D4570196-E122-42E8-A5D6-12840043809A}" type="presParOf" srcId="{4F786E61-3186-4C76-BDB3-7A340511F523}" destId="{87CB3E9C-8561-45E1-84B0-530F29BF02A2}" srcOrd="0" destOrd="0" presId="urn:microsoft.com/office/officeart/2005/8/layout/process4"/>
    <dgm:cxn modelId="{6BB132F4-A495-4BF3-B0F4-49CAFF61BF58}" type="presParOf" srcId="{11317034-25FC-4C0D-BAE8-94B12DDF4B3D}" destId="{1E7BD75C-7C54-4746-9F5C-AF6D2734429B}" srcOrd="1" destOrd="0" presId="urn:microsoft.com/office/officeart/2005/8/layout/process4"/>
    <dgm:cxn modelId="{55A86EC7-FECE-4972-9B14-99B1BF3E1DBC}" type="presParOf" srcId="{11317034-25FC-4C0D-BAE8-94B12DDF4B3D}" destId="{FB562102-1010-45EC-96B1-21DC89913CCE}" srcOrd="2" destOrd="0" presId="urn:microsoft.com/office/officeart/2005/8/layout/process4"/>
    <dgm:cxn modelId="{8D7E6B32-705C-4F19-BFF6-6AE091866CDE}" type="presParOf" srcId="{FB562102-1010-45EC-96B1-21DC89913CCE}" destId="{D7F6F9DA-C083-45F7-A5F2-DD8AF3A500DA}" srcOrd="0" destOrd="0" presId="urn:microsoft.com/office/officeart/2005/8/layout/process4"/>
    <dgm:cxn modelId="{38A68E45-E786-428B-921B-22176037E7DF}" type="presParOf" srcId="{11317034-25FC-4C0D-BAE8-94B12DDF4B3D}" destId="{D8EDBFE1-8205-4617-BD26-CBA81E867825}" srcOrd="3" destOrd="0" presId="urn:microsoft.com/office/officeart/2005/8/layout/process4"/>
    <dgm:cxn modelId="{0A34C1B3-3E82-47A3-B346-B9AAFA102548}" type="presParOf" srcId="{11317034-25FC-4C0D-BAE8-94B12DDF4B3D}" destId="{C47C91D4-2812-4D08-9680-18CCDBE1150B}" srcOrd="4" destOrd="0" presId="urn:microsoft.com/office/officeart/2005/8/layout/process4"/>
    <dgm:cxn modelId="{FC0EEE46-E313-4F9B-81D4-422F2FCEF314}" type="presParOf" srcId="{C47C91D4-2812-4D08-9680-18CCDBE1150B}" destId="{350D49EA-E912-4CA7-B6B0-A72D5BDDE12F}" srcOrd="0" destOrd="0" presId="urn:microsoft.com/office/officeart/2005/8/layout/process4"/>
    <dgm:cxn modelId="{5C685122-E7D9-4F71-A6AF-34BAC14208B8}" type="presParOf" srcId="{C47C91D4-2812-4D08-9680-18CCDBE1150B}" destId="{D55D4EE8-DBD7-403C-9D82-71FBAD9716B4}" srcOrd="1" destOrd="0" presId="urn:microsoft.com/office/officeart/2005/8/layout/process4"/>
    <dgm:cxn modelId="{9F792ED9-ACB5-495D-83BF-187155F0231D}" type="presParOf" srcId="{C47C91D4-2812-4D08-9680-18CCDBE1150B}" destId="{13753F76-920D-4E63-A15E-93741EBA382B}" srcOrd="2" destOrd="0" presId="urn:microsoft.com/office/officeart/2005/8/layout/process4"/>
    <dgm:cxn modelId="{E69E6C8D-EE9B-4F51-94A3-F7200758C4B1}" type="presParOf" srcId="{13753F76-920D-4E63-A15E-93741EBA382B}" destId="{2D1FCC2C-0B20-4495-A087-6A3661FFA5A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09D096-7C45-408A-92C0-E0A8CBDF8142}" type="doc">
      <dgm:prSet loTypeId="urn:microsoft.com/office/officeart/2005/8/layout/hList6" loCatId="list" qsTypeId="urn:microsoft.com/office/officeart/2005/8/quickstyle/3d3" qsCatId="3D" csTypeId="urn:microsoft.com/office/officeart/2005/8/colors/colorful2" csCatId="colorful" phldr="1"/>
      <dgm:spPr/>
      <dgm:t>
        <a:bodyPr/>
        <a:lstStyle/>
        <a:p>
          <a:pPr rtl="1"/>
          <a:endParaRPr lang="fa-IR"/>
        </a:p>
      </dgm:t>
    </dgm:pt>
    <dgm:pt modelId="{B2EE2A57-2E7D-4D94-BD3B-1ECBE25BA0BC}">
      <dgm:prSet phldrT="[Text]" custT="1"/>
      <dgm:spPr/>
      <dgm:t>
        <a:bodyPr/>
        <a:lstStyle/>
        <a:p>
          <a:pPr rtl="1"/>
          <a:r>
            <a:rPr kumimoji="0" lang="ar-SA" altLang="fa-IR" sz="3200" b="1" i="0" u="none" strike="noStrike" cap="none" spc="0" normalizeH="0" baseline="0" noProof="0" dirty="0" smtClean="0">
              <a:ln/>
              <a:solidFill>
                <a:schemeClr val="tx1"/>
              </a:solidFill>
              <a:effectLst/>
              <a:uLnTx/>
              <a:uFillTx/>
              <a:latin typeface="Candara" panose="020E0502030303020204" pitchFamily="34" charset="0"/>
              <a:ea typeface="Calibri" panose="020F0502020204030204" pitchFamily="34" charset="0"/>
              <a:cs typeface="B Titr" pitchFamily="2" charset="-78"/>
            </a:rPr>
            <a:t>ابزارهای اعمال سیاست پولی در ایران</a:t>
          </a:r>
          <a:endParaRPr lang="fa-IR" sz="3200" dirty="0">
            <a:solidFill>
              <a:schemeClr val="tx1"/>
            </a:solidFill>
            <a:cs typeface="B Titr" pitchFamily="2" charset="-78"/>
          </a:endParaRPr>
        </a:p>
      </dgm:t>
    </dgm:pt>
    <dgm:pt modelId="{37D2EB3C-F749-4A47-A312-EFE951AC48EE}" type="parTrans" cxnId="{25968D2B-E718-4E1D-BFA5-729B8F2A5ED4}">
      <dgm:prSet/>
      <dgm:spPr/>
      <dgm:t>
        <a:bodyPr/>
        <a:lstStyle/>
        <a:p>
          <a:pPr rtl="1"/>
          <a:endParaRPr lang="fa-IR"/>
        </a:p>
      </dgm:t>
    </dgm:pt>
    <dgm:pt modelId="{837B4219-9E43-42C0-8558-AF10A3FF7770}" type="sibTrans" cxnId="{25968D2B-E718-4E1D-BFA5-729B8F2A5ED4}">
      <dgm:prSet/>
      <dgm:spPr/>
      <dgm:t>
        <a:bodyPr/>
        <a:lstStyle/>
        <a:p>
          <a:pPr rtl="1"/>
          <a:endParaRPr lang="fa-IR"/>
        </a:p>
      </dgm:t>
    </dgm:pt>
    <dgm:pt modelId="{0E8F4E15-0428-4F7C-81B4-5656A7425A7C}">
      <dgm:prSet phldrT="[Text]" custT="1"/>
      <dgm:spPr/>
      <dgm:t>
        <a:bodyPr/>
        <a:lstStyle/>
        <a:p>
          <a:pPr rtl="1"/>
          <a:r>
            <a:rPr kumimoji="0" lang="ar-SA" altLang="fa-IR" sz="3200" b="1" i="0" u="none" strike="noStrike" cap="none" spc="0" normalizeH="0" baseline="0" noProof="0" dirty="0" smtClean="0">
              <a:ln/>
              <a:solidFill>
                <a:schemeClr val="tx1"/>
              </a:solidFill>
              <a:effectLst/>
              <a:uLnTx/>
              <a:uFillTx/>
              <a:latin typeface="Candara" panose="020E0502030303020204" pitchFamily="34" charset="0"/>
              <a:ea typeface="Calibri" panose="020F0502020204030204" pitchFamily="34" charset="0"/>
              <a:cs typeface="B Titr" pitchFamily="2" charset="-78"/>
            </a:rPr>
            <a:t>بازار پول اسلامی (بازار بین بانکی </a:t>
          </a:r>
          <a:r>
            <a:rPr kumimoji="0" lang="fa-IR" altLang="fa-IR" sz="3200" b="1" i="0" u="none" strike="noStrike" cap="none" spc="0" normalizeH="0" baseline="0" noProof="0" dirty="0" smtClean="0">
              <a:ln/>
              <a:solidFill>
                <a:schemeClr val="tx1"/>
              </a:solidFill>
              <a:effectLst/>
              <a:uLnTx/>
              <a:uFillTx/>
              <a:latin typeface="Candara" panose="020E0502030303020204" pitchFamily="34" charset="0"/>
              <a:ea typeface="Calibri" panose="020F0502020204030204" pitchFamily="34" charset="0"/>
              <a:cs typeface="B Titr" pitchFamily="2" charset="-78"/>
            </a:rPr>
            <a:t>اسلامي</a:t>
          </a:r>
          <a:r>
            <a:rPr kumimoji="0" lang="ar-SA" altLang="fa-IR" sz="3200" b="1" i="0" u="none" strike="noStrike" cap="none" spc="0" normalizeH="0" baseline="0" noProof="0" dirty="0" smtClean="0">
              <a:ln/>
              <a:solidFill>
                <a:schemeClr val="tx1"/>
              </a:solidFill>
              <a:effectLst/>
              <a:uLnTx/>
              <a:uFillTx/>
              <a:latin typeface="Candara" panose="020E0502030303020204" pitchFamily="34" charset="0"/>
              <a:ea typeface="Calibri" panose="020F0502020204030204" pitchFamily="34" charset="0"/>
              <a:cs typeface="B Titr" pitchFamily="2" charset="-78"/>
            </a:rPr>
            <a:t>)</a:t>
          </a:r>
          <a:endParaRPr lang="fa-IR" sz="3200" dirty="0">
            <a:solidFill>
              <a:schemeClr val="tx1"/>
            </a:solidFill>
            <a:cs typeface="B Titr" pitchFamily="2" charset="-78"/>
          </a:endParaRPr>
        </a:p>
      </dgm:t>
    </dgm:pt>
    <dgm:pt modelId="{DA8ED2C9-DAA4-40ED-98F6-08DB43A1DC3B}" type="parTrans" cxnId="{58D5698A-FEE7-4D25-AB22-7B0E71D4C28F}">
      <dgm:prSet/>
      <dgm:spPr/>
      <dgm:t>
        <a:bodyPr/>
        <a:lstStyle/>
        <a:p>
          <a:pPr rtl="1"/>
          <a:endParaRPr lang="fa-IR"/>
        </a:p>
      </dgm:t>
    </dgm:pt>
    <dgm:pt modelId="{34376036-824C-4428-B755-C1761986ADDC}" type="sibTrans" cxnId="{58D5698A-FEE7-4D25-AB22-7B0E71D4C28F}">
      <dgm:prSet/>
      <dgm:spPr/>
      <dgm:t>
        <a:bodyPr/>
        <a:lstStyle/>
        <a:p>
          <a:pPr rtl="1"/>
          <a:endParaRPr lang="fa-IR"/>
        </a:p>
      </dgm:t>
    </dgm:pt>
    <dgm:pt modelId="{CFD00878-798D-4DF4-8687-76CF260F4402}" type="pres">
      <dgm:prSet presAssocID="{B809D096-7C45-408A-92C0-E0A8CBDF8142}" presName="Name0" presStyleCnt="0">
        <dgm:presLayoutVars>
          <dgm:dir/>
          <dgm:resizeHandles val="exact"/>
        </dgm:presLayoutVars>
      </dgm:prSet>
      <dgm:spPr/>
      <dgm:t>
        <a:bodyPr/>
        <a:lstStyle/>
        <a:p>
          <a:pPr rtl="1"/>
          <a:endParaRPr lang="fa-IR"/>
        </a:p>
      </dgm:t>
    </dgm:pt>
    <dgm:pt modelId="{4A48F702-7B39-48D0-B391-406DC816C05F}" type="pres">
      <dgm:prSet presAssocID="{B2EE2A57-2E7D-4D94-BD3B-1ECBE25BA0BC}" presName="node" presStyleLbl="node1" presStyleIdx="0" presStyleCnt="2">
        <dgm:presLayoutVars>
          <dgm:bulletEnabled val="1"/>
        </dgm:presLayoutVars>
      </dgm:prSet>
      <dgm:spPr/>
      <dgm:t>
        <a:bodyPr/>
        <a:lstStyle/>
        <a:p>
          <a:pPr rtl="1"/>
          <a:endParaRPr lang="fa-IR"/>
        </a:p>
      </dgm:t>
    </dgm:pt>
    <dgm:pt modelId="{3A1B166C-11A8-449B-8223-6CF1CEDF26AA}" type="pres">
      <dgm:prSet presAssocID="{837B4219-9E43-42C0-8558-AF10A3FF7770}" presName="sibTrans" presStyleCnt="0"/>
      <dgm:spPr/>
    </dgm:pt>
    <dgm:pt modelId="{2AE57F51-E880-42DC-AA8C-5D0BD33C3752}" type="pres">
      <dgm:prSet presAssocID="{0E8F4E15-0428-4F7C-81B4-5656A7425A7C}" presName="node" presStyleLbl="node1" presStyleIdx="1" presStyleCnt="2">
        <dgm:presLayoutVars>
          <dgm:bulletEnabled val="1"/>
        </dgm:presLayoutVars>
      </dgm:prSet>
      <dgm:spPr/>
      <dgm:t>
        <a:bodyPr/>
        <a:lstStyle/>
        <a:p>
          <a:pPr rtl="1"/>
          <a:endParaRPr lang="fa-IR"/>
        </a:p>
      </dgm:t>
    </dgm:pt>
  </dgm:ptLst>
  <dgm:cxnLst>
    <dgm:cxn modelId="{6D35FA96-7C9C-4034-BB32-90E926EA66A6}" type="presOf" srcId="{0E8F4E15-0428-4F7C-81B4-5656A7425A7C}" destId="{2AE57F51-E880-42DC-AA8C-5D0BD33C3752}" srcOrd="0" destOrd="0" presId="urn:microsoft.com/office/officeart/2005/8/layout/hList6"/>
    <dgm:cxn modelId="{58D5698A-FEE7-4D25-AB22-7B0E71D4C28F}" srcId="{B809D096-7C45-408A-92C0-E0A8CBDF8142}" destId="{0E8F4E15-0428-4F7C-81B4-5656A7425A7C}" srcOrd="1" destOrd="0" parTransId="{DA8ED2C9-DAA4-40ED-98F6-08DB43A1DC3B}" sibTransId="{34376036-824C-4428-B755-C1761986ADDC}"/>
    <dgm:cxn modelId="{65370D85-4404-4720-820C-3CA32CD3EB29}" type="presOf" srcId="{B2EE2A57-2E7D-4D94-BD3B-1ECBE25BA0BC}" destId="{4A48F702-7B39-48D0-B391-406DC816C05F}" srcOrd="0" destOrd="0" presId="urn:microsoft.com/office/officeart/2005/8/layout/hList6"/>
    <dgm:cxn modelId="{A460476C-60E3-4525-B908-D976CB3FA3A8}" type="presOf" srcId="{B809D096-7C45-408A-92C0-E0A8CBDF8142}" destId="{CFD00878-798D-4DF4-8687-76CF260F4402}" srcOrd="0" destOrd="0" presId="urn:microsoft.com/office/officeart/2005/8/layout/hList6"/>
    <dgm:cxn modelId="{25968D2B-E718-4E1D-BFA5-729B8F2A5ED4}" srcId="{B809D096-7C45-408A-92C0-E0A8CBDF8142}" destId="{B2EE2A57-2E7D-4D94-BD3B-1ECBE25BA0BC}" srcOrd="0" destOrd="0" parTransId="{37D2EB3C-F749-4A47-A312-EFE951AC48EE}" sibTransId="{837B4219-9E43-42C0-8558-AF10A3FF7770}"/>
    <dgm:cxn modelId="{D2E3FA40-A6C4-4CD2-97E4-2FECFE3D9C3D}" type="presParOf" srcId="{CFD00878-798D-4DF4-8687-76CF260F4402}" destId="{4A48F702-7B39-48D0-B391-406DC816C05F}" srcOrd="0" destOrd="0" presId="urn:microsoft.com/office/officeart/2005/8/layout/hList6"/>
    <dgm:cxn modelId="{BAF8CBEC-8639-48B0-B326-6DEA2E072634}" type="presParOf" srcId="{CFD00878-798D-4DF4-8687-76CF260F4402}" destId="{3A1B166C-11A8-449B-8223-6CF1CEDF26AA}" srcOrd="1" destOrd="0" presId="urn:microsoft.com/office/officeart/2005/8/layout/hList6"/>
    <dgm:cxn modelId="{2688FC34-764A-4E0D-9F1B-FDE082017AC4}" type="presParOf" srcId="{CFD00878-798D-4DF4-8687-76CF260F4402}" destId="{2AE57F51-E880-42DC-AA8C-5D0BD33C3752}"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101DFD-0B5A-4D6F-934D-AF684788687D}" type="doc">
      <dgm:prSet loTypeId="urn:microsoft.com/office/officeart/2005/8/layout/hierarchy1" loCatId="hierarchy" qsTypeId="urn:microsoft.com/office/officeart/2005/8/quickstyle/simple5" qsCatId="simple" csTypeId="urn:microsoft.com/office/officeart/2005/8/colors/colorful1#3" csCatId="colorful" phldr="1"/>
      <dgm:spPr/>
      <dgm:t>
        <a:bodyPr/>
        <a:lstStyle/>
        <a:p>
          <a:pPr rtl="1"/>
          <a:endParaRPr lang="fa-IR"/>
        </a:p>
      </dgm:t>
    </dgm:pt>
    <dgm:pt modelId="{A71C5160-080F-48FA-A0A6-7DFA94D84542}">
      <dgm:prSet phldrT="[Text]" custT="1"/>
      <dgm:spPr/>
      <dgm:t>
        <a:bodyPr/>
        <a:lstStyle/>
        <a:p>
          <a:pPr rtl="1"/>
          <a:r>
            <a:rPr lang="fa-IR" sz="3600" b="1" dirty="0" smtClean="0">
              <a:cs typeface="B Titr" pitchFamily="2" charset="-78"/>
            </a:rPr>
            <a:t>ابزارها</a:t>
          </a:r>
          <a:endParaRPr lang="fa-IR" sz="3600" b="1" dirty="0">
            <a:cs typeface="B Titr" pitchFamily="2" charset="-78"/>
          </a:endParaRPr>
        </a:p>
      </dgm:t>
    </dgm:pt>
    <dgm:pt modelId="{842CBF58-65D9-44D6-BBF5-0AEA2B8B6D9B}" type="parTrans" cxnId="{4C86ED84-6278-4316-9313-36B9F1F34FD8}">
      <dgm:prSet/>
      <dgm:spPr/>
      <dgm:t>
        <a:bodyPr/>
        <a:lstStyle/>
        <a:p>
          <a:pPr rtl="1"/>
          <a:endParaRPr lang="fa-IR" b="1">
            <a:cs typeface="B Mitra" panose="00000400000000000000" pitchFamily="2" charset="-78"/>
          </a:endParaRPr>
        </a:p>
      </dgm:t>
    </dgm:pt>
    <dgm:pt modelId="{99E1E8FB-14EB-4A11-8078-04360C11BFC3}" type="sibTrans" cxnId="{4C86ED84-6278-4316-9313-36B9F1F34FD8}">
      <dgm:prSet/>
      <dgm:spPr/>
      <dgm:t>
        <a:bodyPr/>
        <a:lstStyle/>
        <a:p>
          <a:pPr rtl="1"/>
          <a:endParaRPr lang="fa-IR" b="1">
            <a:cs typeface="B Mitra" panose="00000400000000000000" pitchFamily="2" charset="-78"/>
          </a:endParaRPr>
        </a:p>
      </dgm:t>
    </dgm:pt>
    <dgm:pt modelId="{A99E8E67-EFB2-413B-9322-3E0428FC8979}">
      <dgm:prSet phldrT="[Text]"/>
      <dgm:spPr/>
      <dgm:t>
        <a:bodyPr/>
        <a:lstStyle/>
        <a:p>
          <a:pPr rtl="1"/>
          <a:r>
            <a:rPr lang="fa-IR" b="1" smtClean="0">
              <a:cs typeface="B Titr" pitchFamily="2" charset="-78"/>
            </a:rPr>
            <a:t>غیر مستقیم</a:t>
          </a:r>
          <a:endParaRPr lang="fa-IR" b="1" dirty="0">
            <a:cs typeface="B Titr" pitchFamily="2" charset="-78"/>
          </a:endParaRPr>
        </a:p>
      </dgm:t>
    </dgm:pt>
    <dgm:pt modelId="{72185AB8-AC91-486D-B3DE-B8D98136C81A}" type="parTrans" cxnId="{8DABA310-EF1C-4CC4-93AB-E2C11A0C345E}">
      <dgm:prSet/>
      <dgm:spPr/>
      <dgm:t>
        <a:bodyPr/>
        <a:lstStyle/>
        <a:p>
          <a:pPr rtl="1"/>
          <a:endParaRPr lang="fa-IR" b="1">
            <a:cs typeface="B Mitra" panose="00000400000000000000" pitchFamily="2" charset="-78"/>
          </a:endParaRPr>
        </a:p>
      </dgm:t>
    </dgm:pt>
    <dgm:pt modelId="{7455ED03-9139-4C91-B443-F377BFFBF0B9}" type="sibTrans" cxnId="{8DABA310-EF1C-4CC4-93AB-E2C11A0C345E}">
      <dgm:prSet/>
      <dgm:spPr/>
      <dgm:t>
        <a:bodyPr/>
        <a:lstStyle/>
        <a:p>
          <a:pPr rtl="1"/>
          <a:endParaRPr lang="fa-IR" b="1">
            <a:cs typeface="B Mitra" panose="00000400000000000000" pitchFamily="2" charset="-78"/>
          </a:endParaRPr>
        </a:p>
      </dgm:t>
    </dgm:pt>
    <dgm:pt modelId="{850C871B-E67A-4A88-A7EB-19524029C167}">
      <dgm:prSet phldrT="[Text]"/>
      <dgm:spPr/>
      <dgm:t>
        <a:bodyPr/>
        <a:lstStyle/>
        <a:p>
          <a:pPr rtl="1"/>
          <a:r>
            <a:rPr lang="fa-IR" b="1" i="0" dirty="0" smtClean="0">
              <a:cs typeface="B Titr" pitchFamily="2" charset="-78"/>
            </a:rPr>
            <a:t>سپرده ويژه بانك‌ها نزد بانك مركزی</a:t>
          </a:r>
          <a:endParaRPr lang="fa-IR" b="1" dirty="0">
            <a:cs typeface="B Titr" pitchFamily="2" charset="-78"/>
          </a:endParaRPr>
        </a:p>
      </dgm:t>
    </dgm:pt>
    <dgm:pt modelId="{4219B7A5-EC9F-419B-B9D6-8592629E95DC}" type="parTrans" cxnId="{F15CEEC0-807B-487A-9F07-2902411A1175}">
      <dgm:prSet/>
      <dgm:spPr/>
      <dgm:t>
        <a:bodyPr/>
        <a:lstStyle/>
        <a:p>
          <a:pPr rtl="1"/>
          <a:endParaRPr lang="fa-IR" b="1">
            <a:cs typeface="B Mitra" panose="00000400000000000000" pitchFamily="2" charset="-78"/>
          </a:endParaRPr>
        </a:p>
      </dgm:t>
    </dgm:pt>
    <dgm:pt modelId="{EA3CD640-4EF7-442C-AC41-EE2EC6EE3E93}" type="sibTrans" cxnId="{F15CEEC0-807B-487A-9F07-2902411A1175}">
      <dgm:prSet/>
      <dgm:spPr/>
      <dgm:t>
        <a:bodyPr/>
        <a:lstStyle/>
        <a:p>
          <a:pPr rtl="1"/>
          <a:endParaRPr lang="fa-IR" b="1">
            <a:cs typeface="B Mitra" panose="00000400000000000000" pitchFamily="2" charset="-78"/>
          </a:endParaRPr>
        </a:p>
      </dgm:t>
    </dgm:pt>
    <dgm:pt modelId="{B3054D26-6641-45EB-BDBE-2EF14BF5F24E}">
      <dgm:prSet phldrT="[Text]"/>
      <dgm:spPr/>
      <dgm:t>
        <a:bodyPr/>
        <a:lstStyle/>
        <a:p>
          <a:pPr rtl="1"/>
          <a:r>
            <a:rPr lang="fa-IR" b="1" i="0" smtClean="0">
              <a:cs typeface="B Titr" pitchFamily="2" charset="-78"/>
            </a:rPr>
            <a:t>اوراق مشاركت بانك مركزی</a:t>
          </a:r>
          <a:endParaRPr lang="fa-IR" b="1" dirty="0">
            <a:cs typeface="B Titr" pitchFamily="2" charset="-78"/>
          </a:endParaRPr>
        </a:p>
      </dgm:t>
    </dgm:pt>
    <dgm:pt modelId="{281BB226-87B6-408B-9083-5BBC9E8C1651}" type="parTrans" cxnId="{C3399A9B-2E18-467D-BC01-98541ED9ED8B}">
      <dgm:prSet/>
      <dgm:spPr/>
      <dgm:t>
        <a:bodyPr/>
        <a:lstStyle/>
        <a:p>
          <a:pPr rtl="1"/>
          <a:endParaRPr lang="fa-IR" b="1">
            <a:cs typeface="B Mitra" panose="00000400000000000000" pitchFamily="2" charset="-78"/>
          </a:endParaRPr>
        </a:p>
      </dgm:t>
    </dgm:pt>
    <dgm:pt modelId="{A0595D74-CF33-4172-B4EB-0D1C6BA8A620}" type="sibTrans" cxnId="{C3399A9B-2E18-467D-BC01-98541ED9ED8B}">
      <dgm:prSet/>
      <dgm:spPr/>
      <dgm:t>
        <a:bodyPr/>
        <a:lstStyle/>
        <a:p>
          <a:pPr rtl="1"/>
          <a:endParaRPr lang="fa-IR" b="1">
            <a:cs typeface="B Mitra" panose="00000400000000000000" pitchFamily="2" charset="-78"/>
          </a:endParaRPr>
        </a:p>
      </dgm:t>
    </dgm:pt>
    <dgm:pt modelId="{10403F2C-2ADF-4B1A-9DDD-F664A1E2B783}">
      <dgm:prSet phldrT="[Text]"/>
      <dgm:spPr/>
      <dgm:t>
        <a:bodyPr/>
        <a:lstStyle/>
        <a:p>
          <a:pPr rtl="1"/>
          <a:r>
            <a:rPr lang="fa-IR" b="1" dirty="0" smtClean="0">
              <a:cs typeface="B Titr" pitchFamily="2" charset="-78"/>
            </a:rPr>
            <a:t>مستقیم</a:t>
          </a:r>
          <a:endParaRPr lang="fa-IR" b="1" dirty="0">
            <a:cs typeface="B Titr" pitchFamily="2" charset="-78"/>
          </a:endParaRPr>
        </a:p>
      </dgm:t>
    </dgm:pt>
    <dgm:pt modelId="{A9300F86-E438-4EA3-85EA-24118205F9E8}" type="parTrans" cxnId="{6A843A32-0FD1-45E4-8EF9-CB1F1B983A62}">
      <dgm:prSet/>
      <dgm:spPr/>
      <dgm:t>
        <a:bodyPr/>
        <a:lstStyle/>
        <a:p>
          <a:pPr rtl="1"/>
          <a:endParaRPr lang="fa-IR" b="1">
            <a:cs typeface="B Mitra" panose="00000400000000000000" pitchFamily="2" charset="-78"/>
          </a:endParaRPr>
        </a:p>
      </dgm:t>
    </dgm:pt>
    <dgm:pt modelId="{E570202F-43F0-45CB-9C0F-F37373E6B001}" type="sibTrans" cxnId="{6A843A32-0FD1-45E4-8EF9-CB1F1B983A62}">
      <dgm:prSet/>
      <dgm:spPr/>
      <dgm:t>
        <a:bodyPr/>
        <a:lstStyle/>
        <a:p>
          <a:pPr rtl="1"/>
          <a:endParaRPr lang="fa-IR" b="1">
            <a:cs typeface="B Mitra" panose="00000400000000000000" pitchFamily="2" charset="-78"/>
          </a:endParaRPr>
        </a:p>
      </dgm:t>
    </dgm:pt>
    <dgm:pt modelId="{F0B6059D-1156-43B3-BF70-EE3E69B6BB24}">
      <dgm:prSet phldrT="[Text]"/>
      <dgm:spPr/>
      <dgm:t>
        <a:bodyPr/>
        <a:lstStyle/>
        <a:p>
          <a:pPr rtl="1"/>
          <a:r>
            <a:rPr lang="fa-IR" b="1" i="0" smtClean="0">
              <a:cs typeface="B Titr" pitchFamily="2" charset="-78"/>
            </a:rPr>
            <a:t>سقف اعتباری</a:t>
          </a:r>
          <a:endParaRPr lang="fa-IR" b="1" dirty="0">
            <a:cs typeface="B Titr" pitchFamily="2" charset="-78"/>
          </a:endParaRPr>
        </a:p>
      </dgm:t>
    </dgm:pt>
    <dgm:pt modelId="{A7F0E9C7-3CB0-4488-BD3C-E729A95E35D5}" type="parTrans" cxnId="{864327EC-2E1F-4CF8-9572-4C0466447AE5}">
      <dgm:prSet/>
      <dgm:spPr/>
      <dgm:t>
        <a:bodyPr/>
        <a:lstStyle/>
        <a:p>
          <a:pPr rtl="1"/>
          <a:endParaRPr lang="fa-IR" b="1">
            <a:cs typeface="B Mitra" panose="00000400000000000000" pitchFamily="2" charset="-78"/>
          </a:endParaRPr>
        </a:p>
      </dgm:t>
    </dgm:pt>
    <dgm:pt modelId="{03937E15-8DCF-4335-9438-06920E43A926}" type="sibTrans" cxnId="{864327EC-2E1F-4CF8-9572-4C0466447AE5}">
      <dgm:prSet/>
      <dgm:spPr/>
      <dgm:t>
        <a:bodyPr/>
        <a:lstStyle/>
        <a:p>
          <a:pPr rtl="1"/>
          <a:endParaRPr lang="fa-IR" b="1">
            <a:cs typeface="B Mitra" panose="00000400000000000000" pitchFamily="2" charset="-78"/>
          </a:endParaRPr>
        </a:p>
      </dgm:t>
    </dgm:pt>
    <dgm:pt modelId="{892A16E0-2EEA-471C-A612-79273AF42EFE}">
      <dgm:prSet/>
      <dgm:spPr/>
      <dgm:t>
        <a:bodyPr/>
        <a:lstStyle/>
        <a:p>
          <a:pPr rtl="1"/>
          <a:r>
            <a:rPr lang="fa-IR" b="1" i="0" smtClean="0">
              <a:cs typeface="B Titr" pitchFamily="2" charset="-78"/>
            </a:rPr>
            <a:t>کنترل نرخ‌های سود بانکی</a:t>
          </a:r>
          <a:endParaRPr lang="fa-IR" b="1" dirty="0">
            <a:cs typeface="B Titr" pitchFamily="2" charset="-78"/>
          </a:endParaRPr>
        </a:p>
      </dgm:t>
    </dgm:pt>
    <dgm:pt modelId="{4537F9A3-DE46-43C6-AC47-9DA8AEA7C690}" type="parTrans" cxnId="{AC5D34A4-7641-4FA3-B6B6-398666E4623C}">
      <dgm:prSet/>
      <dgm:spPr/>
      <dgm:t>
        <a:bodyPr/>
        <a:lstStyle/>
        <a:p>
          <a:pPr rtl="1"/>
          <a:endParaRPr lang="fa-IR" b="1">
            <a:cs typeface="B Mitra" panose="00000400000000000000" pitchFamily="2" charset="-78"/>
          </a:endParaRPr>
        </a:p>
      </dgm:t>
    </dgm:pt>
    <dgm:pt modelId="{979FF874-D114-4776-9941-71D91DE7FC89}" type="sibTrans" cxnId="{AC5D34A4-7641-4FA3-B6B6-398666E4623C}">
      <dgm:prSet/>
      <dgm:spPr/>
      <dgm:t>
        <a:bodyPr/>
        <a:lstStyle/>
        <a:p>
          <a:pPr rtl="1"/>
          <a:endParaRPr lang="fa-IR" b="1">
            <a:cs typeface="B Mitra" panose="00000400000000000000" pitchFamily="2" charset="-78"/>
          </a:endParaRPr>
        </a:p>
      </dgm:t>
    </dgm:pt>
    <dgm:pt modelId="{B81AC8FD-A0E0-4668-B3FA-742EC63F1C40}">
      <dgm:prSet/>
      <dgm:spPr/>
      <dgm:t>
        <a:bodyPr/>
        <a:lstStyle/>
        <a:p>
          <a:pPr rtl="1"/>
          <a:r>
            <a:rPr lang="fa-IR" b="1" i="0" smtClean="0">
              <a:cs typeface="B Titr" pitchFamily="2" charset="-78"/>
            </a:rPr>
            <a:t>نسبت سپرده قانونی</a:t>
          </a:r>
          <a:endParaRPr lang="fa-IR" b="1" dirty="0">
            <a:cs typeface="B Titr" pitchFamily="2" charset="-78"/>
          </a:endParaRPr>
        </a:p>
      </dgm:t>
    </dgm:pt>
    <dgm:pt modelId="{73C86F9E-5D08-47D5-BD32-E279E74E2E11}" type="parTrans" cxnId="{B0C1BD16-4E5D-4F2F-88E1-90CC89068E6A}">
      <dgm:prSet/>
      <dgm:spPr/>
      <dgm:t>
        <a:bodyPr/>
        <a:lstStyle/>
        <a:p>
          <a:pPr rtl="1"/>
          <a:endParaRPr lang="fa-IR" b="1">
            <a:cs typeface="B Mitra" panose="00000400000000000000" pitchFamily="2" charset="-78"/>
          </a:endParaRPr>
        </a:p>
      </dgm:t>
    </dgm:pt>
    <dgm:pt modelId="{8B2C7F3D-2389-4CDC-AE30-3D9ACBE857FC}" type="sibTrans" cxnId="{B0C1BD16-4E5D-4F2F-88E1-90CC89068E6A}">
      <dgm:prSet/>
      <dgm:spPr/>
      <dgm:t>
        <a:bodyPr/>
        <a:lstStyle/>
        <a:p>
          <a:pPr rtl="1"/>
          <a:endParaRPr lang="fa-IR" b="1">
            <a:cs typeface="B Mitra" panose="00000400000000000000" pitchFamily="2" charset="-78"/>
          </a:endParaRPr>
        </a:p>
      </dgm:t>
    </dgm:pt>
    <dgm:pt modelId="{6C9A8B8A-9389-43F6-BD8D-E523E92799F9}" type="pres">
      <dgm:prSet presAssocID="{A6101DFD-0B5A-4D6F-934D-AF684788687D}" presName="hierChild1" presStyleCnt="0">
        <dgm:presLayoutVars>
          <dgm:chPref val="1"/>
          <dgm:dir/>
          <dgm:animOne val="branch"/>
          <dgm:animLvl val="lvl"/>
          <dgm:resizeHandles/>
        </dgm:presLayoutVars>
      </dgm:prSet>
      <dgm:spPr/>
      <dgm:t>
        <a:bodyPr/>
        <a:lstStyle/>
        <a:p>
          <a:pPr rtl="1"/>
          <a:endParaRPr lang="fa-IR"/>
        </a:p>
      </dgm:t>
    </dgm:pt>
    <dgm:pt modelId="{487E5822-28AF-47EB-9BC1-9F1C9DAD9294}" type="pres">
      <dgm:prSet presAssocID="{A71C5160-080F-48FA-A0A6-7DFA94D84542}" presName="hierRoot1" presStyleCnt="0"/>
      <dgm:spPr/>
      <dgm:t>
        <a:bodyPr/>
        <a:lstStyle/>
        <a:p>
          <a:pPr rtl="1"/>
          <a:endParaRPr lang="fa-IR"/>
        </a:p>
      </dgm:t>
    </dgm:pt>
    <dgm:pt modelId="{372AADB9-9B59-4B91-B989-4EEDEDE3EF59}" type="pres">
      <dgm:prSet presAssocID="{A71C5160-080F-48FA-A0A6-7DFA94D84542}" presName="composite" presStyleCnt="0"/>
      <dgm:spPr/>
      <dgm:t>
        <a:bodyPr/>
        <a:lstStyle/>
        <a:p>
          <a:pPr rtl="1"/>
          <a:endParaRPr lang="fa-IR"/>
        </a:p>
      </dgm:t>
    </dgm:pt>
    <dgm:pt modelId="{0F338F5A-1660-4306-A988-FBA95A5BF813}" type="pres">
      <dgm:prSet presAssocID="{A71C5160-080F-48FA-A0A6-7DFA94D84542}" presName="background" presStyleLbl="node0" presStyleIdx="0" presStyleCnt="1"/>
      <dgm:spPr/>
      <dgm:t>
        <a:bodyPr/>
        <a:lstStyle/>
        <a:p>
          <a:pPr rtl="1"/>
          <a:endParaRPr lang="fa-IR"/>
        </a:p>
      </dgm:t>
    </dgm:pt>
    <dgm:pt modelId="{5C5F9456-87C1-44AA-8A62-ECFC12148E7B}" type="pres">
      <dgm:prSet presAssocID="{A71C5160-080F-48FA-A0A6-7DFA94D84542}" presName="text" presStyleLbl="fgAcc0" presStyleIdx="0" presStyleCnt="1" custScaleX="123286" custScaleY="68604" custLinFactNeighborX="-4887" custLinFactNeighborY="-48339">
        <dgm:presLayoutVars>
          <dgm:chPref val="3"/>
        </dgm:presLayoutVars>
      </dgm:prSet>
      <dgm:spPr/>
      <dgm:t>
        <a:bodyPr/>
        <a:lstStyle/>
        <a:p>
          <a:pPr rtl="1"/>
          <a:endParaRPr lang="fa-IR"/>
        </a:p>
      </dgm:t>
    </dgm:pt>
    <dgm:pt modelId="{8AE2E584-636E-42C1-B445-FDAE83C02EDD}" type="pres">
      <dgm:prSet presAssocID="{A71C5160-080F-48FA-A0A6-7DFA94D84542}" presName="hierChild2" presStyleCnt="0"/>
      <dgm:spPr/>
      <dgm:t>
        <a:bodyPr/>
        <a:lstStyle/>
        <a:p>
          <a:pPr rtl="1"/>
          <a:endParaRPr lang="fa-IR"/>
        </a:p>
      </dgm:t>
    </dgm:pt>
    <dgm:pt modelId="{770BC3AA-B397-41F6-8B99-59891E4F5C09}" type="pres">
      <dgm:prSet presAssocID="{72185AB8-AC91-486D-B3DE-B8D98136C81A}" presName="Name10" presStyleLbl="parChTrans1D2" presStyleIdx="0" presStyleCnt="2"/>
      <dgm:spPr/>
      <dgm:t>
        <a:bodyPr/>
        <a:lstStyle/>
        <a:p>
          <a:pPr rtl="1"/>
          <a:endParaRPr lang="fa-IR"/>
        </a:p>
      </dgm:t>
    </dgm:pt>
    <dgm:pt modelId="{F84034C0-3593-4673-B2DF-C4C1776074B9}" type="pres">
      <dgm:prSet presAssocID="{A99E8E67-EFB2-413B-9322-3E0428FC8979}" presName="hierRoot2" presStyleCnt="0"/>
      <dgm:spPr/>
      <dgm:t>
        <a:bodyPr/>
        <a:lstStyle/>
        <a:p>
          <a:pPr rtl="1"/>
          <a:endParaRPr lang="fa-IR"/>
        </a:p>
      </dgm:t>
    </dgm:pt>
    <dgm:pt modelId="{EA8E7642-DAAE-4B60-BE1E-54B863E093A1}" type="pres">
      <dgm:prSet presAssocID="{A99E8E67-EFB2-413B-9322-3E0428FC8979}" presName="composite2" presStyleCnt="0"/>
      <dgm:spPr/>
      <dgm:t>
        <a:bodyPr/>
        <a:lstStyle/>
        <a:p>
          <a:pPr rtl="1"/>
          <a:endParaRPr lang="fa-IR"/>
        </a:p>
      </dgm:t>
    </dgm:pt>
    <dgm:pt modelId="{5308DA38-3C01-46BF-8248-7A5F9D1C9414}" type="pres">
      <dgm:prSet presAssocID="{A99E8E67-EFB2-413B-9322-3E0428FC8979}" presName="background2" presStyleLbl="node2" presStyleIdx="0" presStyleCnt="2"/>
      <dgm:spPr/>
      <dgm:t>
        <a:bodyPr/>
        <a:lstStyle/>
        <a:p>
          <a:pPr rtl="1"/>
          <a:endParaRPr lang="fa-IR"/>
        </a:p>
      </dgm:t>
    </dgm:pt>
    <dgm:pt modelId="{E2C45EC8-DCCF-4B34-A2E0-785B28FCF249}" type="pres">
      <dgm:prSet presAssocID="{A99E8E67-EFB2-413B-9322-3E0428FC8979}" presName="text2" presStyleLbl="fgAcc2" presStyleIdx="0" presStyleCnt="2" custScaleY="62465" custLinFactNeighborX="-4887" custLinFactNeighborY="-48339">
        <dgm:presLayoutVars>
          <dgm:chPref val="3"/>
        </dgm:presLayoutVars>
      </dgm:prSet>
      <dgm:spPr/>
      <dgm:t>
        <a:bodyPr/>
        <a:lstStyle/>
        <a:p>
          <a:pPr rtl="1"/>
          <a:endParaRPr lang="fa-IR"/>
        </a:p>
      </dgm:t>
    </dgm:pt>
    <dgm:pt modelId="{1E5E3E38-E0AE-4BB5-9BD8-645DABFAB95D}" type="pres">
      <dgm:prSet presAssocID="{A99E8E67-EFB2-413B-9322-3E0428FC8979}" presName="hierChild3" presStyleCnt="0"/>
      <dgm:spPr/>
      <dgm:t>
        <a:bodyPr/>
        <a:lstStyle/>
        <a:p>
          <a:pPr rtl="1"/>
          <a:endParaRPr lang="fa-IR"/>
        </a:p>
      </dgm:t>
    </dgm:pt>
    <dgm:pt modelId="{AADA77C9-355A-4EC8-8D30-4CA10CD232F9}" type="pres">
      <dgm:prSet presAssocID="{4219B7A5-EC9F-419B-B9D6-8592629E95DC}" presName="Name17" presStyleLbl="parChTrans1D3" presStyleIdx="0" presStyleCnt="5"/>
      <dgm:spPr/>
      <dgm:t>
        <a:bodyPr/>
        <a:lstStyle/>
        <a:p>
          <a:pPr rtl="1"/>
          <a:endParaRPr lang="fa-IR"/>
        </a:p>
      </dgm:t>
    </dgm:pt>
    <dgm:pt modelId="{DCD1C7F7-DBD4-49D1-BCFE-9DE1ACF3CB53}" type="pres">
      <dgm:prSet presAssocID="{850C871B-E67A-4A88-A7EB-19524029C167}" presName="hierRoot3" presStyleCnt="0"/>
      <dgm:spPr/>
      <dgm:t>
        <a:bodyPr/>
        <a:lstStyle/>
        <a:p>
          <a:pPr rtl="1"/>
          <a:endParaRPr lang="fa-IR"/>
        </a:p>
      </dgm:t>
    </dgm:pt>
    <dgm:pt modelId="{C361C97C-3764-4A13-BF59-DE9B8FBB4430}" type="pres">
      <dgm:prSet presAssocID="{850C871B-E67A-4A88-A7EB-19524029C167}" presName="composite3" presStyleCnt="0"/>
      <dgm:spPr/>
      <dgm:t>
        <a:bodyPr/>
        <a:lstStyle/>
        <a:p>
          <a:pPr rtl="1"/>
          <a:endParaRPr lang="fa-IR"/>
        </a:p>
      </dgm:t>
    </dgm:pt>
    <dgm:pt modelId="{8CF2B425-22DC-407E-8605-0DA323E97223}" type="pres">
      <dgm:prSet presAssocID="{850C871B-E67A-4A88-A7EB-19524029C167}" presName="background3" presStyleLbl="node3" presStyleIdx="0" presStyleCnt="5"/>
      <dgm:spPr/>
      <dgm:t>
        <a:bodyPr/>
        <a:lstStyle/>
        <a:p>
          <a:pPr rtl="1"/>
          <a:endParaRPr lang="fa-IR"/>
        </a:p>
      </dgm:t>
    </dgm:pt>
    <dgm:pt modelId="{808D730A-C06D-4985-9C19-B9FC06CE87D3}" type="pres">
      <dgm:prSet presAssocID="{850C871B-E67A-4A88-A7EB-19524029C167}" presName="text3" presStyleLbl="fgAcc3" presStyleIdx="0" presStyleCnt="5" custScaleY="184066">
        <dgm:presLayoutVars>
          <dgm:chPref val="3"/>
        </dgm:presLayoutVars>
      </dgm:prSet>
      <dgm:spPr/>
      <dgm:t>
        <a:bodyPr/>
        <a:lstStyle/>
        <a:p>
          <a:pPr rtl="1"/>
          <a:endParaRPr lang="fa-IR"/>
        </a:p>
      </dgm:t>
    </dgm:pt>
    <dgm:pt modelId="{824B3238-BDEF-47AB-A2D2-8D312871A9A5}" type="pres">
      <dgm:prSet presAssocID="{850C871B-E67A-4A88-A7EB-19524029C167}" presName="hierChild4" presStyleCnt="0"/>
      <dgm:spPr/>
      <dgm:t>
        <a:bodyPr/>
        <a:lstStyle/>
        <a:p>
          <a:pPr rtl="1"/>
          <a:endParaRPr lang="fa-IR"/>
        </a:p>
      </dgm:t>
    </dgm:pt>
    <dgm:pt modelId="{09BE91E4-9E7C-4D5B-9EB8-338DB105E562}" type="pres">
      <dgm:prSet presAssocID="{281BB226-87B6-408B-9083-5BBC9E8C1651}" presName="Name17" presStyleLbl="parChTrans1D3" presStyleIdx="1" presStyleCnt="5"/>
      <dgm:spPr/>
      <dgm:t>
        <a:bodyPr/>
        <a:lstStyle/>
        <a:p>
          <a:pPr rtl="1"/>
          <a:endParaRPr lang="fa-IR"/>
        </a:p>
      </dgm:t>
    </dgm:pt>
    <dgm:pt modelId="{B67F621F-E0E2-4DA2-B3BD-6CE5740F2FDF}" type="pres">
      <dgm:prSet presAssocID="{B3054D26-6641-45EB-BDBE-2EF14BF5F24E}" presName="hierRoot3" presStyleCnt="0"/>
      <dgm:spPr/>
      <dgm:t>
        <a:bodyPr/>
        <a:lstStyle/>
        <a:p>
          <a:pPr rtl="1"/>
          <a:endParaRPr lang="fa-IR"/>
        </a:p>
      </dgm:t>
    </dgm:pt>
    <dgm:pt modelId="{D9CA2E02-9259-43A0-AD52-60C9DE5AC812}" type="pres">
      <dgm:prSet presAssocID="{B3054D26-6641-45EB-BDBE-2EF14BF5F24E}" presName="composite3" presStyleCnt="0"/>
      <dgm:spPr/>
      <dgm:t>
        <a:bodyPr/>
        <a:lstStyle/>
        <a:p>
          <a:pPr rtl="1"/>
          <a:endParaRPr lang="fa-IR"/>
        </a:p>
      </dgm:t>
    </dgm:pt>
    <dgm:pt modelId="{9118733C-2E9B-4879-9FC2-F72D65CF24BC}" type="pres">
      <dgm:prSet presAssocID="{B3054D26-6641-45EB-BDBE-2EF14BF5F24E}" presName="background3" presStyleLbl="node3" presStyleIdx="1" presStyleCnt="5"/>
      <dgm:spPr/>
      <dgm:t>
        <a:bodyPr/>
        <a:lstStyle/>
        <a:p>
          <a:pPr rtl="1"/>
          <a:endParaRPr lang="fa-IR"/>
        </a:p>
      </dgm:t>
    </dgm:pt>
    <dgm:pt modelId="{CFA52BC1-D89A-4F04-92ED-01422D15DD1A}" type="pres">
      <dgm:prSet presAssocID="{B3054D26-6641-45EB-BDBE-2EF14BF5F24E}" presName="text3" presStyleLbl="fgAcc3" presStyleIdx="1" presStyleCnt="5" custScaleY="184066">
        <dgm:presLayoutVars>
          <dgm:chPref val="3"/>
        </dgm:presLayoutVars>
      </dgm:prSet>
      <dgm:spPr/>
      <dgm:t>
        <a:bodyPr/>
        <a:lstStyle/>
        <a:p>
          <a:pPr rtl="1"/>
          <a:endParaRPr lang="fa-IR"/>
        </a:p>
      </dgm:t>
    </dgm:pt>
    <dgm:pt modelId="{439D4F3D-CB43-4414-A7C3-67D609C3DF93}" type="pres">
      <dgm:prSet presAssocID="{B3054D26-6641-45EB-BDBE-2EF14BF5F24E}" presName="hierChild4" presStyleCnt="0"/>
      <dgm:spPr/>
      <dgm:t>
        <a:bodyPr/>
        <a:lstStyle/>
        <a:p>
          <a:pPr rtl="1"/>
          <a:endParaRPr lang="fa-IR"/>
        </a:p>
      </dgm:t>
    </dgm:pt>
    <dgm:pt modelId="{2B2B6236-1932-4516-896B-589443175068}" type="pres">
      <dgm:prSet presAssocID="{73C86F9E-5D08-47D5-BD32-E279E74E2E11}" presName="Name17" presStyleLbl="parChTrans1D3" presStyleIdx="2" presStyleCnt="5"/>
      <dgm:spPr/>
      <dgm:t>
        <a:bodyPr/>
        <a:lstStyle/>
        <a:p>
          <a:pPr rtl="1"/>
          <a:endParaRPr lang="fa-IR"/>
        </a:p>
      </dgm:t>
    </dgm:pt>
    <dgm:pt modelId="{C11D794F-6A6F-4B4F-B30C-E64F1F4DDA21}" type="pres">
      <dgm:prSet presAssocID="{B81AC8FD-A0E0-4668-B3FA-742EC63F1C40}" presName="hierRoot3" presStyleCnt="0"/>
      <dgm:spPr/>
      <dgm:t>
        <a:bodyPr/>
        <a:lstStyle/>
        <a:p>
          <a:pPr rtl="1"/>
          <a:endParaRPr lang="fa-IR"/>
        </a:p>
      </dgm:t>
    </dgm:pt>
    <dgm:pt modelId="{7482366B-3C93-4780-8669-C90FF9308EDA}" type="pres">
      <dgm:prSet presAssocID="{B81AC8FD-A0E0-4668-B3FA-742EC63F1C40}" presName="composite3" presStyleCnt="0"/>
      <dgm:spPr/>
      <dgm:t>
        <a:bodyPr/>
        <a:lstStyle/>
        <a:p>
          <a:pPr rtl="1"/>
          <a:endParaRPr lang="fa-IR"/>
        </a:p>
      </dgm:t>
    </dgm:pt>
    <dgm:pt modelId="{9976A8D4-B855-4A48-AD04-883B878A3208}" type="pres">
      <dgm:prSet presAssocID="{B81AC8FD-A0E0-4668-B3FA-742EC63F1C40}" presName="background3" presStyleLbl="node3" presStyleIdx="2" presStyleCnt="5"/>
      <dgm:spPr/>
      <dgm:t>
        <a:bodyPr/>
        <a:lstStyle/>
        <a:p>
          <a:pPr rtl="1"/>
          <a:endParaRPr lang="fa-IR"/>
        </a:p>
      </dgm:t>
    </dgm:pt>
    <dgm:pt modelId="{A1111F3D-484A-4D6F-BF72-28BB46FF46BB}" type="pres">
      <dgm:prSet presAssocID="{B81AC8FD-A0E0-4668-B3FA-742EC63F1C40}" presName="text3" presStyleLbl="fgAcc3" presStyleIdx="2" presStyleCnt="5" custScaleY="184066">
        <dgm:presLayoutVars>
          <dgm:chPref val="3"/>
        </dgm:presLayoutVars>
      </dgm:prSet>
      <dgm:spPr/>
      <dgm:t>
        <a:bodyPr/>
        <a:lstStyle/>
        <a:p>
          <a:pPr rtl="1"/>
          <a:endParaRPr lang="fa-IR"/>
        </a:p>
      </dgm:t>
    </dgm:pt>
    <dgm:pt modelId="{9D2DC0FD-FD21-4948-8167-4F983D6FC1B1}" type="pres">
      <dgm:prSet presAssocID="{B81AC8FD-A0E0-4668-B3FA-742EC63F1C40}" presName="hierChild4" presStyleCnt="0"/>
      <dgm:spPr/>
      <dgm:t>
        <a:bodyPr/>
        <a:lstStyle/>
        <a:p>
          <a:pPr rtl="1"/>
          <a:endParaRPr lang="fa-IR"/>
        </a:p>
      </dgm:t>
    </dgm:pt>
    <dgm:pt modelId="{3CD032B4-DF0E-4625-B568-7079AC32F3E4}" type="pres">
      <dgm:prSet presAssocID="{A9300F86-E438-4EA3-85EA-24118205F9E8}" presName="Name10" presStyleLbl="parChTrans1D2" presStyleIdx="1" presStyleCnt="2"/>
      <dgm:spPr/>
      <dgm:t>
        <a:bodyPr/>
        <a:lstStyle/>
        <a:p>
          <a:pPr rtl="1"/>
          <a:endParaRPr lang="fa-IR"/>
        </a:p>
      </dgm:t>
    </dgm:pt>
    <dgm:pt modelId="{F8E9E2D2-51D2-4D8B-A7AD-10A6C9E0CC3A}" type="pres">
      <dgm:prSet presAssocID="{10403F2C-2ADF-4B1A-9DDD-F664A1E2B783}" presName="hierRoot2" presStyleCnt="0"/>
      <dgm:spPr/>
      <dgm:t>
        <a:bodyPr/>
        <a:lstStyle/>
        <a:p>
          <a:pPr rtl="1"/>
          <a:endParaRPr lang="fa-IR"/>
        </a:p>
      </dgm:t>
    </dgm:pt>
    <dgm:pt modelId="{0A92BC2E-0AD8-4826-B107-0B12569ADBC7}" type="pres">
      <dgm:prSet presAssocID="{10403F2C-2ADF-4B1A-9DDD-F664A1E2B783}" presName="composite2" presStyleCnt="0"/>
      <dgm:spPr/>
      <dgm:t>
        <a:bodyPr/>
        <a:lstStyle/>
        <a:p>
          <a:pPr rtl="1"/>
          <a:endParaRPr lang="fa-IR"/>
        </a:p>
      </dgm:t>
    </dgm:pt>
    <dgm:pt modelId="{077A304E-92DE-467A-A8F8-4ADF72837BB2}" type="pres">
      <dgm:prSet presAssocID="{10403F2C-2ADF-4B1A-9DDD-F664A1E2B783}" presName="background2" presStyleLbl="node2" presStyleIdx="1" presStyleCnt="2"/>
      <dgm:spPr/>
      <dgm:t>
        <a:bodyPr/>
        <a:lstStyle/>
        <a:p>
          <a:pPr rtl="1"/>
          <a:endParaRPr lang="fa-IR"/>
        </a:p>
      </dgm:t>
    </dgm:pt>
    <dgm:pt modelId="{273843DE-7AB4-4E74-9897-004CCAA6871A}" type="pres">
      <dgm:prSet presAssocID="{10403F2C-2ADF-4B1A-9DDD-F664A1E2B783}" presName="text2" presStyleLbl="fgAcc2" presStyleIdx="1" presStyleCnt="2" custScaleY="62465" custLinFactNeighborX="-4887" custLinFactNeighborY="-48339">
        <dgm:presLayoutVars>
          <dgm:chPref val="3"/>
        </dgm:presLayoutVars>
      </dgm:prSet>
      <dgm:spPr/>
      <dgm:t>
        <a:bodyPr/>
        <a:lstStyle/>
        <a:p>
          <a:pPr rtl="1"/>
          <a:endParaRPr lang="fa-IR"/>
        </a:p>
      </dgm:t>
    </dgm:pt>
    <dgm:pt modelId="{CB60F5E3-47CE-4225-AE49-14B693D1B9FC}" type="pres">
      <dgm:prSet presAssocID="{10403F2C-2ADF-4B1A-9DDD-F664A1E2B783}" presName="hierChild3" presStyleCnt="0"/>
      <dgm:spPr/>
      <dgm:t>
        <a:bodyPr/>
        <a:lstStyle/>
        <a:p>
          <a:pPr rtl="1"/>
          <a:endParaRPr lang="fa-IR"/>
        </a:p>
      </dgm:t>
    </dgm:pt>
    <dgm:pt modelId="{BD7A6664-03D0-47A3-A904-78228068D913}" type="pres">
      <dgm:prSet presAssocID="{A7F0E9C7-3CB0-4488-BD3C-E729A95E35D5}" presName="Name17" presStyleLbl="parChTrans1D3" presStyleIdx="3" presStyleCnt="5"/>
      <dgm:spPr/>
      <dgm:t>
        <a:bodyPr/>
        <a:lstStyle/>
        <a:p>
          <a:pPr rtl="1"/>
          <a:endParaRPr lang="fa-IR"/>
        </a:p>
      </dgm:t>
    </dgm:pt>
    <dgm:pt modelId="{D066B00A-0C04-4815-8C92-00559625553F}" type="pres">
      <dgm:prSet presAssocID="{F0B6059D-1156-43B3-BF70-EE3E69B6BB24}" presName="hierRoot3" presStyleCnt="0"/>
      <dgm:spPr/>
      <dgm:t>
        <a:bodyPr/>
        <a:lstStyle/>
        <a:p>
          <a:pPr rtl="1"/>
          <a:endParaRPr lang="fa-IR"/>
        </a:p>
      </dgm:t>
    </dgm:pt>
    <dgm:pt modelId="{7E7E39E2-6988-477E-BAD4-FFA7C7ABF68F}" type="pres">
      <dgm:prSet presAssocID="{F0B6059D-1156-43B3-BF70-EE3E69B6BB24}" presName="composite3" presStyleCnt="0"/>
      <dgm:spPr/>
      <dgm:t>
        <a:bodyPr/>
        <a:lstStyle/>
        <a:p>
          <a:pPr rtl="1"/>
          <a:endParaRPr lang="fa-IR"/>
        </a:p>
      </dgm:t>
    </dgm:pt>
    <dgm:pt modelId="{9F035337-6DD9-4294-883C-9CB3457C2332}" type="pres">
      <dgm:prSet presAssocID="{F0B6059D-1156-43B3-BF70-EE3E69B6BB24}" presName="background3" presStyleLbl="node3" presStyleIdx="3" presStyleCnt="5"/>
      <dgm:spPr/>
      <dgm:t>
        <a:bodyPr/>
        <a:lstStyle/>
        <a:p>
          <a:pPr rtl="1"/>
          <a:endParaRPr lang="fa-IR"/>
        </a:p>
      </dgm:t>
    </dgm:pt>
    <dgm:pt modelId="{CD49CD75-B7EF-4919-933F-9678D63D7DBA}" type="pres">
      <dgm:prSet presAssocID="{F0B6059D-1156-43B3-BF70-EE3E69B6BB24}" presName="text3" presStyleLbl="fgAcc3" presStyleIdx="3" presStyleCnt="5" custScaleY="184066">
        <dgm:presLayoutVars>
          <dgm:chPref val="3"/>
        </dgm:presLayoutVars>
      </dgm:prSet>
      <dgm:spPr/>
      <dgm:t>
        <a:bodyPr/>
        <a:lstStyle/>
        <a:p>
          <a:pPr rtl="1"/>
          <a:endParaRPr lang="fa-IR"/>
        </a:p>
      </dgm:t>
    </dgm:pt>
    <dgm:pt modelId="{1C7038FF-4ABA-4C2F-B9E7-8D986A81D035}" type="pres">
      <dgm:prSet presAssocID="{F0B6059D-1156-43B3-BF70-EE3E69B6BB24}" presName="hierChild4" presStyleCnt="0"/>
      <dgm:spPr/>
      <dgm:t>
        <a:bodyPr/>
        <a:lstStyle/>
        <a:p>
          <a:pPr rtl="1"/>
          <a:endParaRPr lang="fa-IR"/>
        </a:p>
      </dgm:t>
    </dgm:pt>
    <dgm:pt modelId="{B1FCBF98-B2E1-4DAE-8509-D2C1C05798D2}" type="pres">
      <dgm:prSet presAssocID="{4537F9A3-DE46-43C6-AC47-9DA8AEA7C690}" presName="Name17" presStyleLbl="parChTrans1D3" presStyleIdx="4" presStyleCnt="5"/>
      <dgm:spPr/>
      <dgm:t>
        <a:bodyPr/>
        <a:lstStyle/>
        <a:p>
          <a:pPr rtl="1"/>
          <a:endParaRPr lang="fa-IR"/>
        </a:p>
      </dgm:t>
    </dgm:pt>
    <dgm:pt modelId="{80524B6D-49B7-44DC-AA96-4A6744A7BE07}" type="pres">
      <dgm:prSet presAssocID="{892A16E0-2EEA-471C-A612-79273AF42EFE}" presName="hierRoot3" presStyleCnt="0"/>
      <dgm:spPr/>
      <dgm:t>
        <a:bodyPr/>
        <a:lstStyle/>
        <a:p>
          <a:pPr rtl="1"/>
          <a:endParaRPr lang="fa-IR"/>
        </a:p>
      </dgm:t>
    </dgm:pt>
    <dgm:pt modelId="{5A40AC70-635C-4264-BE4E-53D9A45B092E}" type="pres">
      <dgm:prSet presAssocID="{892A16E0-2EEA-471C-A612-79273AF42EFE}" presName="composite3" presStyleCnt="0"/>
      <dgm:spPr/>
      <dgm:t>
        <a:bodyPr/>
        <a:lstStyle/>
        <a:p>
          <a:pPr rtl="1"/>
          <a:endParaRPr lang="fa-IR"/>
        </a:p>
      </dgm:t>
    </dgm:pt>
    <dgm:pt modelId="{73A58C37-9FEB-4716-B73C-E243AA8B8059}" type="pres">
      <dgm:prSet presAssocID="{892A16E0-2EEA-471C-A612-79273AF42EFE}" presName="background3" presStyleLbl="node3" presStyleIdx="4" presStyleCnt="5"/>
      <dgm:spPr/>
      <dgm:t>
        <a:bodyPr/>
        <a:lstStyle/>
        <a:p>
          <a:pPr rtl="1"/>
          <a:endParaRPr lang="fa-IR"/>
        </a:p>
      </dgm:t>
    </dgm:pt>
    <dgm:pt modelId="{4A58DD42-9B04-4830-BD5A-0C0F71F99D42}" type="pres">
      <dgm:prSet presAssocID="{892A16E0-2EEA-471C-A612-79273AF42EFE}" presName="text3" presStyleLbl="fgAcc3" presStyleIdx="4" presStyleCnt="5" custScaleY="184066">
        <dgm:presLayoutVars>
          <dgm:chPref val="3"/>
        </dgm:presLayoutVars>
      </dgm:prSet>
      <dgm:spPr/>
      <dgm:t>
        <a:bodyPr/>
        <a:lstStyle/>
        <a:p>
          <a:pPr rtl="1"/>
          <a:endParaRPr lang="fa-IR"/>
        </a:p>
      </dgm:t>
    </dgm:pt>
    <dgm:pt modelId="{DA5C7073-A67A-4826-838D-96CE973E286D}" type="pres">
      <dgm:prSet presAssocID="{892A16E0-2EEA-471C-A612-79273AF42EFE}" presName="hierChild4" presStyleCnt="0"/>
      <dgm:spPr/>
      <dgm:t>
        <a:bodyPr/>
        <a:lstStyle/>
        <a:p>
          <a:pPr rtl="1"/>
          <a:endParaRPr lang="fa-IR"/>
        </a:p>
      </dgm:t>
    </dgm:pt>
  </dgm:ptLst>
  <dgm:cxnLst>
    <dgm:cxn modelId="{03FC1AFA-C3AB-46EA-BC9E-E006A91373AE}" type="presOf" srcId="{10403F2C-2ADF-4B1A-9DDD-F664A1E2B783}" destId="{273843DE-7AB4-4E74-9897-004CCAA6871A}" srcOrd="0" destOrd="0" presId="urn:microsoft.com/office/officeart/2005/8/layout/hierarchy1"/>
    <dgm:cxn modelId="{2893F54A-B53C-4551-AB5D-6A00C01B784D}" type="presOf" srcId="{B81AC8FD-A0E0-4668-B3FA-742EC63F1C40}" destId="{A1111F3D-484A-4D6F-BF72-28BB46FF46BB}" srcOrd="0" destOrd="0" presId="urn:microsoft.com/office/officeart/2005/8/layout/hierarchy1"/>
    <dgm:cxn modelId="{422E8C4D-A9D7-4FF0-906A-06524D9237C6}" type="presOf" srcId="{850C871B-E67A-4A88-A7EB-19524029C167}" destId="{808D730A-C06D-4985-9C19-B9FC06CE87D3}" srcOrd="0" destOrd="0" presId="urn:microsoft.com/office/officeart/2005/8/layout/hierarchy1"/>
    <dgm:cxn modelId="{80D97FE6-70F6-48FB-95CD-DC4EB9D21B5B}" type="presOf" srcId="{A6101DFD-0B5A-4D6F-934D-AF684788687D}" destId="{6C9A8B8A-9389-43F6-BD8D-E523E92799F9}" srcOrd="0" destOrd="0" presId="urn:microsoft.com/office/officeart/2005/8/layout/hierarchy1"/>
    <dgm:cxn modelId="{C3399A9B-2E18-467D-BC01-98541ED9ED8B}" srcId="{A99E8E67-EFB2-413B-9322-3E0428FC8979}" destId="{B3054D26-6641-45EB-BDBE-2EF14BF5F24E}" srcOrd="1" destOrd="0" parTransId="{281BB226-87B6-408B-9083-5BBC9E8C1651}" sibTransId="{A0595D74-CF33-4172-B4EB-0D1C6BA8A620}"/>
    <dgm:cxn modelId="{71D42DC4-F82B-46BE-B6B2-5628F0749EA4}" type="presOf" srcId="{72185AB8-AC91-486D-B3DE-B8D98136C81A}" destId="{770BC3AA-B397-41F6-8B99-59891E4F5C09}" srcOrd="0" destOrd="0" presId="urn:microsoft.com/office/officeart/2005/8/layout/hierarchy1"/>
    <dgm:cxn modelId="{F30690FF-3F84-4C7E-B224-5E03F77DD46C}" type="presOf" srcId="{B3054D26-6641-45EB-BDBE-2EF14BF5F24E}" destId="{CFA52BC1-D89A-4F04-92ED-01422D15DD1A}" srcOrd="0" destOrd="0" presId="urn:microsoft.com/office/officeart/2005/8/layout/hierarchy1"/>
    <dgm:cxn modelId="{8E9F9D74-EA5B-4526-85F5-171E1025B763}" type="presOf" srcId="{A71C5160-080F-48FA-A0A6-7DFA94D84542}" destId="{5C5F9456-87C1-44AA-8A62-ECFC12148E7B}" srcOrd="0" destOrd="0" presId="urn:microsoft.com/office/officeart/2005/8/layout/hierarchy1"/>
    <dgm:cxn modelId="{AC5D34A4-7641-4FA3-B6B6-398666E4623C}" srcId="{10403F2C-2ADF-4B1A-9DDD-F664A1E2B783}" destId="{892A16E0-2EEA-471C-A612-79273AF42EFE}" srcOrd="1" destOrd="0" parTransId="{4537F9A3-DE46-43C6-AC47-9DA8AEA7C690}" sibTransId="{979FF874-D114-4776-9941-71D91DE7FC89}"/>
    <dgm:cxn modelId="{B026C441-BB62-4FE0-8B80-917E3AD73808}" type="presOf" srcId="{A99E8E67-EFB2-413B-9322-3E0428FC8979}" destId="{E2C45EC8-DCCF-4B34-A2E0-785B28FCF249}" srcOrd="0" destOrd="0" presId="urn:microsoft.com/office/officeart/2005/8/layout/hierarchy1"/>
    <dgm:cxn modelId="{E899C726-8159-44F8-A72B-87753C8997D9}" type="presOf" srcId="{4219B7A5-EC9F-419B-B9D6-8592629E95DC}" destId="{AADA77C9-355A-4EC8-8D30-4CA10CD232F9}" srcOrd="0" destOrd="0" presId="urn:microsoft.com/office/officeart/2005/8/layout/hierarchy1"/>
    <dgm:cxn modelId="{0892ED11-029F-4A10-87DB-FA0E4F343851}" type="presOf" srcId="{73C86F9E-5D08-47D5-BD32-E279E74E2E11}" destId="{2B2B6236-1932-4516-896B-589443175068}" srcOrd="0" destOrd="0" presId="urn:microsoft.com/office/officeart/2005/8/layout/hierarchy1"/>
    <dgm:cxn modelId="{C0F11365-5335-408D-88FC-622B29A15FEC}" type="presOf" srcId="{4537F9A3-DE46-43C6-AC47-9DA8AEA7C690}" destId="{B1FCBF98-B2E1-4DAE-8509-D2C1C05798D2}" srcOrd="0" destOrd="0" presId="urn:microsoft.com/office/officeart/2005/8/layout/hierarchy1"/>
    <dgm:cxn modelId="{CF7218EA-CFFA-4974-9EB3-2B2036CCA151}" type="presOf" srcId="{A7F0E9C7-3CB0-4488-BD3C-E729A95E35D5}" destId="{BD7A6664-03D0-47A3-A904-78228068D913}" srcOrd="0" destOrd="0" presId="urn:microsoft.com/office/officeart/2005/8/layout/hierarchy1"/>
    <dgm:cxn modelId="{6A843A32-0FD1-45E4-8EF9-CB1F1B983A62}" srcId="{A71C5160-080F-48FA-A0A6-7DFA94D84542}" destId="{10403F2C-2ADF-4B1A-9DDD-F664A1E2B783}" srcOrd="1" destOrd="0" parTransId="{A9300F86-E438-4EA3-85EA-24118205F9E8}" sibTransId="{E570202F-43F0-45CB-9C0F-F37373E6B001}"/>
    <dgm:cxn modelId="{8DABA310-EF1C-4CC4-93AB-E2C11A0C345E}" srcId="{A71C5160-080F-48FA-A0A6-7DFA94D84542}" destId="{A99E8E67-EFB2-413B-9322-3E0428FC8979}" srcOrd="0" destOrd="0" parTransId="{72185AB8-AC91-486D-B3DE-B8D98136C81A}" sibTransId="{7455ED03-9139-4C91-B443-F377BFFBF0B9}"/>
    <dgm:cxn modelId="{B0C1BD16-4E5D-4F2F-88E1-90CC89068E6A}" srcId="{A99E8E67-EFB2-413B-9322-3E0428FC8979}" destId="{B81AC8FD-A0E0-4668-B3FA-742EC63F1C40}" srcOrd="2" destOrd="0" parTransId="{73C86F9E-5D08-47D5-BD32-E279E74E2E11}" sibTransId="{8B2C7F3D-2389-4CDC-AE30-3D9ACBE857FC}"/>
    <dgm:cxn modelId="{4C86ED84-6278-4316-9313-36B9F1F34FD8}" srcId="{A6101DFD-0B5A-4D6F-934D-AF684788687D}" destId="{A71C5160-080F-48FA-A0A6-7DFA94D84542}" srcOrd="0" destOrd="0" parTransId="{842CBF58-65D9-44D6-BBF5-0AEA2B8B6D9B}" sibTransId="{99E1E8FB-14EB-4A11-8078-04360C11BFC3}"/>
    <dgm:cxn modelId="{F15CEEC0-807B-487A-9F07-2902411A1175}" srcId="{A99E8E67-EFB2-413B-9322-3E0428FC8979}" destId="{850C871B-E67A-4A88-A7EB-19524029C167}" srcOrd="0" destOrd="0" parTransId="{4219B7A5-EC9F-419B-B9D6-8592629E95DC}" sibTransId="{EA3CD640-4EF7-442C-AC41-EE2EC6EE3E93}"/>
    <dgm:cxn modelId="{A76D5E6F-1B05-4659-A279-3C586E6FAE23}" type="presOf" srcId="{A9300F86-E438-4EA3-85EA-24118205F9E8}" destId="{3CD032B4-DF0E-4625-B568-7079AC32F3E4}" srcOrd="0" destOrd="0" presId="urn:microsoft.com/office/officeart/2005/8/layout/hierarchy1"/>
    <dgm:cxn modelId="{67A937AA-F81E-483F-AA79-B53AE9375E54}" type="presOf" srcId="{281BB226-87B6-408B-9083-5BBC9E8C1651}" destId="{09BE91E4-9E7C-4D5B-9EB8-338DB105E562}" srcOrd="0" destOrd="0" presId="urn:microsoft.com/office/officeart/2005/8/layout/hierarchy1"/>
    <dgm:cxn modelId="{864327EC-2E1F-4CF8-9572-4C0466447AE5}" srcId="{10403F2C-2ADF-4B1A-9DDD-F664A1E2B783}" destId="{F0B6059D-1156-43B3-BF70-EE3E69B6BB24}" srcOrd="0" destOrd="0" parTransId="{A7F0E9C7-3CB0-4488-BD3C-E729A95E35D5}" sibTransId="{03937E15-8DCF-4335-9438-06920E43A926}"/>
    <dgm:cxn modelId="{40174EE0-B266-421B-9DCC-52BBAE95EBEB}" type="presOf" srcId="{F0B6059D-1156-43B3-BF70-EE3E69B6BB24}" destId="{CD49CD75-B7EF-4919-933F-9678D63D7DBA}" srcOrd="0" destOrd="0" presId="urn:microsoft.com/office/officeart/2005/8/layout/hierarchy1"/>
    <dgm:cxn modelId="{767E0D1C-F480-438F-930F-9F40510D936E}" type="presOf" srcId="{892A16E0-2EEA-471C-A612-79273AF42EFE}" destId="{4A58DD42-9B04-4830-BD5A-0C0F71F99D42}" srcOrd="0" destOrd="0" presId="urn:microsoft.com/office/officeart/2005/8/layout/hierarchy1"/>
    <dgm:cxn modelId="{5EC0DE37-E42D-41CF-864B-2180C52D85BE}" type="presParOf" srcId="{6C9A8B8A-9389-43F6-BD8D-E523E92799F9}" destId="{487E5822-28AF-47EB-9BC1-9F1C9DAD9294}" srcOrd="0" destOrd="0" presId="urn:microsoft.com/office/officeart/2005/8/layout/hierarchy1"/>
    <dgm:cxn modelId="{F4D2C842-9080-41B9-854A-DEC1D8D6A4BA}" type="presParOf" srcId="{487E5822-28AF-47EB-9BC1-9F1C9DAD9294}" destId="{372AADB9-9B59-4B91-B989-4EEDEDE3EF59}" srcOrd="0" destOrd="0" presId="urn:microsoft.com/office/officeart/2005/8/layout/hierarchy1"/>
    <dgm:cxn modelId="{67F9EB2D-077B-4853-9C8F-82F2CCE13C48}" type="presParOf" srcId="{372AADB9-9B59-4B91-B989-4EEDEDE3EF59}" destId="{0F338F5A-1660-4306-A988-FBA95A5BF813}" srcOrd="0" destOrd="0" presId="urn:microsoft.com/office/officeart/2005/8/layout/hierarchy1"/>
    <dgm:cxn modelId="{CC1D2045-3E56-466E-A099-9000D03200C9}" type="presParOf" srcId="{372AADB9-9B59-4B91-B989-4EEDEDE3EF59}" destId="{5C5F9456-87C1-44AA-8A62-ECFC12148E7B}" srcOrd="1" destOrd="0" presId="urn:microsoft.com/office/officeart/2005/8/layout/hierarchy1"/>
    <dgm:cxn modelId="{BD155EF8-7DD4-48D8-8B08-E34D29519A7E}" type="presParOf" srcId="{487E5822-28AF-47EB-9BC1-9F1C9DAD9294}" destId="{8AE2E584-636E-42C1-B445-FDAE83C02EDD}" srcOrd="1" destOrd="0" presId="urn:microsoft.com/office/officeart/2005/8/layout/hierarchy1"/>
    <dgm:cxn modelId="{934E8C0C-3AA8-4CF2-9EDC-EEB06AF8B96A}" type="presParOf" srcId="{8AE2E584-636E-42C1-B445-FDAE83C02EDD}" destId="{770BC3AA-B397-41F6-8B99-59891E4F5C09}" srcOrd="0" destOrd="0" presId="urn:microsoft.com/office/officeart/2005/8/layout/hierarchy1"/>
    <dgm:cxn modelId="{EBA9057F-5C0F-4485-83CD-ADBC48E2E983}" type="presParOf" srcId="{8AE2E584-636E-42C1-B445-FDAE83C02EDD}" destId="{F84034C0-3593-4673-B2DF-C4C1776074B9}" srcOrd="1" destOrd="0" presId="urn:microsoft.com/office/officeart/2005/8/layout/hierarchy1"/>
    <dgm:cxn modelId="{C58600B7-1FFF-4A6E-9BBD-A2701EE0A41F}" type="presParOf" srcId="{F84034C0-3593-4673-B2DF-C4C1776074B9}" destId="{EA8E7642-DAAE-4B60-BE1E-54B863E093A1}" srcOrd="0" destOrd="0" presId="urn:microsoft.com/office/officeart/2005/8/layout/hierarchy1"/>
    <dgm:cxn modelId="{D9C2D45F-1D4F-4832-A540-E5E43B94B590}" type="presParOf" srcId="{EA8E7642-DAAE-4B60-BE1E-54B863E093A1}" destId="{5308DA38-3C01-46BF-8248-7A5F9D1C9414}" srcOrd="0" destOrd="0" presId="urn:microsoft.com/office/officeart/2005/8/layout/hierarchy1"/>
    <dgm:cxn modelId="{8B53A8BA-EF2C-41B0-8EEA-574C97991418}" type="presParOf" srcId="{EA8E7642-DAAE-4B60-BE1E-54B863E093A1}" destId="{E2C45EC8-DCCF-4B34-A2E0-785B28FCF249}" srcOrd="1" destOrd="0" presId="urn:microsoft.com/office/officeart/2005/8/layout/hierarchy1"/>
    <dgm:cxn modelId="{BA9A8510-5CDC-4435-A063-2AB540022C79}" type="presParOf" srcId="{F84034C0-3593-4673-B2DF-C4C1776074B9}" destId="{1E5E3E38-E0AE-4BB5-9BD8-645DABFAB95D}" srcOrd="1" destOrd="0" presId="urn:microsoft.com/office/officeart/2005/8/layout/hierarchy1"/>
    <dgm:cxn modelId="{14D030D6-0B3A-42AB-A985-725C2ECB77CD}" type="presParOf" srcId="{1E5E3E38-E0AE-4BB5-9BD8-645DABFAB95D}" destId="{AADA77C9-355A-4EC8-8D30-4CA10CD232F9}" srcOrd="0" destOrd="0" presId="urn:microsoft.com/office/officeart/2005/8/layout/hierarchy1"/>
    <dgm:cxn modelId="{13DAF553-4BBD-43FB-BB57-2C9F2EE8C05F}" type="presParOf" srcId="{1E5E3E38-E0AE-4BB5-9BD8-645DABFAB95D}" destId="{DCD1C7F7-DBD4-49D1-BCFE-9DE1ACF3CB53}" srcOrd="1" destOrd="0" presId="urn:microsoft.com/office/officeart/2005/8/layout/hierarchy1"/>
    <dgm:cxn modelId="{BE5D9EA2-4EEF-4F53-88EC-F959D81AAD72}" type="presParOf" srcId="{DCD1C7F7-DBD4-49D1-BCFE-9DE1ACF3CB53}" destId="{C361C97C-3764-4A13-BF59-DE9B8FBB4430}" srcOrd="0" destOrd="0" presId="urn:microsoft.com/office/officeart/2005/8/layout/hierarchy1"/>
    <dgm:cxn modelId="{B695A598-1F43-4EB5-87CE-5D1806896A39}" type="presParOf" srcId="{C361C97C-3764-4A13-BF59-DE9B8FBB4430}" destId="{8CF2B425-22DC-407E-8605-0DA323E97223}" srcOrd="0" destOrd="0" presId="urn:microsoft.com/office/officeart/2005/8/layout/hierarchy1"/>
    <dgm:cxn modelId="{BBB807C3-6260-48C6-B034-582C6D65061A}" type="presParOf" srcId="{C361C97C-3764-4A13-BF59-DE9B8FBB4430}" destId="{808D730A-C06D-4985-9C19-B9FC06CE87D3}" srcOrd="1" destOrd="0" presId="urn:microsoft.com/office/officeart/2005/8/layout/hierarchy1"/>
    <dgm:cxn modelId="{6EA94F1F-4AE6-451C-A7C4-A6BDB085FB83}" type="presParOf" srcId="{DCD1C7F7-DBD4-49D1-BCFE-9DE1ACF3CB53}" destId="{824B3238-BDEF-47AB-A2D2-8D312871A9A5}" srcOrd="1" destOrd="0" presId="urn:microsoft.com/office/officeart/2005/8/layout/hierarchy1"/>
    <dgm:cxn modelId="{CC295CEF-5CD7-4067-89F8-63267209322A}" type="presParOf" srcId="{1E5E3E38-E0AE-4BB5-9BD8-645DABFAB95D}" destId="{09BE91E4-9E7C-4D5B-9EB8-338DB105E562}" srcOrd="2" destOrd="0" presId="urn:microsoft.com/office/officeart/2005/8/layout/hierarchy1"/>
    <dgm:cxn modelId="{5AEDDD91-3DBB-45DC-A345-ED29C2147854}" type="presParOf" srcId="{1E5E3E38-E0AE-4BB5-9BD8-645DABFAB95D}" destId="{B67F621F-E0E2-4DA2-B3BD-6CE5740F2FDF}" srcOrd="3" destOrd="0" presId="urn:microsoft.com/office/officeart/2005/8/layout/hierarchy1"/>
    <dgm:cxn modelId="{1A159A58-C35D-4505-860E-A53BD1393C1B}" type="presParOf" srcId="{B67F621F-E0E2-4DA2-B3BD-6CE5740F2FDF}" destId="{D9CA2E02-9259-43A0-AD52-60C9DE5AC812}" srcOrd="0" destOrd="0" presId="urn:microsoft.com/office/officeart/2005/8/layout/hierarchy1"/>
    <dgm:cxn modelId="{D934F9CA-D054-4E80-B7D5-126C31B866F3}" type="presParOf" srcId="{D9CA2E02-9259-43A0-AD52-60C9DE5AC812}" destId="{9118733C-2E9B-4879-9FC2-F72D65CF24BC}" srcOrd="0" destOrd="0" presId="urn:microsoft.com/office/officeart/2005/8/layout/hierarchy1"/>
    <dgm:cxn modelId="{400CA99E-384B-4283-B641-76BEAF1D0015}" type="presParOf" srcId="{D9CA2E02-9259-43A0-AD52-60C9DE5AC812}" destId="{CFA52BC1-D89A-4F04-92ED-01422D15DD1A}" srcOrd="1" destOrd="0" presId="urn:microsoft.com/office/officeart/2005/8/layout/hierarchy1"/>
    <dgm:cxn modelId="{5F37FBC3-8B58-4746-848F-085E138FEFDF}" type="presParOf" srcId="{B67F621F-E0E2-4DA2-B3BD-6CE5740F2FDF}" destId="{439D4F3D-CB43-4414-A7C3-67D609C3DF93}" srcOrd="1" destOrd="0" presId="urn:microsoft.com/office/officeart/2005/8/layout/hierarchy1"/>
    <dgm:cxn modelId="{773E04D5-477D-4A59-9D51-4E26BC083249}" type="presParOf" srcId="{1E5E3E38-E0AE-4BB5-9BD8-645DABFAB95D}" destId="{2B2B6236-1932-4516-896B-589443175068}" srcOrd="4" destOrd="0" presId="urn:microsoft.com/office/officeart/2005/8/layout/hierarchy1"/>
    <dgm:cxn modelId="{7E78649A-7B2D-4CB7-BEAB-DC08961D38B3}" type="presParOf" srcId="{1E5E3E38-E0AE-4BB5-9BD8-645DABFAB95D}" destId="{C11D794F-6A6F-4B4F-B30C-E64F1F4DDA21}" srcOrd="5" destOrd="0" presId="urn:microsoft.com/office/officeart/2005/8/layout/hierarchy1"/>
    <dgm:cxn modelId="{8746B41B-81BC-4951-A9A9-7121C82F0BDE}" type="presParOf" srcId="{C11D794F-6A6F-4B4F-B30C-E64F1F4DDA21}" destId="{7482366B-3C93-4780-8669-C90FF9308EDA}" srcOrd="0" destOrd="0" presId="urn:microsoft.com/office/officeart/2005/8/layout/hierarchy1"/>
    <dgm:cxn modelId="{38E46F77-9B64-4F30-BD48-65467EB54FAC}" type="presParOf" srcId="{7482366B-3C93-4780-8669-C90FF9308EDA}" destId="{9976A8D4-B855-4A48-AD04-883B878A3208}" srcOrd="0" destOrd="0" presId="urn:microsoft.com/office/officeart/2005/8/layout/hierarchy1"/>
    <dgm:cxn modelId="{11AF48CD-BC7B-4CE2-881E-9B6D81C8FD41}" type="presParOf" srcId="{7482366B-3C93-4780-8669-C90FF9308EDA}" destId="{A1111F3D-484A-4D6F-BF72-28BB46FF46BB}" srcOrd="1" destOrd="0" presId="urn:microsoft.com/office/officeart/2005/8/layout/hierarchy1"/>
    <dgm:cxn modelId="{16799DAD-9820-481E-B3B3-3E652DFC83E7}" type="presParOf" srcId="{C11D794F-6A6F-4B4F-B30C-E64F1F4DDA21}" destId="{9D2DC0FD-FD21-4948-8167-4F983D6FC1B1}" srcOrd="1" destOrd="0" presId="urn:microsoft.com/office/officeart/2005/8/layout/hierarchy1"/>
    <dgm:cxn modelId="{2CA71601-C562-4BD2-9CEB-0B11809C1BFC}" type="presParOf" srcId="{8AE2E584-636E-42C1-B445-FDAE83C02EDD}" destId="{3CD032B4-DF0E-4625-B568-7079AC32F3E4}" srcOrd="2" destOrd="0" presId="urn:microsoft.com/office/officeart/2005/8/layout/hierarchy1"/>
    <dgm:cxn modelId="{6E4F9099-8DBE-4749-8885-11FFAA1A2686}" type="presParOf" srcId="{8AE2E584-636E-42C1-B445-FDAE83C02EDD}" destId="{F8E9E2D2-51D2-4D8B-A7AD-10A6C9E0CC3A}" srcOrd="3" destOrd="0" presId="urn:microsoft.com/office/officeart/2005/8/layout/hierarchy1"/>
    <dgm:cxn modelId="{A772015D-BB9F-400C-A519-FD485ACE7275}" type="presParOf" srcId="{F8E9E2D2-51D2-4D8B-A7AD-10A6C9E0CC3A}" destId="{0A92BC2E-0AD8-4826-B107-0B12569ADBC7}" srcOrd="0" destOrd="0" presId="urn:microsoft.com/office/officeart/2005/8/layout/hierarchy1"/>
    <dgm:cxn modelId="{6212E602-C58A-418F-8F91-0007CA0B5BF8}" type="presParOf" srcId="{0A92BC2E-0AD8-4826-B107-0B12569ADBC7}" destId="{077A304E-92DE-467A-A8F8-4ADF72837BB2}" srcOrd="0" destOrd="0" presId="urn:microsoft.com/office/officeart/2005/8/layout/hierarchy1"/>
    <dgm:cxn modelId="{FFD7B32C-DE91-4355-A067-C286AA782AE0}" type="presParOf" srcId="{0A92BC2E-0AD8-4826-B107-0B12569ADBC7}" destId="{273843DE-7AB4-4E74-9897-004CCAA6871A}" srcOrd="1" destOrd="0" presId="urn:microsoft.com/office/officeart/2005/8/layout/hierarchy1"/>
    <dgm:cxn modelId="{772B929C-D0C0-4FB0-9C6D-E6D9D90D6605}" type="presParOf" srcId="{F8E9E2D2-51D2-4D8B-A7AD-10A6C9E0CC3A}" destId="{CB60F5E3-47CE-4225-AE49-14B693D1B9FC}" srcOrd="1" destOrd="0" presId="urn:microsoft.com/office/officeart/2005/8/layout/hierarchy1"/>
    <dgm:cxn modelId="{46D98639-B4DA-47D7-8F27-DF848F27BEE2}" type="presParOf" srcId="{CB60F5E3-47CE-4225-AE49-14B693D1B9FC}" destId="{BD7A6664-03D0-47A3-A904-78228068D913}" srcOrd="0" destOrd="0" presId="urn:microsoft.com/office/officeart/2005/8/layout/hierarchy1"/>
    <dgm:cxn modelId="{CB6D94DE-006A-46EB-81FD-9411F92A4FC4}" type="presParOf" srcId="{CB60F5E3-47CE-4225-AE49-14B693D1B9FC}" destId="{D066B00A-0C04-4815-8C92-00559625553F}" srcOrd="1" destOrd="0" presId="urn:microsoft.com/office/officeart/2005/8/layout/hierarchy1"/>
    <dgm:cxn modelId="{0433E8FD-2B24-4C5F-8ADD-D940B1030B2F}" type="presParOf" srcId="{D066B00A-0C04-4815-8C92-00559625553F}" destId="{7E7E39E2-6988-477E-BAD4-FFA7C7ABF68F}" srcOrd="0" destOrd="0" presId="urn:microsoft.com/office/officeart/2005/8/layout/hierarchy1"/>
    <dgm:cxn modelId="{46873868-79F2-4EE0-AB4E-CFBAEFCB6D51}" type="presParOf" srcId="{7E7E39E2-6988-477E-BAD4-FFA7C7ABF68F}" destId="{9F035337-6DD9-4294-883C-9CB3457C2332}" srcOrd="0" destOrd="0" presId="urn:microsoft.com/office/officeart/2005/8/layout/hierarchy1"/>
    <dgm:cxn modelId="{04DA735C-A962-4F4C-9EE3-BEA1ECB5BBA4}" type="presParOf" srcId="{7E7E39E2-6988-477E-BAD4-FFA7C7ABF68F}" destId="{CD49CD75-B7EF-4919-933F-9678D63D7DBA}" srcOrd="1" destOrd="0" presId="urn:microsoft.com/office/officeart/2005/8/layout/hierarchy1"/>
    <dgm:cxn modelId="{D84C228C-3691-4481-A6BE-56CE8E3296BF}" type="presParOf" srcId="{D066B00A-0C04-4815-8C92-00559625553F}" destId="{1C7038FF-4ABA-4C2F-B9E7-8D986A81D035}" srcOrd="1" destOrd="0" presId="urn:microsoft.com/office/officeart/2005/8/layout/hierarchy1"/>
    <dgm:cxn modelId="{BC0F49BE-52CA-435B-93E4-31C78B510AA3}" type="presParOf" srcId="{CB60F5E3-47CE-4225-AE49-14B693D1B9FC}" destId="{B1FCBF98-B2E1-4DAE-8509-D2C1C05798D2}" srcOrd="2" destOrd="0" presId="urn:microsoft.com/office/officeart/2005/8/layout/hierarchy1"/>
    <dgm:cxn modelId="{54E7C376-09AC-480A-A965-3F732A10783D}" type="presParOf" srcId="{CB60F5E3-47CE-4225-AE49-14B693D1B9FC}" destId="{80524B6D-49B7-44DC-AA96-4A6744A7BE07}" srcOrd="3" destOrd="0" presId="urn:microsoft.com/office/officeart/2005/8/layout/hierarchy1"/>
    <dgm:cxn modelId="{5C82815A-3410-4289-A28C-836B86614E0E}" type="presParOf" srcId="{80524B6D-49B7-44DC-AA96-4A6744A7BE07}" destId="{5A40AC70-635C-4264-BE4E-53D9A45B092E}" srcOrd="0" destOrd="0" presId="urn:microsoft.com/office/officeart/2005/8/layout/hierarchy1"/>
    <dgm:cxn modelId="{3228604C-3843-4909-8F59-3318958F8F93}" type="presParOf" srcId="{5A40AC70-635C-4264-BE4E-53D9A45B092E}" destId="{73A58C37-9FEB-4716-B73C-E243AA8B8059}" srcOrd="0" destOrd="0" presId="urn:microsoft.com/office/officeart/2005/8/layout/hierarchy1"/>
    <dgm:cxn modelId="{6F4DCB71-71C8-4A90-989D-DDFF8181FDBD}" type="presParOf" srcId="{5A40AC70-635C-4264-BE4E-53D9A45B092E}" destId="{4A58DD42-9B04-4830-BD5A-0C0F71F99D42}" srcOrd="1" destOrd="0" presId="urn:microsoft.com/office/officeart/2005/8/layout/hierarchy1"/>
    <dgm:cxn modelId="{C98C1B1D-37F4-4B4C-BD5A-8AED9113A491}" type="presParOf" srcId="{80524B6D-49B7-44DC-AA96-4A6744A7BE07}" destId="{DA5C7073-A67A-4826-838D-96CE973E286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9936D7-552C-4BA9-9FCE-0C51CB0584F1}" type="doc">
      <dgm:prSet loTypeId="urn:microsoft.com/office/officeart/2005/8/layout/list1" loCatId="list" qsTypeId="urn:microsoft.com/office/officeart/2005/8/quickstyle/3d3" qsCatId="3D" csTypeId="urn:microsoft.com/office/officeart/2005/8/colors/colorful5" csCatId="colorful" phldr="1"/>
      <dgm:spPr/>
      <dgm:t>
        <a:bodyPr/>
        <a:lstStyle/>
        <a:p>
          <a:pPr rtl="1"/>
          <a:endParaRPr lang="fa-IR"/>
        </a:p>
      </dgm:t>
    </dgm:pt>
    <dgm:pt modelId="{73FAB017-22D6-4E77-A27C-8C4B91C55F9F}">
      <dgm:prSet phldrT="[Text]" custT="1"/>
      <dgm:spPr/>
      <dgm:t>
        <a:bodyPr/>
        <a:lstStyle/>
        <a:p>
          <a:pPr algn="ctr" rtl="1"/>
          <a:r>
            <a:rPr kumimoji="0" lang="fa-IR" sz="2800" b="1" i="0" u="none" strike="noStrike" cap="none" spc="0" normalizeH="0" baseline="0" noProof="0" dirty="0" smtClean="0">
              <a:ln/>
              <a:solidFill>
                <a:schemeClr val="tx1"/>
              </a:solidFill>
              <a:effectLst/>
              <a:uLnTx/>
              <a:uFillTx/>
              <a:latin typeface="+mn-lt"/>
              <a:ea typeface="+mn-ea"/>
              <a:cs typeface="B Titr" pitchFamily="2" charset="-78"/>
            </a:rPr>
            <a:t>ابزارهای و اوراق بازار پول متعارف غیر اسلامی صرفا با ریسک اعتباری مواجه می باشند.</a:t>
          </a:r>
          <a:endParaRPr lang="fa-IR" sz="2800" dirty="0">
            <a:solidFill>
              <a:schemeClr val="tx1"/>
            </a:solidFill>
            <a:cs typeface="B Titr" pitchFamily="2" charset="-78"/>
          </a:endParaRPr>
        </a:p>
      </dgm:t>
    </dgm:pt>
    <dgm:pt modelId="{8E2651AC-FBF9-4D41-A6B8-E334D8720EED}" type="parTrans" cxnId="{EB5A07F6-859D-4640-A825-8A20DDC17E3B}">
      <dgm:prSet/>
      <dgm:spPr/>
      <dgm:t>
        <a:bodyPr/>
        <a:lstStyle/>
        <a:p>
          <a:pPr rtl="1"/>
          <a:endParaRPr lang="fa-IR"/>
        </a:p>
      </dgm:t>
    </dgm:pt>
    <dgm:pt modelId="{3F168558-C991-4665-82BB-DA6C1F0F4CC0}" type="sibTrans" cxnId="{EB5A07F6-859D-4640-A825-8A20DDC17E3B}">
      <dgm:prSet/>
      <dgm:spPr/>
      <dgm:t>
        <a:bodyPr/>
        <a:lstStyle/>
        <a:p>
          <a:pPr rtl="1"/>
          <a:endParaRPr lang="fa-IR"/>
        </a:p>
      </dgm:t>
    </dgm:pt>
    <dgm:pt modelId="{6C7B6714-24DD-4E34-BE35-8FF7D53D5157}">
      <dgm:prSet phldrT="[Text]" custT="1"/>
      <dgm:spPr/>
      <dgm:t>
        <a:bodyPr/>
        <a:lstStyle/>
        <a:p>
          <a:pPr algn="ctr" rtl="1"/>
          <a:r>
            <a:rPr kumimoji="0" lang="fa-IR" sz="2800" b="1" i="0" u="none" strike="noStrike" cap="none" spc="0" normalizeH="0" baseline="0" noProof="0" dirty="0" smtClean="0">
              <a:ln/>
              <a:solidFill>
                <a:schemeClr val="tx1"/>
              </a:solidFill>
              <a:effectLst/>
              <a:uLnTx/>
              <a:uFillTx/>
              <a:latin typeface="+mn-lt"/>
              <a:ea typeface="+mn-ea"/>
              <a:cs typeface="B Titr" pitchFamily="2" charset="-78"/>
            </a:rPr>
            <a:t>بازار بين بانکی در برخی کشورهای اسلامی بر اساس اصول شریعت و با الگوبرداری از بازارهای بين بانکی متعارف طراحی شده است.</a:t>
          </a:r>
          <a:endParaRPr lang="fa-IR" sz="2800" dirty="0">
            <a:solidFill>
              <a:schemeClr val="tx1"/>
            </a:solidFill>
            <a:cs typeface="B Titr" pitchFamily="2" charset="-78"/>
          </a:endParaRPr>
        </a:p>
      </dgm:t>
    </dgm:pt>
    <dgm:pt modelId="{52452BD9-2DD6-4B72-A2F8-77D3BA335441}" type="parTrans" cxnId="{23150567-FDD6-4717-B215-002E98D33222}">
      <dgm:prSet/>
      <dgm:spPr/>
      <dgm:t>
        <a:bodyPr/>
        <a:lstStyle/>
        <a:p>
          <a:pPr rtl="1"/>
          <a:endParaRPr lang="fa-IR"/>
        </a:p>
      </dgm:t>
    </dgm:pt>
    <dgm:pt modelId="{BAC5C0E6-F819-4342-8A18-FBB8F628E139}" type="sibTrans" cxnId="{23150567-FDD6-4717-B215-002E98D33222}">
      <dgm:prSet/>
      <dgm:spPr/>
      <dgm:t>
        <a:bodyPr/>
        <a:lstStyle/>
        <a:p>
          <a:pPr rtl="1"/>
          <a:endParaRPr lang="fa-IR"/>
        </a:p>
      </dgm:t>
    </dgm:pt>
    <dgm:pt modelId="{5C9440AF-8F84-4BF4-8C80-D3E30658DDB1}" type="pres">
      <dgm:prSet presAssocID="{B29936D7-552C-4BA9-9FCE-0C51CB0584F1}" presName="linear" presStyleCnt="0">
        <dgm:presLayoutVars>
          <dgm:dir/>
          <dgm:animLvl val="lvl"/>
          <dgm:resizeHandles val="exact"/>
        </dgm:presLayoutVars>
      </dgm:prSet>
      <dgm:spPr/>
      <dgm:t>
        <a:bodyPr/>
        <a:lstStyle/>
        <a:p>
          <a:pPr rtl="1"/>
          <a:endParaRPr lang="fa-IR"/>
        </a:p>
      </dgm:t>
    </dgm:pt>
    <dgm:pt modelId="{BA228DAB-034A-4E24-979C-5EEC6F8CE2B8}" type="pres">
      <dgm:prSet presAssocID="{73FAB017-22D6-4E77-A27C-8C4B91C55F9F}" presName="parentLin" presStyleCnt="0"/>
      <dgm:spPr/>
    </dgm:pt>
    <dgm:pt modelId="{17064041-96F1-4CAE-A972-9CA93998B9C7}" type="pres">
      <dgm:prSet presAssocID="{73FAB017-22D6-4E77-A27C-8C4B91C55F9F}" presName="parentLeftMargin" presStyleLbl="node1" presStyleIdx="0" presStyleCnt="2"/>
      <dgm:spPr/>
      <dgm:t>
        <a:bodyPr/>
        <a:lstStyle/>
        <a:p>
          <a:pPr rtl="1"/>
          <a:endParaRPr lang="fa-IR"/>
        </a:p>
      </dgm:t>
    </dgm:pt>
    <dgm:pt modelId="{337B111D-F3D6-474B-B1A0-D6FF4F892485}" type="pres">
      <dgm:prSet presAssocID="{73FAB017-22D6-4E77-A27C-8C4B91C55F9F}" presName="parentText" presStyleLbl="node1" presStyleIdx="0" presStyleCnt="2" custScaleX="130863">
        <dgm:presLayoutVars>
          <dgm:chMax val="0"/>
          <dgm:bulletEnabled val="1"/>
        </dgm:presLayoutVars>
      </dgm:prSet>
      <dgm:spPr/>
      <dgm:t>
        <a:bodyPr/>
        <a:lstStyle/>
        <a:p>
          <a:pPr rtl="1"/>
          <a:endParaRPr lang="fa-IR"/>
        </a:p>
      </dgm:t>
    </dgm:pt>
    <dgm:pt modelId="{7CAF1237-9D48-4C58-8C57-855BF3709E7D}" type="pres">
      <dgm:prSet presAssocID="{73FAB017-22D6-4E77-A27C-8C4B91C55F9F}" presName="negativeSpace" presStyleCnt="0"/>
      <dgm:spPr/>
    </dgm:pt>
    <dgm:pt modelId="{2A033B06-89EE-4879-9AA7-E6336DA30918}" type="pres">
      <dgm:prSet presAssocID="{73FAB017-22D6-4E77-A27C-8C4B91C55F9F}" presName="childText" presStyleLbl="conFgAcc1" presStyleIdx="0" presStyleCnt="2">
        <dgm:presLayoutVars>
          <dgm:bulletEnabled val="1"/>
        </dgm:presLayoutVars>
      </dgm:prSet>
      <dgm:spPr/>
    </dgm:pt>
    <dgm:pt modelId="{D9BE356E-F4BE-4759-B1D7-863A7D33BE7C}" type="pres">
      <dgm:prSet presAssocID="{3F168558-C991-4665-82BB-DA6C1F0F4CC0}" presName="spaceBetweenRectangles" presStyleCnt="0"/>
      <dgm:spPr/>
    </dgm:pt>
    <dgm:pt modelId="{863C0960-ED69-4B1F-9F55-5E24C4EAB90D}" type="pres">
      <dgm:prSet presAssocID="{6C7B6714-24DD-4E34-BE35-8FF7D53D5157}" presName="parentLin" presStyleCnt="0"/>
      <dgm:spPr/>
    </dgm:pt>
    <dgm:pt modelId="{71F7450F-818B-4202-AAF3-65F2D5FEEF4E}" type="pres">
      <dgm:prSet presAssocID="{6C7B6714-24DD-4E34-BE35-8FF7D53D5157}" presName="parentLeftMargin" presStyleLbl="node1" presStyleIdx="0" presStyleCnt="2"/>
      <dgm:spPr/>
      <dgm:t>
        <a:bodyPr/>
        <a:lstStyle/>
        <a:p>
          <a:pPr rtl="1"/>
          <a:endParaRPr lang="fa-IR"/>
        </a:p>
      </dgm:t>
    </dgm:pt>
    <dgm:pt modelId="{7C64B239-F2EF-48E4-A99D-4DF88BDAC96D}" type="pres">
      <dgm:prSet presAssocID="{6C7B6714-24DD-4E34-BE35-8FF7D53D5157}" presName="parentText" presStyleLbl="node1" presStyleIdx="1" presStyleCnt="2" custScaleX="130863">
        <dgm:presLayoutVars>
          <dgm:chMax val="0"/>
          <dgm:bulletEnabled val="1"/>
        </dgm:presLayoutVars>
      </dgm:prSet>
      <dgm:spPr/>
      <dgm:t>
        <a:bodyPr/>
        <a:lstStyle/>
        <a:p>
          <a:pPr rtl="1"/>
          <a:endParaRPr lang="fa-IR"/>
        </a:p>
      </dgm:t>
    </dgm:pt>
    <dgm:pt modelId="{6380E683-C26B-4D00-9A2A-BF130E629FB3}" type="pres">
      <dgm:prSet presAssocID="{6C7B6714-24DD-4E34-BE35-8FF7D53D5157}" presName="negativeSpace" presStyleCnt="0"/>
      <dgm:spPr/>
    </dgm:pt>
    <dgm:pt modelId="{B9B9A0A2-4BCF-4092-89FD-0D1A6A56D989}" type="pres">
      <dgm:prSet presAssocID="{6C7B6714-24DD-4E34-BE35-8FF7D53D5157}" presName="childText" presStyleLbl="conFgAcc1" presStyleIdx="1" presStyleCnt="2">
        <dgm:presLayoutVars>
          <dgm:bulletEnabled val="1"/>
        </dgm:presLayoutVars>
      </dgm:prSet>
      <dgm:spPr/>
    </dgm:pt>
  </dgm:ptLst>
  <dgm:cxnLst>
    <dgm:cxn modelId="{D30F528C-DC1A-4B2B-93C9-53338DDCBB59}" type="presOf" srcId="{73FAB017-22D6-4E77-A27C-8C4B91C55F9F}" destId="{17064041-96F1-4CAE-A972-9CA93998B9C7}" srcOrd="0" destOrd="0" presId="urn:microsoft.com/office/officeart/2005/8/layout/list1"/>
    <dgm:cxn modelId="{B90EE5D2-DF5F-440C-ACD0-A5BD0C55F98E}" type="presOf" srcId="{6C7B6714-24DD-4E34-BE35-8FF7D53D5157}" destId="{71F7450F-818B-4202-AAF3-65F2D5FEEF4E}" srcOrd="0" destOrd="0" presId="urn:microsoft.com/office/officeart/2005/8/layout/list1"/>
    <dgm:cxn modelId="{6F14D95C-899B-46AC-AF04-6D7D3EA459E5}" type="presOf" srcId="{B29936D7-552C-4BA9-9FCE-0C51CB0584F1}" destId="{5C9440AF-8F84-4BF4-8C80-D3E30658DDB1}" srcOrd="0" destOrd="0" presId="urn:microsoft.com/office/officeart/2005/8/layout/list1"/>
    <dgm:cxn modelId="{754717E5-5A82-45C1-BE2E-E08A816C5C37}" type="presOf" srcId="{6C7B6714-24DD-4E34-BE35-8FF7D53D5157}" destId="{7C64B239-F2EF-48E4-A99D-4DF88BDAC96D}" srcOrd="1" destOrd="0" presId="urn:microsoft.com/office/officeart/2005/8/layout/list1"/>
    <dgm:cxn modelId="{23150567-FDD6-4717-B215-002E98D33222}" srcId="{B29936D7-552C-4BA9-9FCE-0C51CB0584F1}" destId="{6C7B6714-24DD-4E34-BE35-8FF7D53D5157}" srcOrd="1" destOrd="0" parTransId="{52452BD9-2DD6-4B72-A2F8-77D3BA335441}" sibTransId="{BAC5C0E6-F819-4342-8A18-FBB8F628E139}"/>
    <dgm:cxn modelId="{EB5A07F6-859D-4640-A825-8A20DDC17E3B}" srcId="{B29936D7-552C-4BA9-9FCE-0C51CB0584F1}" destId="{73FAB017-22D6-4E77-A27C-8C4B91C55F9F}" srcOrd="0" destOrd="0" parTransId="{8E2651AC-FBF9-4D41-A6B8-E334D8720EED}" sibTransId="{3F168558-C991-4665-82BB-DA6C1F0F4CC0}"/>
    <dgm:cxn modelId="{FF7A734F-FE08-4D6C-B64F-994463070504}" type="presOf" srcId="{73FAB017-22D6-4E77-A27C-8C4B91C55F9F}" destId="{337B111D-F3D6-474B-B1A0-D6FF4F892485}" srcOrd="1" destOrd="0" presId="urn:microsoft.com/office/officeart/2005/8/layout/list1"/>
    <dgm:cxn modelId="{1026B856-5214-4413-BC34-D7E98194EF09}" type="presParOf" srcId="{5C9440AF-8F84-4BF4-8C80-D3E30658DDB1}" destId="{BA228DAB-034A-4E24-979C-5EEC6F8CE2B8}" srcOrd="0" destOrd="0" presId="urn:microsoft.com/office/officeart/2005/8/layout/list1"/>
    <dgm:cxn modelId="{7B2DC1F9-5186-4F7D-BB98-C1C217EF02C6}" type="presParOf" srcId="{BA228DAB-034A-4E24-979C-5EEC6F8CE2B8}" destId="{17064041-96F1-4CAE-A972-9CA93998B9C7}" srcOrd="0" destOrd="0" presId="urn:microsoft.com/office/officeart/2005/8/layout/list1"/>
    <dgm:cxn modelId="{39640478-BF28-4103-B0C1-60ECAE2A509E}" type="presParOf" srcId="{BA228DAB-034A-4E24-979C-5EEC6F8CE2B8}" destId="{337B111D-F3D6-474B-B1A0-D6FF4F892485}" srcOrd="1" destOrd="0" presId="urn:microsoft.com/office/officeart/2005/8/layout/list1"/>
    <dgm:cxn modelId="{1797A106-4175-4D04-81B5-40EDB23EA36A}" type="presParOf" srcId="{5C9440AF-8F84-4BF4-8C80-D3E30658DDB1}" destId="{7CAF1237-9D48-4C58-8C57-855BF3709E7D}" srcOrd="1" destOrd="0" presId="urn:microsoft.com/office/officeart/2005/8/layout/list1"/>
    <dgm:cxn modelId="{665376C7-55F7-4ADE-84AC-7C88270AC919}" type="presParOf" srcId="{5C9440AF-8F84-4BF4-8C80-D3E30658DDB1}" destId="{2A033B06-89EE-4879-9AA7-E6336DA30918}" srcOrd="2" destOrd="0" presId="urn:microsoft.com/office/officeart/2005/8/layout/list1"/>
    <dgm:cxn modelId="{91FC9732-CD59-4188-A81B-B056CA6D12F9}" type="presParOf" srcId="{5C9440AF-8F84-4BF4-8C80-D3E30658DDB1}" destId="{D9BE356E-F4BE-4759-B1D7-863A7D33BE7C}" srcOrd="3" destOrd="0" presId="urn:microsoft.com/office/officeart/2005/8/layout/list1"/>
    <dgm:cxn modelId="{20E572D9-43BE-49CD-9ABB-061DFFAAB854}" type="presParOf" srcId="{5C9440AF-8F84-4BF4-8C80-D3E30658DDB1}" destId="{863C0960-ED69-4B1F-9F55-5E24C4EAB90D}" srcOrd="4" destOrd="0" presId="urn:microsoft.com/office/officeart/2005/8/layout/list1"/>
    <dgm:cxn modelId="{776800B8-4ECC-4292-91C6-1CC294964A19}" type="presParOf" srcId="{863C0960-ED69-4B1F-9F55-5E24C4EAB90D}" destId="{71F7450F-818B-4202-AAF3-65F2D5FEEF4E}" srcOrd="0" destOrd="0" presId="urn:microsoft.com/office/officeart/2005/8/layout/list1"/>
    <dgm:cxn modelId="{10FD5CE5-9C0E-40E9-A861-F00B99FBA4D0}" type="presParOf" srcId="{863C0960-ED69-4B1F-9F55-5E24C4EAB90D}" destId="{7C64B239-F2EF-48E4-A99D-4DF88BDAC96D}" srcOrd="1" destOrd="0" presId="urn:microsoft.com/office/officeart/2005/8/layout/list1"/>
    <dgm:cxn modelId="{07EC961C-9867-46E3-96F0-A20855113F3A}" type="presParOf" srcId="{5C9440AF-8F84-4BF4-8C80-D3E30658DDB1}" destId="{6380E683-C26B-4D00-9A2A-BF130E629FB3}" srcOrd="5" destOrd="0" presId="urn:microsoft.com/office/officeart/2005/8/layout/list1"/>
    <dgm:cxn modelId="{212BE865-353A-4DA6-854D-4191DB461FB4}" type="presParOf" srcId="{5C9440AF-8F84-4BF4-8C80-D3E30658DDB1}" destId="{B9B9A0A2-4BCF-4092-89FD-0D1A6A56D98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1F6F8-1453-45B4-A732-CA5F72E6B3DE}">
      <dsp:nvSpPr>
        <dsp:cNvPr id="0" name=""/>
        <dsp:cNvSpPr/>
      </dsp:nvSpPr>
      <dsp:spPr>
        <a:xfrm>
          <a:off x="3127864" y="549329"/>
          <a:ext cx="4341325" cy="4341325"/>
        </a:xfrm>
        <a:prstGeom prst="blockArc">
          <a:avLst>
            <a:gd name="adj1" fmla="val 13114286"/>
            <a:gd name="adj2" fmla="val 16200000"/>
            <a:gd name="adj3" fmla="val 3911"/>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B9B2889-172A-40D4-B761-1FDBDB247C24}">
      <dsp:nvSpPr>
        <dsp:cNvPr id="0" name=""/>
        <dsp:cNvSpPr/>
      </dsp:nvSpPr>
      <dsp:spPr>
        <a:xfrm>
          <a:off x="3134819" y="540560"/>
          <a:ext cx="4341325" cy="4341325"/>
        </a:xfrm>
        <a:prstGeom prst="blockArc">
          <a:avLst>
            <a:gd name="adj1" fmla="val 9994522"/>
            <a:gd name="adj2" fmla="val 13096207"/>
            <a:gd name="adj3" fmla="val 3911"/>
          </a:avLst>
        </a:prstGeom>
        <a:solidFill>
          <a:schemeClr val="accent2">
            <a:hueOff val="-1212803"/>
            <a:satOff val="-69940"/>
            <a:lumOff val="719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A1C5324-854B-49D0-87E5-E5910415AEB3}">
      <dsp:nvSpPr>
        <dsp:cNvPr id="0" name=""/>
        <dsp:cNvSpPr/>
      </dsp:nvSpPr>
      <dsp:spPr>
        <a:xfrm>
          <a:off x="3138042" y="554264"/>
          <a:ext cx="4341325" cy="4341325"/>
        </a:xfrm>
        <a:prstGeom prst="blockArc">
          <a:avLst>
            <a:gd name="adj1" fmla="val 6961129"/>
            <a:gd name="adj2" fmla="val 10017262"/>
            <a:gd name="adj3" fmla="val 3911"/>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0D0BB52-3DB5-4754-B12D-04DE417E9CE2}">
      <dsp:nvSpPr>
        <dsp:cNvPr id="0" name=""/>
        <dsp:cNvSpPr/>
      </dsp:nvSpPr>
      <dsp:spPr>
        <a:xfrm>
          <a:off x="3127864" y="549329"/>
          <a:ext cx="4341325" cy="4341325"/>
        </a:xfrm>
        <a:prstGeom prst="blockArc">
          <a:avLst>
            <a:gd name="adj1" fmla="val 3857143"/>
            <a:gd name="adj2" fmla="val 6942857"/>
            <a:gd name="adj3" fmla="val 3911"/>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E8564CC-4520-449C-8618-FF6630682A44}">
      <dsp:nvSpPr>
        <dsp:cNvPr id="0" name=""/>
        <dsp:cNvSpPr/>
      </dsp:nvSpPr>
      <dsp:spPr>
        <a:xfrm>
          <a:off x="3127864" y="549329"/>
          <a:ext cx="4341325" cy="4341325"/>
        </a:xfrm>
        <a:prstGeom prst="blockArc">
          <a:avLst>
            <a:gd name="adj1" fmla="val 771429"/>
            <a:gd name="adj2" fmla="val 3857143"/>
            <a:gd name="adj3" fmla="val 3911"/>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67EC386-5BBB-4D50-BB19-1790504E42FF}">
      <dsp:nvSpPr>
        <dsp:cNvPr id="0" name=""/>
        <dsp:cNvSpPr/>
      </dsp:nvSpPr>
      <dsp:spPr>
        <a:xfrm>
          <a:off x="3127864" y="549329"/>
          <a:ext cx="4341325" cy="4341325"/>
        </a:xfrm>
        <a:prstGeom prst="blockArc">
          <a:avLst>
            <a:gd name="adj1" fmla="val 19285714"/>
            <a:gd name="adj2" fmla="val 771429"/>
            <a:gd name="adj3" fmla="val 3911"/>
          </a:avLst>
        </a:prstGeom>
        <a:solidFill>
          <a:schemeClr val="accent2">
            <a:hueOff val="-242561"/>
            <a:satOff val="-13988"/>
            <a:lumOff val="143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D569F45-F6AA-440B-97A9-F53AF183DA20}">
      <dsp:nvSpPr>
        <dsp:cNvPr id="0" name=""/>
        <dsp:cNvSpPr/>
      </dsp:nvSpPr>
      <dsp:spPr>
        <a:xfrm>
          <a:off x="3127864" y="549329"/>
          <a:ext cx="4341325" cy="4341325"/>
        </a:xfrm>
        <a:prstGeom prst="blockArc">
          <a:avLst>
            <a:gd name="adj1" fmla="val 16200000"/>
            <a:gd name="adj2" fmla="val 19285714"/>
            <a:gd name="adj3" fmla="val 3911"/>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2062278-8B8C-45B0-AA7E-D8C76F4F871E}">
      <dsp:nvSpPr>
        <dsp:cNvPr id="0" name=""/>
        <dsp:cNvSpPr/>
      </dsp:nvSpPr>
      <dsp:spPr>
        <a:xfrm>
          <a:off x="4456403" y="1877868"/>
          <a:ext cx="1684248" cy="1684248"/>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a-IR" sz="2700" kern="1200" dirty="0" smtClean="0">
              <a:solidFill>
                <a:schemeClr val="tx1"/>
              </a:solidFill>
              <a:cs typeface="B Titr" pitchFamily="2" charset="-78"/>
            </a:rPr>
            <a:t>بحران مالی</a:t>
          </a:r>
          <a:endParaRPr lang="en-US" sz="2700" kern="1200" dirty="0">
            <a:solidFill>
              <a:schemeClr val="tx1"/>
            </a:solidFill>
            <a:cs typeface="B Titr" pitchFamily="2" charset="-78"/>
          </a:endParaRPr>
        </a:p>
      </dsp:txBody>
      <dsp:txXfrm>
        <a:off x="4703055" y="2124520"/>
        <a:ext cx="1190944" cy="1190944"/>
      </dsp:txXfrm>
    </dsp:sp>
    <dsp:sp modelId="{12787D03-E7E4-4DB6-8A4A-5B796E31815E}">
      <dsp:nvSpPr>
        <dsp:cNvPr id="0" name=""/>
        <dsp:cNvSpPr/>
      </dsp:nvSpPr>
      <dsp:spPr>
        <a:xfrm>
          <a:off x="4709040" y="2285"/>
          <a:ext cx="1178974" cy="117897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fa-IR" sz="1300" kern="1200" dirty="0" smtClean="0">
              <a:solidFill>
                <a:schemeClr val="tx1"/>
              </a:solidFill>
              <a:cs typeface="B Titr" pitchFamily="2" charset="-78"/>
            </a:rPr>
            <a:t>کاهش غیر منتظره ارزش دارایی‌ها</a:t>
          </a:r>
          <a:endParaRPr lang="en-US" sz="1300" kern="1200" dirty="0">
            <a:solidFill>
              <a:schemeClr val="tx1"/>
            </a:solidFill>
            <a:cs typeface="B Titr" pitchFamily="2" charset="-78"/>
          </a:endParaRPr>
        </a:p>
      </dsp:txBody>
      <dsp:txXfrm>
        <a:off x="4881697" y="174942"/>
        <a:ext cx="833660" cy="833660"/>
      </dsp:txXfrm>
    </dsp:sp>
    <dsp:sp modelId="{DA283695-C2CA-4D9D-9F89-763D4375D52B}">
      <dsp:nvSpPr>
        <dsp:cNvPr id="0" name=""/>
        <dsp:cNvSpPr/>
      </dsp:nvSpPr>
      <dsp:spPr>
        <a:xfrm>
          <a:off x="6372949" y="803582"/>
          <a:ext cx="1178974" cy="1178974"/>
        </a:xfrm>
        <a:prstGeom prst="ellipse">
          <a:avLst/>
        </a:prstGeom>
        <a:solidFill>
          <a:schemeClr val="accent2">
            <a:hueOff val="-242561"/>
            <a:satOff val="-13988"/>
            <a:lumOff val="14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itchFamily="2" charset="-78"/>
            </a:rPr>
            <a:t>بحران شبکه بانکی</a:t>
          </a:r>
          <a:endParaRPr lang="en-US" sz="1400" b="1" kern="1200" dirty="0">
            <a:solidFill>
              <a:schemeClr val="tx1"/>
            </a:solidFill>
            <a:cs typeface="B Titr" pitchFamily="2" charset="-78"/>
          </a:endParaRPr>
        </a:p>
      </dsp:txBody>
      <dsp:txXfrm>
        <a:off x="6545606" y="976239"/>
        <a:ext cx="833660" cy="833660"/>
      </dsp:txXfrm>
    </dsp:sp>
    <dsp:sp modelId="{A9D75918-E4A1-478A-9808-C1DDDE43DE39}">
      <dsp:nvSpPr>
        <dsp:cNvPr id="0" name=""/>
        <dsp:cNvSpPr/>
      </dsp:nvSpPr>
      <dsp:spPr>
        <a:xfrm>
          <a:off x="6783901" y="2604078"/>
          <a:ext cx="1178974" cy="1178974"/>
        </a:xfrm>
        <a:prstGeom prst="ellipse">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Titr" pitchFamily="2" charset="-78"/>
            </a:rPr>
            <a:t>ترکیدن حباب‌های مالی</a:t>
          </a:r>
          <a:endParaRPr lang="en-US" sz="1400" b="1" kern="1200" dirty="0">
            <a:solidFill>
              <a:schemeClr val="tx1"/>
            </a:solidFill>
            <a:cs typeface="B Titr" pitchFamily="2" charset="-78"/>
          </a:endParaRPr>
        </a:p>
      </dsp:txBody>
      <dsp:txXfrm>
        <a:off x="6956558" y="2776735"/>
        <a:ext cx="833660" cy="833660"/>
      </dsp:txXfrm>
    </dsp:sp>
    <dsp:sp modelId="{2CA8F0AE-0523-48D7-A72A-362D3FD807B8}">
      <dsp:nvSpPr>
        <dsp:cNvPr id="0" name=""/>
        <dsp:cNvSpPr/>
      </dsp:nvSpPr>
      <dsp:spPr>
        <a:xfrm>
          <a:off x="5632440" y="4047965"/>
          <a:ext cx="1178974" cy="1178974"/>
        </a:xfrm>
        <a:prstGeom prst="ellipse">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itchFamily="2" charset="-78"/>
            </a:rPr>
            <a:t>سقوط بازار سهام</a:t>
          </a:r>
          <a:endParaRPr lang="en-US" sz="1400" b="1" kern="1200" dirty="0">
            <a:solidFill>
              <a:schemeClr val="tx1"/>
            </a:solidFill>
            <a:cs typeface="B Titr" pitchFamily="2" charset="-78"/>
          </a:endParaRPr>
        </a:p>
      </dsp:txBody>
      <dsp:txXfrm>
        <a:off x="5805097" y="4220622"/>
        <a:ext cx="833660" cy="833660"/>
      </dsp:txXfrm>
    </dsp:sp>
    <dsp:sp modelId="{DA587330-7956-4FD3-A75F-234FD97270F6}">
      <dsp:nvSpPr>
        <dsp:cNvPr id="0" name=""/>
        <dsp:cNvSpPr/>
      </dsp:nvSpPr>
      <dsp:spPr>
        <a:xfrm>
          <a:off x="3785640" y="4047965"/>
          <a:ext cx="1178974" cy="1178974"/>
        </a:xfrm>
        <a:prstGeom prst="ellipse">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Titr" pitchFamily="2" charset="-78"/>
            </a:rPr>
            <a:t>کاهش تولید ناخالص داخلی</a:t>
          </a:r>
          <a:endParaRPr lang="en-US" sz="1400" b="1" kern="1200" dirty="0">
            <a:solidFill>
              <a:schemeClr val="tx1"/>
            </a:solidFill>
            <a:cs typeface="B Titr" pitchFamily="2" charset="-78"/>
          </a:endParaRPr>
        </a:p>
      </dsp:txBody>
      <dsp:txXfrm>
        <a:off x="3958297" y="4220622"/>
        <a:ext cx="833660" cy="833660"/>
      </dsp:txXfrm>
    </dsp:sp>
    <dsp:sp modelId="{342F1142-8CA4-483E-AC7B-E7129F03983A}">
      <dsp:nvSpPr>
        <dsp:cNvPr id="0" name=""/>
        <dsp:cNvSpPr/>
      </dsp:nvSpPr>
      <dsp:spPr>
        <a:xfrm>
          <a:off x="2645926" y="2615837"/>
          <a:ext cx="1178974" cy="1178974"/>
        </a:xfrm>
        <a:prstGeom prst="ellipse">
          <a:avLst/>
        </a:prstGeom>
        <a:solidFill>
          <a:schemeClr val="accent2">
            <a:hueOff val="-1212803"/>
            <a:satOff val="-69940"/>
            <a:lumOff val="71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C00000"/>
              </a:solidFill>
              <a:cs typeface="B Titr" pitchFamily="2" charset="-78"/>
            </a:rPr>
            <a:t>نوسان شدید نرخ ارز</a:t>
          </a:r>
          <a:endParaRPr lang="en-US" sz="1600" b="1" kern="1200" dirty="0">
            <a:solidFill>
              <a:srgbClr val="C00000"/>
            </a:solidFill>
            <a:cs typeface="B Titr" pitchFamily="2" charset="-78"/>
          </a:endParaRPr>
        </a:p>
      </dsp:txBody>
      <dsp:txXfrm>
        <a:off x="2818583" y="2788494"/>
        <a:ext cx="833660" cy="833660"/>
      </dsp:txXfrm>
    </dsp:sp>
    <dsp:sp modelId="{53FF8857-0533-49EA-BCAA-40332782CF20}">
      <dsp:nvSpPr>
        <dsp:cNvPr id="0" name=""/>
        <dsp:cNvSpPr/>
      </dsp:nvSpPr>
      <dsp:spPr>
        <a:xfrm>
          <a:off x="3045131" y="803582"/>
          <a:ext cx="1178974" cy="1178974"/>
        </a:xfrm>
        <a:prstGeom prst="ellipse">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fa-IR" sz="1300" kern="1200" dirty="0" smtClean="0">
              <a:solidFill>
                <a:schemeClr val="tx1"/>
              </a:solidFill>
              <a:cs typeface="B Titr" pitchFamily="2" charset="-78"/>
            </a:rPr>
            <a:t>ناتوانی نهادها در پرداخت بدهی ها</a:t>
          </a:r>
          <a:endParaRPr lang="en-US" sz="1300" kern="1200" dirty="0">
            <a:solidFill>
              <a:schemeClr val="tx1"/>
            </a:solidFill>
            <a:cs typeface="B Titr" pitchFamily="2" charset="-78"/>
          </a:endParaRPr>
        </a:p>
      </dsp:txBody>
      <dsp:txXfrm>
        <a:off x="3217788" y="976239"/>
        <a:ext cx="833660" cy="833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65566-DA08-426F-9CD4-45599374A0FF}">
      <dsp:nvSpPr>
        <dsp:cNvPr id="0" name=""/>
        <dsp:cNvSpPr/>
      </dsp:nvSpPr>
      <dsp:spPr>
        <a:xfrm>
          <a:off x="3995233" y="1834967"/>
          <a:ext cx="3421131" cy="3066089"/>
        </a:xfrm>
        <a:prstGeom prst="gear9">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altLang="fa-IR" sz="2000" b="1" kern="1200" dirty="0" smtClean="0">
              <a:solidFill>
                <a:schemeClr val="tx1"/>
              </a:solidFill>
              <a:latin typeface="Candara" panose="020E0502030303020204" pitchFamily="34" charset="0"/>
              <a:ea typeface="Calibri" panose="020F0502020204030204" pitchFamily="34" charset="0"/>
              <a:cs typeface="B Titr" pitchFamily="2" charset="-78"/>
            </a:rPr>
            <a:t>سوء تفاهم ارزی: وسوسه پایین نگه داشتن نرخ برابری ارزهای خارجی با تکیه بر درآمدهای نفتی</a:t>
          </a:r>
          <a:endParaRPr lang="fa-IR" sz="2000" kern="1200" dirty="0">
            <a:solidFill>
              <a:schemeClr val="tx1"/>
            </a:solidFill>
            <a:cs typeface="B Titr" pitchFamily="2" charset="-78"/>
          </a:endParaRPr>
        </a:p>
      </dsp:txBody>
      <dsp:txXfrm>
        <a:off x="4656497" y="2553184"/>
        <a:ext cx="2098603" cy="1576033"/>
      </dsp:txXfrm>
    </dsp:sp>
    <dsp:sp modelId="{705CA806-81E4-45CD-885C-04A4D93D5C18}">
      <dsp:nvSpPr>
        <dsp:cNvPr id="0" name=""/>
        <dsp:cNvSpPr/>
      </dsp:nvSpPr>
      <dsp:spPr>
        <a:xfrm>
          <a:off x="2100050" y="850311"/>
          <a:ext cx="2927847" cy="2812242"/>
        </a:xfrm>
        <a:prstGeom prst="gear6">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altLang="fa-IR" sz="1800" b="1" kern="1200" dirty="0" smtClean="0">
              <a:solidFill>
                <a:schemeClr val="tx1"/>
              </a:solidFill>
              <a:latin typeface="Candara" panose="020E0502030303020204" pitchFamily="34" charset="0"/>
              <a:ea typeface="Calibri" panose="020F0502020204030204" pitchFamily="34" charset="0"/>
              <a:cs typeface="B Titr" pitchFamily="2" charset="-78"/>
            </a:rPr>
            <a:t>افزایش بی‌رویه نقدینگی با فشار بر استفاده از منابع بانک مرکزی</a:t>
          </a:r>
          <a:endParaRPr lang="fa-IR" sz="1800" kern="1200" dirty="0">
            <a:solidFill>
              <a:schemeClr val="tx1"/>
            </a:solidFill>
            <a:cs typeface="B Titr" pitchFamily="2" charset="-78"/>
          </a:endParaRPr>
        </a:p>
      </dsp:txBody>
      <dsp:txXfrm>
        <a:off x="2824845" y="1562580"/>
        <a:ext cx="1478257" cy="1387704"/>
      </dsp:txXfrm>
    </dsp:sp>
    <dsp:sp modelId="{B6A2430E-6912-4525-BE44-F48618F5BE48}">
      <dsp:nvSpPr>
        <dsp:cNvPr id="0" name=""/>
        <dsp:cNvSpPr/>
      </dsp:nvSpPr>
      <dsp:spPr>
        <a:xfrm>
          <a:off x="4390450" y="1348644"/>
          <a:ext cx="3668213" cy="3668213"/>
        </a:xfrm>
        <a:prstGeom prst="circularArrow">
          <a:avLst>
            <a:gd name="adj1" fmla="val 4878"/>
            <a:gd name="adj2" fmla="val 312630"/>
            <a:gd name="adj3" fmla="val 3224574"/>
            <a:gd name="adj4" fmla="val 15113382"/>
            <a:gd name="adj5" fmla="val 5691"/>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9B0ECF3-3E30-4699-BDB5-7B3E28295896}">
      <dsp:nvSpPr>
        <dsp:cNvPr id="0" name=""/>
        <dsp:cNvSpPr/>
      </dsp:nvSpPr>
      <dsp:spPr>
        <a:xfrm>
          <a:off x="1888375" y="583282"/>
          <a:ext cx="2773527" cy="2773527"/>
        </a:xfrm>
        <a:prstGeom prst="leftCircularArrow">
          <a:avLst>
            <a:gd name="adj1" fmla="val 6452"/>
            <a:gd name="adj2" fmla="val 429999"/>
            <a:gd name="adj3" fmla="val 10489124"/>
            <a:gd name="adj4" fmla="val 14837806"/>
            <a:gd name="adj5" fmla="val 7527"/>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C51E-FF9F-4B23-A3C2-DD751059AACA}">
      <dsp:nvSpPr>
        <dsp:cNvPr id="0" name=""/>
        <dsp:cNvSpPr/>
      </dsp:nvSpPr>
      <dsp:spPr>
        <a:xfrm>
          <a:off x="1821939" y="0"/>
          <a:ext cx="6453580" cy="4033488"/>
        </a:xfrm>
        <a:prstGeom prst="swooshArrow">
          <a:avLst>
            <a:gd name="adj1" fmla="val 25000"/>
            <a:gd name="adj2" fmla="val 25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E8BAC0A-127C-4615-BED1-4F6961DFE469}">
      <dsp:nvSpPr>
        <dsp:cNvPr id="0" name=""/>
        <dsp:cNvSpPr/>
      </dsp:nvSpPr>
      <dsp:spPr>
        <a:xfrm>
          <a:off x="2457616" y="2999301"/>
          <a:ext cx="148432" cy="148432"/>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B9C46EE-14E7-469D-BE9C-5CFBF0346076}">
      <dsp:nvSpPr>
        <dsp:cNvPr id="0" name=""/>
        <dsp:cNvSpPr/>
      </dsp:nvSpPr>
      <dsp:spPr>
        <a:xfrm>
          <a:off x="2531832" y="3073517"/>
          <a:ext cx="1103562" cy="95997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8651" tIns="0" rIns="0" bIns="0" numCol="1" spcCol="1270" anchor="t" anchorCtr="0">
          <a:noAutofit/>
        </a:bodyPr>
        <a:lstStyle/>
        <a:p>
          <a:pPr lvl="0" algn="l" defTabSz="800100" rtl="1">
            <a:lnSpc>
              <a:spcPct val="90000"/>
            </a:lnSpc>
            <a:spcBef>
              <a:spcPct val="0"/>
            </a:spcBef>
            <a:spcAft>
              <a:spcPct val="35000"/>
            </a:spcAft>
          </a:pPr>
          <a:r>
            <a:rPr lang="fa-IR" sz="1800" b="1" kern="1200" dirty="0" smtClean="0">
              <a:cs typeface="B Titr" pitchFamily="2" charset="-78"/>
            </a:rPr>
            <a:t>عدم استقلال بانك مركزي</a:t>
          </a:r>
          <a:endParaRPr lang="fa-IR" sz="1800" b="1" kern="1200" dirty="0">
            <a:cs typeface="B Titr" pitchFamily="2" charset="-78"/>
          </a:endParaRPr>
        </a:p>
      </dsp:txBody>
      <dsp:txXfrm>
        <a:off x="2531832" y="3073517"/>
        <a:ext cx="1103562" cy="959970"/>
      </dsp:txXfrm>
    </dsp:sp>
    <dsp:sp modelId="{BF7CCEE0-BFC6-4033-B173-ABFB341BC858}">
      <dsp:nvSpPr>
        <dsp:cNvPr id="0" name=""/>
        <dsp:cNvSpPr/>
      </dsp:nvSpPr>
      <dsp:spPr>
        <a:xfrm>
          <a:off x="3506323" y="2061112"/>
          <a:ext cx="258143" cy="258143"/>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6920877-8437-4E2D-A8F9-A38691958D33}">
      <dsp:nvSpPr>
        <dsp:cNvPr id="0" name=""/>
        <dsp:cNvSpPr/>
      </dsp:nvSpPr>
      <dsp:spPr>
        <a:xfrm>
          <a:off x="3635395" y="2190183"/>
          <a:ext cx="1355251" cy="184330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36785" tIns="0" rIns="0" bIns="0" numCol="1" spcCol="1270" anchor="t" anchorCtr="0">
          <a:noAutofit/>
        </a:bodyPr>
        <a:lstStyle/>
        <a:p>
          <a:pPr lvl="0" algn="l" defTabSz="800100" rtl="1">
            <a:lnSpc>
              <a:spcPct val="90000"/>
            </a:lnSpc>
            <a:spcBef>
              <a:spcPct val="0"/>
            </a:spcBef>
            <a:spcAft>
              <a:spcPct val="35000"/>
            </a:spcAft>
          </a:pPr>
          <a:r>
            <a:rPr lang="fa-IR" sz="1800" b="1" kern="1200" dirty="0" smtClean="0">
              <a:cs typeface="B Titr" pitchFamily="2" charset="-78"/>
            </a:rPr>
            <a:t>سلطه سياست‌هاي مالي بر پولي</a:t>
          </a:r>
          <a:endParaRPr lang="fa-IR" sz="1800" b="1" kern="1200" dirty="0">
            <a:cs typeface="B Titr" pitchFamily="2" charset="-78"/>
          </a:endParaRPr>
        </a:p>
      </dsp:txBody>
      <dsp:txXfrm>
        <a:off x="3635395" y="2190183"/>
        <a:ext cx="1355251" cy="1843304"/>
      </dsp:txXfrm>
    </dsp:sp>
    <dsp:sp modelId="{95B55985-858F-4FC3-9F86-23BFD257B5B0}">
      <dsp:nvSpPr>
        <dsp:cNvPr id="0" name=""/>
        <dsp:cNvSpPr/>
      </dsp:nvSpPr>
      <dsp:spPr>
        <a:xfrm>
          <a:off x="4845441" y="1369772"/>
          <a:ext cx="342039" cy="342039"/>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217B3BA-E135-467F-B70F-933DB1C50B10}">
      <dsp:nvSpPr>
        <dsp:cNvPr id="0" name=""/>
        <dsp:cNvSpPr/>
      </dsp:nvSpPr>
      <dsp:spPr>
        <a:xfrm>
          <a:off x="5016461" y="1540792"/>
          <a:ext cx="1355251" cy="249269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1240" tIns="0" rIns="0" bIns="0" numCol="1" spcCol="1270" anchor="t" anchorCtr="0">
          <a:noAutofit/>
        </a:bodyPr>
        <a:lstStyle/>
        <a:p>
          <a:pPr lvl="0" algn="l" defTabSz="800100" rtl="1">
            <a:lnSpc>
              <a:spcPct val="90000"/>
            </a:lnSpc>
            <a:spcBef>
              <a:spcPct val="0"/>
            </a:spcBef>
            <a:spcAft>
              <a:spcPct val="35000"/>
            </a:spcAft>
          </a:pPr>
          <a:r>
            <a:rPr lang="fa-IR" sz="1800" b="1" kern="1200" dirty="0" smtClean="0">
              <a:cs typeface="B Titr" pitchFamily="2" charset="-78"/>
            </a:rPr>
            <a:t>تورم</a:t>
          </a:r>
          <a:endParaRPr lang="fa-IR" sz="1800" b="1" kern="1200" dirty="0">
            <a:cs typeface="B Titr" pitchFamily="2" charset="-78"/>
          </a:endParaRPr>
        </a:p>
      </dsp:txBody>
      <dsp:txXfrm>
        <a:off x="5016461" y="1540792"/>
        <a:ext cx="1355251" cy="2492695"/>
      </dsp:txXfrm>
    </dsp:sp>
    <dsp:sp modelId="{7ED0B6BE-0A1D-4D0B-B1E2-4B56EEFC2AAA}">
      <dsp:nvSpPr>
        <dsp:cNvPr id="0" name=""/>
        <dsp:cNvSpPr/>
      </dsp:nvSpPr>
      <dsp:spPr>
        <a:xfrm>
          <a:off x="6303950" y="912374"/>
          <a:ext cx="458204" cy="458204"/>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408256-BA24-4E15-ADE8-C9744F96D440}">
      <dsp:nvSpPr>
        <dsp:cNvPr id="0" name=""/>
        <dsp:cNvSpPr/>
      </dsp:nvSpPr>
      <dsp:spPr>
        <a:xfrm>
          <a:off x="6533053" y="1141477"/>
          <a:ext cx="1355251" cy="289201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42793" tIns="0" rIns="0" bIns="0" numCol="1" spcCol="1270" anchor="t" anchorCtr="0">
          <a:noAutofit/>
        </a:bodyPr>
        <a:lstStyle/>
        <a:p>
          <a:pPr lvl="0" algn="l" defTabSz="800100" rtl="1">
            <a:lnSpc>
              <a:spcPct val="90000"/>
            </a:lnSpc>
            <a:spcBef>
              <a:spcPct val="0"/>
            </a:spcBef>
            <a:spcAft>
              <a:spcPct val="35000"/>
            </a:spcAft>
          </a:pPr>
          <a:r>
            <a:rPr lang="fa-IR" sz="1800" b="1" kern="1200" dirty="0" smtClean="0">
              <a:cs typeface="B Titr" pitchFamily="2" charset="-78"/>
            </a:rPr>
            <a:t>عدم ثبات ارزش پول ملي</a:t>
          </a:r>
          <a:endParaRPr lang="fa-IR" sz="1800" b="1" kern="1200" dirty="0">
            <a:cs typeface="B Titr" pitchFamily="2" charset="-78"/>
          </a:endParaRPr>
        </a:p>
      </dsp:txBody>
      <dsp:txXfrm>
        <a:off x="6533053" y="1141477"/>
        <a:ext cx="1355251" cy="2892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CD8CE-B75B-492A-800C-E3C0ABC9D8FE}">
      <dsp:nvSpPr>
        <dsp:cNvPr id="0" name=""/>
        <dsp:cNvSpPr/>
      </dsp:nvSpPr>
      <dsp:spPr>
        <a:xfrm>
          <a:off x="0" y="4051033"/>
          <a:ext cx="6064250" cy="132963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cs typeface="B Titr" pitchFamily="2" charset="-78"/>
            </a:rPr>
            <a:t>ارتباط تنگاتنگ فعالیت های نهادهای مالی اسلامی با بخش واقعی اقتصاد</a:t>
          </a:r>
          <a:endParaRPr lang="fa-IR" sz="1800" kern="1200" dirty="0">
            <a:solidFill>
              <a:schemeClr val="tx1"/>
            </a:solidFill>
            <a:cs typeface="B Titr" pitchFamily="2" charset="-78"/>
          </a:endParaRPr>
        </a:p>
      </dsp:txBody>
      <dsp:txXfrm>
        <a:off x="0" y="4051033"/>
        <a:ext cx="6064250" cy="718005"/>
      </dsp:txXfrm>
    </dsp:sp>
    <dsp:sp modelId="{30FDAFBF-DE49-4E45-A420-973C50C9CF7F}">
      <dsp:nvSpPr>
        <dsp:cNvPr id="0" name=""/>
        <dsp:cNvSpPr/>
      </dsp:nvSpPr>
      <dsp:spPr>
        <a:xfrm>
          <a:off x="0" y="4742446"/>
          <a:ext cx="3032125" cy="611634"/>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در بخش سرمایه گذاری ها :  استفاده از قراردادهای مشارکتی به جای قرض و بهره</a:t>
          </a:r>
          <a:endParaRPr lang="fa-IR" sz="1400" kern="1200" dirty="0">
            <a:solidFill>
              <a:schemeClr val="tx1"/>
            </a:solidFill>
            <a:cs typeface="B Titr" pitchFamily="2" charset="-78"/>
          </a:endParaRPr>
        </a:p>
      </dsp:txBody>
      <dsp:txXfrm>
        <a:off x="0" y="4742446"/>
        <a:ext cx="3032125" cy="611634"/>
      </dsp:txXfrm>
    </dsp:sp>
    <dsp:sp modelId="{E22C898B-943F-4665-9150-5F7ABA9F6F05}">
      <dsp:nvSpPr>
        <dsp:cNvPr id="0" name=""/>
        <dsp:cNvSpPr/>
      </dsp:nvSpPr>
      <dsp:spPr>
        <a:xfrm>
          <a:off x="3032125" y="4742446"/>
          <a:ext cx="3032125" cy="611634"/>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1">
            <a:lnSpc>
              <a:spcPct val="90000"/>
            </a:lnSpc>
            <a:spcBef>
              <a:spcPct val="0"/>
            </a:spcBef>
            <a:spcAft>
              <a:spcPct val="35000"/>
            </a:spcAft>
          </a:pPr>
          <a:r>
            <a:rPr lang="fa-IR" sz="1200" kern="1200" dirty="0" smtClean="0">
              <a:solidFill>
                <a:schemeClr val="tx1"/>
              </a:solidFill>
              <a:cs typeface="B Titr" pitchFamily="2" charset="-78"/>
            </a:rPr>
            <a:t>در بخش اعطای تسهیلات(استفاده از قراردادها و ابزارهای مبتنی بر عقود اسلامی) مرابحه ، اجاره، جعاله و ...</a:t>
          </a:r>
          <a:endParaRPr lang="fa-IR" sz="1200" kern="1200" dirty="0">
            <a:solidFill>
              <a:schemeClr val="tx1"/>
            </a:solidFill>
            <a:cs typeface="B Titr" pitchFamily="2" charset="-78"/>
          </a:endParaRPr>
        </a:p>
      </dsp:txBody>
      <dsp:txXfrm>
        <a:off x="3032125" y="4742446"/>
        <a:ext cx="3032125" cy="611634"/>
      </dsp:txXfrm>
    </dsp:sp>
    <dsp:sp modelId="{592253BB-9B88-41EB-845B-F3354A969AC0}">
      <dsp:nvSpPr>
        <dsp:cNvPr id="0" name=""/>
        <dsp:cNvSpPr/>
      </dsp:nvSpPr>
      <dsp:spPr>
        <a:xfrm rot="10800000">
          <a:off x="0" y="2025992"/>
          <a:ext cx="6064250" cy="2044985"/>
        </a:xfrm>
        <a:prstGeom prst="upArrowCallou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cs typeface="B Titr" pitchFamily="2" charset="-78"/>
            </a:rPr>
            <a:t>استفاده از ابزارهای موجود در نظام مالی اسلامی</a:t>
          </a:r>
          <a:endParaRPr lang="fa-IR" sz="1800" kern="1200" dirty="0">
            <a:solidFill>
              <a:schemeClr val="tx1"/>
            </a:solidFill>
            <a:cs typeface="B Titr" pitchFamily="2" charset="-78"/>
          </a:endParaRPr>
        </a:p>
      </dsp:txBody>
      <dsp:txXfrm rot="-10800000">
        <a:off x="0" y="2025992"/>
        <a:ext cx="6064250" cy="717790"/>
      </dsp:txXfrm>
    </dsp:sp>
    <dsp:sp modelId="{82C98DB4-237F-4298-99EB-5424A59DA92F}">
      <dsp:nvSpPr>
        <dsp:cNvPr id="0" name=""/>
        <dsp:cNvSpPr/>
      </dsp:nvSpPr>
      <dsp:spPr>
        <a:xfrm>
          <a:off x="740" y="2743782"/>
          <a:ext cx="6062769" cy="61145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ابزارهای مبتنی بر عقود اسلامی</a:t>
          </a:r>
          <a:endParaRPr lang="fa-IR" sz="1400" kern="1200" dirty="0">
            <a:solidFill>
              <a:schemeClr val="tx1"/>
            </a:solidFill>
            <a:cs typeface="B Titr" pitchFamily="2" charset="-78"/>
          </a:endParaRPr>
        </a:p>
      </dsp:txBody>
      <dsp:txXfrm>
        <a:off x="740" y="2743782"/>
        <a:ext cx="6062769" cy="611450"/>
      </dsp:txXfrm>
    </dsp:sp>
    <dsp:sp modelId="{D2561320-CBC2-4E4B-A17A-FCE7AB2E97CD}">
      <dsp:nvSpPr>
        <dsp:cNvPr id="0" name=""/>
        <dsp:cNvSpPr/>
      </dsp:nvSpPr>
      <dsp:spPr>
        <a:xfrm rot="10800000">
          <a:off x="0" y="951"/>
          <a:ext cx="6064250" cy="2044985"/>
        </a:xfrm>
        <a:prstGeom prst="upArrowCallou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cs typeface="B Titr" pitchFamily="2" charset="-78"/>
            </a:rPr>
            <a:t>فعالیت در سایه قوانین موجود در نظام مالی اسلامی</a:t>
          </a:r>
          <a:endParaRPr lang="fa-IR" sz="1800" kern="1200" dirty="0">
            <a:solidFill>
              <a:schemeClr val="tx1"/>
            </a:solidFill>
            <a:cs typeface="B Titr" pitchFamily="2" charset="-78"/>
          </a:endParaRPr>
        </a:p>
      </dsp:txBody>
      <dsp:txXfrm rot="-10800000">
        <a:off x="0" y="951"/>
        <a:ext cx="6064250" cy="717790"/>
      </dsp:txXfrm>
    </dsp:sp>
    <dsp:sp modelId="{155B7223-E8D2-46D9-8CF1-627005F82126}">
      <dsp:nvSpPr>
        <dsp:cNvPr id="0" name=""/>
        <dsp:cNvSpPr/>
      </dsp:nvSpPr>
      <dsp:spPr>
        <a:xfrm>
          <a:off x="740" y="718741"/>
          <a:ext cx="6062769" cy="611450"/>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ممنوعیت ربا، ممنوعیت اکل مال به باطل، ممنوعیت غرر، رعایت قاعده لاضرر و ... </a:t>
          </a:r>
          <a:endParaRPr lang="fa-IR" sz="1400" kern="1200" dirty="0">
            <a:solidFill>
              <a:schemeClr val="tx1"/>
            </a:solidFill>
            <a:cs typeface="B Titr" pitchFamily="2" charset="-78"/>
          </a:endParaRPr>
        </a:p>
      </dsp:txBody>
      <dsp:txXfrm>
        <a:off x="740" y="718741"/>
        <a:ext cx="6062769" cy="611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CD8CE-B75B-492A-800C-E3C0ABC9D8FE}">
      <dsp:nvSpPr>
        <dsp:cNvPr id="0" name=""/>
        <dsp:cNvSpPr/>
      </dsp:nvSpPr>
      <dsp:spPr>
        <a:xfrm>
          <a:off x="0" y="4079713"/>
          <a:ext cx="6064250" cy="1339053"/>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b="1" kern="1200" dirty="0" smtClean="0">
              <a:solidFill>
                <a:schemeClr val="tx1"/>
              </a:solidFill>
              <a:ea typeface="Calibri"/>
              <a:cs typeface="B Titr" pitchFamily="2" charset="-78"/>
            </a:rPr>
            <a:t>التزام به برآورد دقیق ریسک فعالیت‌ها</a:t>
          </a:r>
          <a:endParaRPr lang="fa-IR" sz="1900" b="1" kern="1200" dirty="0">
            <a:solidFill>
              <a:schemeClr val="tx1"/>
            </a:solidFill>
            <a:cs typeface="B Titr" pitchFamily="2" charset="-78"/>
          </a:endParaRPr>
        </a:p>
      </dsp:txBody>
      <dsp:txXfrm>
        <a:off x="0" y="4079713"/>
        <a:ext cx="6064250" cy="723088"/>
      </dsp:txXfrm>
    </dsp:sp>
    <dsp:sp modelId="{E22C898B-943F-4665-9150-5F7ABA9F6F05}">
      <dsp:nvSpPr>
        <dsp:cNvPr id="0" name=""/>
        <dsp:cNvSpPr/>
      </dsp:nvSpPr>
      <dsp:spPr>
        <a:xfrm>
          <a:off x="0" y="4793724"/>
          <a:ext cx="6064250" cy="615964"/>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1"/>
              </a:solidFill>
              <a:ea typeface="Calibri"/>
              <a:cs typeface="B Titr" pitchFamily="2" charset="-78"/>
            </a:rPr>
            <a:t>تقسیم ریسک و ضرر احتمالی در نظام مالی اسلامی باعث می شود تا هم نهادهای مالی اسلامی و هم مشتریان آن‌ها دقت بیشتری در براورد ریسک و مدیریت آن داشته باشند. دقت مضاعف در براورد ریسک به تزریق احتیاط بیشتر به سیستم اقتصادی کمک می کن</a:t>
          </a:r>
          <a:r>
            <a:rPr lang="fa-IR" sz="1200" b="1" kern="1200" dirty="0" smtClean="0">
              <a:ea typeface="Calibri"/>
              <a:cs typeface="B Titr" pitchFamily="2" charset="-78"/>
            </a:rPr>
            <a:t>د.</a:t>
          </a:r>
          <a:endParaRPr lang="fa-IR" sz="1200" b="1" kern="1200" dirty="0">
            <a:cs typeface="B Titr" pitchFamily="2" charset="-78"/>
          </a:endParaRPr>
        </a:p>
      </dsp:txBody>
      <dsp:txXfrm>
        <a:off x="0" y="4793724"/>
        <a:ext cx="6064250" cy="615964"/>
      </dsp:txXfrm>
    </dsp:sp>
    <dsp:sp modelId="{592253BB-9B88-41EB-845B-F3354A969AC0}">
      <dsp:nvSpPr>
        <dsp:cNvPr id="0" name=""/>
        <dsp:cNvSpPr/>
      </dsp:nvSpPr>
      <dsp:spPr>
        <a:xfrm rot="10800000">
          <a:off x="0" y="2040335"/>
          <a:ext cx="6064250" cy="2059463"/>
        </a:xfrm>
        <a:prstGeom prst="upArrowCallout">
          <a:avLst/>
        </a:prstGeom>
        <a:solidFill>
          <a:schemeClr val="accent3">
            <a:hueOff val="1355300"/>
            <a:satOff val="50000"/>
            <a:lumOff val="-7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b="1" kern="1200" dirty="0" smtClean="0">
              <a:solidFill>
                <a:schemeClr val="tx1"/>
              </a:solidFill>
              <a:ea typeface="Calibri"/>
              <a:cs typeface="B Titr" pitchFamily="2" charset="-78"/>
            </a:rPr>
            <a:t>توزیع ریسک و تاثیرپذیری حداقلی از شوک ها و بی ثباتی اقتصادی </a:t>
          </a:r>
          <a:endParaRPr lang="fa-IR" sz="1900" b="1" kern="1200" dirty="0">
            <a:solidFill>
              <a:schemeClr val="tx1"/>
            </a:solidFill>
            <a:cs typeface="B Titr" pitchFamily="2" charset="-78"/>
          </a:endParaRPr>
        </a:p>
      </dsp:txBody>
      <dsp:txXfrm rot="-10800000">
        <a:off x="0" y="2040335"/>
        <a:ext cx="6064250" cy="722871"/>
      </dsp:txXfrm>
    </dsp:sp>
    <dsp:sp modelId="{82C98DB4-237F-4298-99EB-5424A59DA92F}">
      <dsp:nvSpPr>
        <dsp:cNvPr id="0" name=""/>
        <dsp:cNvSpPr/>
      </dsp:nvSpPr>
      <dsp:spPr>
        <a:xfrm>
          <a:off x="740" y="2631908"/>
          <a:ext cx="6062769" cy="878378"/>
        </a:xfrm>
        <a:prstGeom prst="rect">
          <a:avLst/>
        </a:prstGeom>
        <a:solidFill>
          <a:schemeClr val="accent3">
            <a:tint val="40000"/>
            <a:alpha val="90000"/>
            <a:hueOff val="1014570"/>
            <a:satOff val="50000"/>
            <a:lumOff val="8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1">
            <a:lnSpc>
              <a:spcPct val="90000"/>
            </a:lnSpc>
            <a:spcBef>
              <a:spcPct val="0"/>
            </a:spcBef>
            <a:spcAft>
              <a:spcPct val="35000"/>
            </a:spcAft>
          </a:pPr>
          <a:r>
            <a:rPr lang="fa-IR" sz="1200" b="0" kern="1200" dirty="0" smtClean="0">
              <a:solidFill>
                <a:schemeClr val="tx1"/>
              </a:solidFill>
              <a:ea typeface="Calibri"/>
              <a:cs typeface="B Titr" pitchFamily="2" charset="-78"/>
            </a:rPr>
            <a:t>چون در نظام مالی اسلامی ریسک توزیع می شود، در صورت بروز ضرر، ضرر بین طرفین تقسیم خواهد شد و بر خلاف نظام متعارف، یک طرف مجبور نخواهد بود تا علاوه بر پذیرش ضرر، بهره طرف مقابل را از محل سایر منابعش بپردازد. بنابراین حتی در هنگام ضرر، فشار زیاد بر یک طرف وارد نخواهد شد و بی ثباتی را در جامعه به دنبال نخواهد داشت.</a:t>
          </a:r>
          <a:endParaRPr lang="fa-IR" sz="1200" b="0" kern="1200" dirty="0">
            <a:solidFill>
              <a:schemeClr val="tx1"/>
            </a:solidFill>
            <a:cs typeface="B Titr" pitchFamily="2" charset="-78"/>
          </a:endParaRPr>
        </a:p>
      </dsp:txBody>
      <dsp:txXfrm>
        <a:off x="740" y="2631908"/>
        <a:ext cx="6062769" cy="878378"/>
      </dsp:txXfrm>
    </dsp:sp>
    <dsp:sp modelId="{D2561320-CBC2-4E4B-A17A-FCE7AB2E97CD}">
      <dsp:nvSpPr>
        <dsp:cNvPr id="0" name=""/>
        <dsp:cNvSpPr/>
      </dsp:nvSpPr>
      <dsp:spPr>
        <a:xfrm rot="10800000">
          <a:off x="0" y="0"/>
          <a:ext cx="6064250" cy="2059463"/>
        </a:xfrm>
        <a:prstGeom prst="upArrowCallou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b="1" kern="1200" dirty="0" smtClean="0">
              <a:solidFill>
                <a:schemeClr val="tx1"/>
              </a:solidFill>
              <a:ea typeface="Calibri"/>
              <a:cs typeface="B Titr" pitchFamily="2" charset="-78"/>
            </a:rPr>
            <a:t>ایجاد شفافیت مالی و کنترل و نظارت بیشتر</a:t>
          </a:r>
          <a:endParaRPr lang="fa-IR" sz="1900" b="1" kern="1200" dirty="0">
            <a:solidFill>
              <a:schemeClr val="tx1"/>
            </a:solidFill>
            <a:cs typeface="B Titr" pitchFamily="2" charset="-78"/>
          </a:endParaRPr>
        </a:p>
      </dsp:txBody>
      <dsp:txXfrm rot="-10800000">
        <a:off x="0" y="0"/>
        <a:ext cx="6064250" cy="722871"/>
      </dsp:txXfrm>
    </dsp:sp>
    <dsp:sp modelId="{155B7223-E8D2-46D9-8CF1-627005F82126}">
      <dsp:nvSpPr>
        <dsp:cNvPr id="0" name=""/>
        <dsp:cNvSpPr/>
      </dsp:nvSpPr>
      <dsp:spPr>
        <a:xfrm>
          <a:off x="740" y="648285"/>
          <a:ext cx="6062769" cy="766867"/>
        </a:xfrm>
        <a:prstGeom prst="rect">
          <a:avLst/>
        </a:prstGeom>
        <a:solidFill>
          <a:schemeClr val="accent3">
            <a:tint val="40000"/>
            <a:alpha val="90000"/>
            <a:hueOff val="2029141"/>
            <a:satOff val="100000"/>
            <a:lumOff val="177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1"/>
              </a:solidFill>
              <a:ea typeface="Calibri"/>
              <a:cs typeface="B Titr" pitchFamily="2" charset="-78"/>
            </a:rPr>
            <a:t>در نهادهای مالی اسلامی برای احراز هویت قراردادها، علاوه بر احراز هویت مشتری و اعتبارسنجی او، باید موضوع قرارداد را هم احراز کند. ضمن اینکه باید از توجیه فنی و اقتصادی پروژه هایی که تامین مالی میکند مطمئن شود. یعنی هم باید به دریافت کنندگان تسهیلات توجه کند و هم به نوع فعالیت اقتصادی.</a:t>
          </a:r>
          <a:endParaRPr lang="fa-IR" sz="1200" b="1" kern="1200" dirty="0">
            <a:solidFill>
              <a:schemeClr val="tx1"/>
            </a:solidFill>
            <a:cs typeface="B Titr" pitchFamily="2" charset="-78"/>
          </a:endParaRPr>
        </a:p>
      </dsp:txBody>
      <dsp:txXfrm>
        <a:off x="740" y="648285"/>
        <a:ext cx="6062769" cy="7668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CF8A7-684F-446D-AEBE-C4FDC81B2602}">
      <dsp:nvSpPr>
        <dsp:cNvPr id="0" name=""/>
        <dsp:cNvSpPr/>
      </dsp:nvSpPr>
      <dsp:spPr>
        <a:xfrm>
          <a:off x="0" y="3568317"/>
          <a:ext cx="6159500" cy="131141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ea typeface="Calibri"/>
              <a:cs typeface="B Titr" pitchFamily="2" charset="-78"/>
            </a:rPr>
            <a:t>عدم سرمایه گذاری در دارایی بدون پشتوانه</a:t>
          </a:r>
          <a:endParaRPr lang="fa-IR" sz="2000" kern="1200" dirty="0">
            <a:solidFill>
              <a:schemeClr val="tx1"/>
            </a:solidFill>
            <a:cs typeface="B Titr" pitchFamily="2" charset="-78"/>
          </a:endParaRPr>
        </a:p>
      </dsp:txBody>
      <dsp:txXfrm>
        <a:off x="0" y="3568317"/>
        <a:ext cx="6159500" cy="708164"/>
      </dsp:txXfrm>
    </dsp:sp>
    <dsp:sp modelId="{87CB3E9C-8561-45E1-84B0-530F29BF02A2}">
      <dsp:nvSpPr>
        <dsp:cNvPr id="0" name=""/>
        <dsp:cNvSpPr/>
      </dsp:nvSpPr>
      <dsp:spPr>
        <a:xfrm>
          <a:off x="0" y="4228870"/>
          <a:ext cx="6159500" cy="1189914"/>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1">
            <a:lnSpc>
              <a:spcPct val="90000"/>
            </a:lnSpc>
            <a:spcBef>
              <a:spcPct val="0"/>
            </a:spcBef>
            <a:spcAft>
              <a:spcPct val="35000"/>
            </a:spcAft>
          </a:pPr>
          <a:r>
            <a:rPr lang="ar-SA" sz="1400" b="0" kern="1200" dirty="0" smtClean="0">
              <a:solidFill>
                <a:schemeClr val="tx1"/>
              </a:solidFill>
              <a:ea typeface="Calibri"/>
              <a:cs typeface="B Titr" pitchFamily="2" charset="-78"/>
            </a:rPr>
            <a:t>عدم اتکای مشتقات مالی بر دارایی واقعی باعث بروز بحران خواهد شد. چرا که هنگامی که سرمایه گذاری بر ابزارهای بدون اتکای دارایی واقعی انجام پذیرد، بخش واقعی اقتصاد توسعه نخواهد یافت و از طرفی حباب اقتصادی شکل خواهد گرفت.</a:t>
          </a:r>
          <a:r>
            <a:rPr lang="fa-IR" sz="1400" b="0" kern="1200" dirty="0" smtClean="0">
              <a:solidFill>
                <a:schemeClr val="tx1"/>
              </a:solidFill>
              <a:ea typeface="Calibri"/>
              <a:cs typeface="B Titr" pitchFamily="2" charset="-78"/>
            </a:rPr>
            <a:t> اما نهادهای مالی اسلامی در دارایی بدون پشتوانه سرمایه گذاری نمی کنند و از به وجود آمدن این ریسک در امان هستند.</a:t>
          </a:r>
          <a:endParaRPr lang="fa-IR" sz="1400" b="0" kern="1200" dirty="0">
            <a:solidFill>
              <a:schemeClr val="tx1"/>
            </a:solidFill>
            <a:cs typeface="B Titr" pitchFamily="2" charset="-78"/>
          </a:endParaRPr>
        </a:p>
      </dsp:txBody>
      <dsp:txXfrm>
        <a:off x="0" y="4228870"/>
        <a:ext cx="6159500" cy="1189914"/>
      </dsp:txXfrm>
    </dsp:sp>
    <dsp:sp modelId="{D7F6F9DA-C083-45F7-A5F2-DD8AF3A500DA}">
      <dsp:nvSpPr>
        <dsp:cNvPr id="0" name=""/>
        <dsp:cNvSpPr/>
      </dsp:nvSpPr>
      <dsp:spPr>
        <a:xfrm rot="10800000">
          <a:off x="0" y="2300534"/>
          <a:ext cx="6159500" cy="1403724"/>
        </a:xfrm>
        <a:prstGeom prst="upArrowCallout">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ea typeface="Calibri"/>
              <a:cs typeface="B Titr" pitchFamily="2" charset="-78"/>
            </a:rPr>
            <a:t>رعایت استانداردهای وام‌دهی </a:t>
          </a:r>
          <a:endParaRPr lang="fa-IR" sz="2000" kern="1200" dirty="0">
            <a:solidFill>
              <a:schemeClr val="tx1"/>
            </a:solidFill>
            <a:cs typeface="B Titr" pitchFamily="2" charset="-78"/>
          </a:endParaRPr>
        </a:p>
      </dsp:txBody>
      <dsp:txXfrm rot="10800000">
        <a:off x="0" y="2300534"/>
        <a:ext cx="6159500" cy="912098"/>
      </dsp:txXfrm>
    </dsp:sp>
    <dsp:sp modelId="{D55D4EE8-DBD7-403C-9D82-71FBAD9716B4}">
      <dsp:nvSpPr>
        <dsp:cNvPr id="0" name=""/>
        <dsp:cNvSpPr/>
      </dsp:nvSpPr>
      <dsp:spPr>
        <a:xfrm rot="10800000">
          <a:off x="0" y="0"/>
          <a:ext cx="6159500" cy="2417630"/>
        </a:xfrm>
        <a:prstGeom prst="upArrowCallou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ea typeface="Calibri"/>
              <a:cs typeface="B Titr" pitchFamily="2" charset="-78"/>
            </a:rPr>
            <a:t>توانایی جذب شوک های واقعی اقتصاد از راه ایجاد تغییر مناسب در هزینه سرمایه</a:t>
          </a:r>
          <a:endParaRPr lang="fa-IR" sz="2000" kern="1200" dirty="0">
            <a:solidFill>
              <a:schemeClr val="tx1"/>
            </a:solidFill>
            <a:cs typeface="B Titr" pitchFamily="2" charset="-78"/>
          </a:endParaRPr>
        </a:p>
      </dsp:txBody>
      <dsp:txXfrm rot="-10800000">
        <a:off x="0" y="0"/>
        <a:ext cx="6159500" cy="848588"/>
      </dsp:txXfrm>
    </dsp:sp>
    <dsp:sp modelId="{2D1FCC2C-0B20-4495-A087-6A3661FFA5AD}">
      <dsp:nvSpPr>
        <dsp:cNvPr id="0" name=""/>
        <dsp:cNvSpPr/>
      </dsp:nvSpPr>
      <dsp:spPr>
        <a:xfrm>
          <a:off x="0" y="790573"/>
          <a:ext cx="6159500" cy="840779"/>
        </a:xfrm>
        <a:prstGeom prst="rect">
          <a:avLst/>
        </a:prstGeom>
        <a:solidFill>
          <a:schemeClr val="accent5">
            <a:tint val="40000"/>
            <a:alpha val="90000"/>
            <a:hueOff val="-7391755"/>
            <a:satOff val="-12816"/>
            <a:lumOff val="-128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ea typeface="Calibri"/>
              <a:cs typeface="B Titr" pitchFamily="2" charset="-78"/>
            </a:rPr>
            <a:t>در نظام مالی اسلامی، هزینه سرمایه با توجه به سود تغییر می کند اما در نظام سرمایه داری ممکن است نرخ بهره با تغییر سود تغییر نکند. و این یعنی واکنش شدید در تقاضای تامین مالی و بروز بحران.</a:t>
          </a:r>
          <a:endParaRPr lang="fa-IR" sz="1400" kern="1200" dirty="0">
            <a:solidFill>
              <a:schemeClr val="tx1"/>
            </a:solidFill>
            <a:cs typeface="B Titr" pitchFamily="2" charset="-78"/>
          </a:endParaRPr>
        </a:p>
      </dsp:txBody>
      <dsp:txXfrm>
        <a:off x="0" y="790573"/>
        <a:ext cx="6159500" cy="8407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8F702-7B39-48D0-B391-406DC816C05F}">
      <dsp:nvSpPr>
        <dsp:cNvPr id="0" name=""/>
        <dsp:cNvSpPr/>
      </dsp:nvSpPr>
      <dsp:spPr>
        <a:xfrm rot="16200000">
          <a:off x="-279462" y="282417"/>
          <a:ext cx="3407433" cy="2842597"/>
        </a:xfrm>
        <a:prstGeom prst="flowChartManualOperati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1">
            <a:lnSpc>
              <a:spcPct val="90000"/>
            </a:lnSpc>
            <a:spcBef>
              <a:spcPct val="0"/>
            </a:spcBef>
            <a:spcAft>
              <a:spcPct val="35000"/>
            </a:spcAft>
          </a:pPr>
          <a:r>
            <a:rPr kumimoji="0" lang="ar-SA" altLang="fa-IR" sz="3200" b="1" i="0" u="none" strike="noStrike" kern="1200" cap="none" spc="0" normalizeH="0" baseline="0" noProof="0" dirty="0" smtClean="0">
              <a:ln/>
              <a:solidFill>
                <a:schemeClr val="tx1"/>
              </a:solidFill>
              <a:effectLst/>
              <a:uLnTx/>
              <a:uFillTx/>
              <a:latin typeface="Candara" panose="020E0502030303020204" pitchFamily="34" charset="0"/>
              <a:ea typeface="Calibri" panose="020F0502020204030204" pitchFamily="34" charset="0"/>
              <a:cs typeface="B Titr" pitchFamily="2" charset="-78"/>
            </a:rPr>
            <a:t>ابزارهای اعمال سیاست پولی در ایران</a:t>
          </a:r>
          <a:endParaRPr lang="fa-IR" sz="3200" kern="1200" dirty="0">
            <a:solidFill>
              <a:schemeClr val="tx1"/>
            </a:solidFill>
            <a:cs typeface="B Titr" pitchFamily="2" charset="-78"/>
          </a:endParaRPr>
        </a:p>
      </dsp:txBody>
      <dsp:txXfrm rot="5400000">
        <a:off x="2956" y="681486"/>
        <a:ext cx="2842597" cy="2044459"/>
      </dsp:txXfrm>
    </dsp:sp>
    <dsp:sp modelId="{2AE57F51-E880-42DC-AA8C-5D0BD33C3752}">
      <dsp:nvSpPr>
        <dsp:cNvPr id="0" name=""/>
        <dsp:cNvSpPr/>
      </dsp:nvSpPr>
      <dsp:spPr>
        <a:xfrm rot="16200000">
          <a:off x="2776329" y="282417"/>
          <a:ext cx="3407433" cy="2842597"/>
        </a:xfrm>
        <a:prstGeom prst="flowChartManualOperation">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1">
            <a:lnSpc>
              <a:spcPct val="90000"/>
            </a:lnSpc>
            <a:spcBef>
              <a:spcPct val="0"/>
            </a:spcBef>
            <a:spcAft>
              <a:spcPct val="35000"/>
            </a:spcAft>
          </a:pPr>
          <a:r>
            <a:rPr kumimoji="0" lang="ar-SA" altLang="fa-IR" sz="3200" b="1" i="0" u="none" strike="noStrike" kern="1200" cap="none" spc="0" normalizeH="0" baseline="0" noProof="0" dirty="0" smtClean="0">
              <a:ln/>
              <a:solidFill>
                <a:schemeClr val="tx1"/>
              </a:solidFill>
              <a:effectLst/>
              <a:uLnTx/>
              <a:uFillTx/>
              <a:latin typeface="Candara" panose="020E0502030303020204" pitchFamily="34" charset="0"/>
              <a:ea typeface="Calibri" panose="020F0502020204030204" pitchFamily="34" charset="0"/>
              <a:cs typeface="B Titr" pitchFamily="2" charset="-78"/>
            </a:rPr>
            <a:t>بازار پول اسلامی (بازار بین بانکی </a:t>
          </a:r>
          <a:r>
            <a:rPr kumimoji="0" lang="fa-IR" altLang="fa-IR" sz="3200" b="1" i="0" u="none" strike="noStrike" kern="1200" cap="none" spc="0" normalizeH="0" baseline="0" noProof="0" dirty="0" smtClean="0">
              <a:ln/>
              <a:solidFill>
                <a:schemeClr val="tx1"/>
              </a:solidFill>
              <a:effectLst/>
              <a:uLnTx/>
              <a:uFillTx/>
              <a:latin typeface="Candara" panose="020E0502030303020204" pitchFamily="34" charset="0"/>
              <a:ea typeface="Calibri" panose="020F0502020204030204" pitchFamily="34" charset="0"/>
              <a:cs typeface="B Titr" pitchFamily="2" charset="-78"/>
            </a:rPr>
            <a:t>اسلامي</a:t>
          </a:r>
          <a:r>
            <a:rPr kumimoji="0" lang="ar-SA" altLang="fa-IR" sz="3200" b="1" i="0" u="none" strike="noStrike" kern="1200" cap="none" spc="0" normalizeH="0" baseline="0" noProof="0" dirty="0" smtClean="0">
              <a:ln/>
              <a:solidFill>
                <a:schemeClr val="tx1"/>
              </a:solidFill>
              <a:effectLst/>
              <a:uLnTx/>
              <a:uFillTx/>
              <a:latin typeface="Candara" panose="020E0502030303020204" pitchFamily="34" charset="0"/>
              <a:ea typeface="Calibri" panose="020F0502020204030204" pitchFamily="34" charset="0"/>
              <a:cs typeface="B Titr" pitchFamily="2" charset="-78"/>
            </a:rPr>
            <a:t>)</a:t>
          </a:r>
          <a:endParaRPr lang="fa-IR" sz="3200" kern="1200" dirty="0">
            <a:solidFill>
              <a:schemeClr val="tx1"/>
            </a:solidFill>
            <a:cs typeface="B Titr" pitchFamily="2" charset="-78"/>
          </a:endParaRPr>
        </a:p>
      </dsp:txBody>
      <dsp:txXfrm rot="5400000">
        <a:off x="3058747" y="681486"/>
        <a:ext cx="2842597" cy="20444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CBF98-B2E1-4DAE-8509-D2C1C05798D2}">
      <dsp:nvSpPr>
        <dsp:cNvPr id="0" name=""/>
        <dsp:cNvSpPr/>
      </dsp:nvSpPr>
      <dsp:spPr>
        <a:xfrm>
          <a:off x="7376350" y="1648768"/>
          <a:ext cx="1029019" cy="932047"/>
        </a:xfrm>
        <a:custGeom>
          <a:avLst/>
          <a:gdLst/>
          <a:ahLst/>
          <a:cxnLst/>
          <a:rect l="0" t="0" r="0" b="0"/>
          <a:pathLst>
            <a:path>
              <a:moveTo>
                <a:pt x="0" y="0"/>
              </a:moveTo>
              <a:lnTo>
                <a:pt x="0" y="787608"/>
              </a:lnTo>
              <a:lnTo>
                <a:pt x="1029019" y="787608"/>
              </a:lnTo>
              <a:lnTo>
                <a:pt x="1029019" y="9320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7A6664-03D0-47A3-A904-78228068D913}">
      <dsp:nvSpPr>
        <dsp:cNvPr id="0" name=""/>
        <dsp:cNvSpPr/>
      </dsp:nvSpPr>
      <dsp:spPr>
        <a:xfrm>
          <a:off x="6499723" y="1648768"/>
          <a:ext cx="876627" cy="932047"/>
        </a:xfrm>
        <a:custGeom>
          <a:avLst/>
          <a:gdLst/>
          <a:ahLst/>
          <a:cxnLst/>
          <a:rect l="0" t="0" r="0" b="0"/>
          <a:pathLst>
            <a:path>
              <a:moveTo>
                <a:pt x="876627" y="0"/>
              </a:moveTo>
              <a:lnTo>
                <a:pt x="876627" y="787608"/>
              </a:lnTo>
              <a:lnTo>
                <a:pt x="0" y="787608"/>
              </a:lnTo>
              <a:lnTo>
                <a:pt x="0" y="9320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D032B4-DF0E-4625-B568-7079AC32F3E4}">
      <dsp:nvSpPr>
        <dsp:cNvPr id="0" name=""/>
        <dsp:cNvSpPr/>
      </dsp:nvSpPr>
      <dsp:spPr>
        <a:xfrm>
          <a:off x="4994292" y="576864"/>
          <a:ext cx="2382058" cy="453457"/>
        </a:xfrm>
        <a:custGeom>
          <a:avLst/>
          <a:gdLst/>
          <a:ahLst/>
          <a:cxnLst/>
          <a:rect l="0" t="0" r="0" b="0"/>
          <a:pathLst>
            <a:path>
              <a:moveTo>
                <a:pt x="0" y="0"/>
              </a:moveTo>
              <a:lnTo>
                <a:pt x="0" y="309017"/>
              </a:lnTo>
              <a:lnTo>
                <a:pt x="2382058" y="309017"/>
              </a:lnTo>
              <a:lnTo>
                <a:pt x="2382058" y="45345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2B6236-1932-4516-896B-589443175068}">
      <dsp:nvSpPr>
        <dsp:cNvPr id="0" name=""/>
        <dsp:cNvSpPr/>
      </dsp:nvSpPr>
      <dsp:spPr>
        <a:xfrm>
          <a:off x="2612233" y="1648768"/>
          <a:ext cx="1981843" cy="932047"/>
        </a:xfrm>
        <a:custGeom>
          <a:avLst/>
          <a:gdLst/>
          <a:ahLst/>
          <a:cxnLst/>
          <a:rect l="0" t="0" r="0" b="0"/>
          <a:pathLst>
            <a:path>
              <a:moveTo>
                <a:pt x="0" y="0"/>
              </a:moveTo>
              <a:lnTo>
                <a:pt x="0" y="787608"/>
              </a:lnTo>
              <a:lnTo>
                <a:pt x="1981843" y="787608"/>
              </a:lnTo>
              <a:lnTo>
                <a:pt x="1981843" y="9320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BE91E4-9E7C-4D5B-9EB8-338DB105E562}">
      <dsp:nvSpPr>
        <dsp:cNvPr id="0" name=""/>
        <dsp:cNvSpPr/>
      </dsp:nvSpPr>
      <dsp:spPr>
        <a:xfrm>
          <a:off x="2566513" y="1648768"/>
          <a:ext cx="91440" cy="932047"/>
        </a:xfrm>
        <a:custGeom>
          <a:avLst/>
          <a:gdLst/>
          <a:ahLst/>
          <a:cxnLst/>
          <a:rect l="0" t="0" r="0" b="0"/>
          <a:pathLst>
            <a:path>
              <a:moveTo>
                <a:pt x="45720" y="0"/>
              </a:moveTo>
              <a:lnTo>
                <a:pt x="45720" y="787608"/>
              </a:lnTo>
              <a:lnTo>
                <a:pt x="121916" y="787608"/>
              </a:lnTo>
              <a:lnTo>
                <a:pt x="121916" y="9320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DA77C9-355A-4EC8-8D30-4CA10CD232F9}">
      <dsp:nvSpPr>
        <dsp:cNvPr id="0" name=""/>
        <dsp:cNvSpPr/>
      </dsp:nvSpPr>
      <dsp:spPr>
        <a:xfrm>
          <a:off x="782782" y="1648768"/>
          <a:ext cx="1829450" cy="932047"/>
        </a:xfrm>
        <a:custGeom>
          <a:avLst/>
          <a:gdLst/>
          <a:ahLst/>
          <a:cxnLst/>
          <a:rect l="0" t="0" r="0" b="0"/>
          <a:pathLst>
            <a:path>
              <a:moveTo>
                <a:pt x="1829450" y="0"/>
              </a:moveTo>
              <a:lnTo>
                <a:pt x="1829450" y="787608"/>
              </a:lnTo>
              <a:lnTo>
                <a:pt x="0" y="787608"/>
              </a:lnTo>
              <a:lnTo>
                <a:pt x="0" y="9320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0BC3AA-B397-41F6-8B99-59891E4F5C09}">
      <dsp:nvSpPr>
        <dsp:cNvPr id="0" name=""/>
        <dsp:cNvSpPr/>
      </dsp:nvSpPr>
      <dsp:spPr>
        <a:xfrm>
          <a:off x="2612233" y="576864"/>
          <a:ext cx="2382058" cy="453457"/>
        </a:xfrm>
        <a:custGeom>
          <a:avLst/>
          <a:gdLst/>
          <a:ahLst/>
          <a:cxnLst/>
          <a:rect l="0" t="0" r="0" b="0"/>
          <a:pathLst>
            <a:path>
              <a:moveTo>
                <a:pt x="2382058" y="0"/>
              </a:moveTo>
              <a:lnTo>
                <a:pt x="2382058" y="309017"/>
              </a:lnTo>
              <a:lnTo>
                <a:pt x="0" y="309017"/>
              </a:lnTo>
              <a:lnTo>
                <a:pt x="0" y="45345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338F5A-1660-4306-A988-FBA95A5BF813}">
      <dsp:nvSpPr>
        <dsp:cNvPr id="0" name=""/>
        <dsp:cNvSpPr/>
      </dsp:nvSpPr>
      <dsp:spPr>
        <a:xfrm>
          <a:off x="4033175" y="-102363"/>
          <a:ext cx="1922233" cy="6792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5F9456-87C1-44AA-8A62-ECFC12148E7B}">
      <dsp:nvSpPr>
        <dsp:cNvPr id="0" name=""/>
        <dsp:cNvSpPr/>
      </dsp:nvSpPr>
      <dsp:spPr>
        <a:xfrm>
          <a:off x="4206416" y="62214"/>
          <a:ext cx="1922233" cy="6792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fa-IR" sz="3600" b="1" kern="1200" dirty="0" smtClean="0">
              <a:cs typeface="B Titr" pitchFamily="2" charset="-78"/>
            </a:rPr>
            <a:t>ابزارها</a:t>
          </a:r>
          <a:endParaRPr lang="fa-IR" sz="3600" b="1" kern="1200" dirty="0">
            <a:cs typeface="B Titr" pitchFamily="2" charset="-78"/>
          </a:endParaRPr>
        </a:p>
      </dsp:txBody>
      <dsp:txXfrm>
        <a:off x="4226310" y="82108"/>
        <a:ext cx="1882445" cy="639439"/>
      </dsp:txXfrm>
    </dsp:sp>
    <dsp:sp modelId="{5308DA38-3C01-46BF-8248-7A5F9D1C9414}">
      <dsp:nvSpPr>
        <dsp:cNvPr id="0" name=""/>
        <dsp:cNvSpPr/>
      </dsp:nvSpPr>
      <dsp:spPr>
        <a:xfrm>
          <a:off x="1832650" y="1030321"/>
          <a:ext cx="1559165" cy="61844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2C45EC8-DCCF-4B34-A2E0-785B28FCF249}">
      <dsp:nvSpPr>
        <dsp:cNvPr id="0" name=""/>
        <dsp:cNvSpPr/>
      </dsp:nvSpPr>
      <dsp:spPr>
        <a:xfrm>
          <a:off x="2005890" y="1194900"/>
          <a:ext cx="1559165" cy="61844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smtClean="0">
              <a:cs typeface="B Titr" pitchFamily="2" charset="-78"/>
            </a:rPr>
            <a:t>غیر مستقیم</a:t>
          </a:r>
          <a:endParaRPr lang="fa-IR" sz="2000" b="1" kern="1200" dirty="0">
            <a:cs typeface="B Titr" pitchFamily="2" charset="-78"/>
          </a:endParaRPr>
        </a:p>
      </dsp:txBody>
      <dsp:txXfrm>
        <a:off x="2024004" y="1213014"/>
        <a:ext cx="1522937" cy="582219"/>
      </dsp:txXfrm>
    </dsp:sp>
    <dsp:sp modelId="{8CF2B425-22DC-407E-8605-0DA323E97223}">
      <dsp:nvSpPr>
        <dsp:cNvPr id="0" name=""/>
        <dsp:cNvSpPr/>
      </dsp:nvSpPr>
      <dsp:spPr>
        <a:xfrm>
          <a:off x="3199" y="2580816"/>
          <a:ext cx="1559165" cy="182238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8D730A-C06D-4985-9C19-B9FC06CE87D3}">
      <dsp:nvSpPr>
        <dsp:cNvPr id="0" name=""/>
        <dsp:cNvSpPr/>
      </dsp:nvSpPr>
      <dsp:spPr>
        <a:xfrm>
          <a:off x="176440" y="2745394"/>
          <a:ext cx="1559165" cy="182238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i="0" kern="1200" dirty="0" smtClean="0">
              <a:cs typeface="B Titr" pitchFamily="2" charset="-78"/>
            </a:rPr>
            <a:t>سپرده ويژه بانك‌ها نزد بانك مركزی</a:t>
          </a:r>
          <a:endParaRPr lang="fa-IR" sz="2000" b="1" kern="1200" dirty="0">
            <a:cs typeface="B Titr" pitchFamily="2" charset="-78"/>
          </a:endParaRPr>
        </a:p>
      </dsp:txBody>
      <dsp:txXfrm>
        <a:off x="222106" y="2791060"/>
        <a:ext cx="1467833" cy="1731050"/>
      </dsp:txXfrm>
    </dsp:sp>
    <dsp:sp modelId="{9118733C-2E9B-4879-9FC2-F72D65CF24BC}">
      <dsp:nvSpPr>
        <dsp:cNvPr id="0" name=""/>
        <dsp:cNvSpPr/>
      </dsp:nvSpPr>
      <dsp:spPr>
        <a:xfrm>
          <a:off x="1908846" y="2580816"/>
          <a:ext cx="1559165" cy="182238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A52BC1-D89A-4F04-92ED-01422D15DD1A}">
      <dsp:nvSpPr>
        <dsp:cNvPr id="0" name=""/>
        <dsp:cNvSpPr/>
      </dsp:nvSpPr>
      <dsp:spPr>
        <a:xfrm>
          <a:off x="2082087" y="2745394"/>
          <a:ext cx="1559165" cy="182238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i="0" kern="1200" smtClean="0">
              <a:cs typeface="B Titr" pitchFamily="2" charset="-78"/>
            </a:rPr>
            <a:t>اوراق مشاركت بانك مركزی</a:t>
          </a:r>
          <a:endParaRPr lang="fa-IR" sz="2000" b="1" kern="1200" dirty="0">
            <a:cs typeface="B Titr" pitchFamily="2" charset="-78"/>
          </a:endParaRPr>
        </a:p>
      </dsp:txBody>
      <dsp:txXfrm>
        <a:off x="2127753" y="2791060"/>
        <a:ext cx="1467833" cy="1731050"/>
      </dsp:txXfrm>
    </dsp:sp>
    <dsp:sp modelId="{9976A8D4-B855-4A48-AD04-883B878A3208}">
      <dsp:nvSpPr>
        <dsp:cNvPr id="0" name=""/>
        <dsp:cNvSpPr/>
      </dsp:nvSpPr>
      <dsp:spPr>
        <a:xfrm>
          <a:off x="3814493" y="2580816"/>
          <a:ext cx="1559165" cy="182238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111F3D-484A-4D6F-BF72-28BB46FF46BB}">
      <dsp:nvSpPr>
        <dsp:cNvPr id="0" name=""/>
        <dsp:cNvSpPr/>
      </dsp:nvSpPr>
      <dsp:spPr>
        <a:xfrm>
          <a:off x="3987734" y="2745394"/>
          <a:ext cx="1559165" cy="182238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i="0" kern="1200" smtClean="0">
              <a:cs typeface="B Titr" pitchFamily="2" charset="-78"/>
            </a:rPr>
            <a:t>نسبت سپرده قانونی</a:t>
          </a:r>
          <a:endParaRPr lang="fa-IR" sz="2000" b="1" kern="1200" dirty="0">
            <a:cs typeface="B Titr" pitchFamily="2" charset="-78"/>
          </a:endParaRPr>
        </a:p>
      </dsp:txBody>
      <dsp:txXfrm>
        <a:off x="4033400" y="2791060"/>
        <a:ext cx="1467833" cy="1731050"/>
      </dsp:txXfrm>
    </dsp:sp>
    <dsp:sp modelId="{077A304E-92DE-467A-A8F8-4ADF72837BB2}">
      <dsp:nvSpPr>
        <dsp:cNvPr id="0" name=""/>
        <dsp:cNvSpPr/>
      </dsp:nvSpPr>
      <dsp:spPr>
        <a:xfrm>
          <a:off x="6596767" y="1030321"/>
          <a:ext cx="1559165" cy="61844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73843DE-7AB4-4E74-9897-004CCAA6871A}">
      <dsp:nvSpPr>
        <dsp:cNvPr id="0" name=""/>
        <dsp:cNvSpPr/>
      </dsp:nvSpPr>
      <dsp:spPr>
        <a:xfrm>
          <a:off x="6770008" y="1194900"/>
          <a:ext cx="1559165" cy="61844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cs typeface="B Titr" pitchFamily="2" charset="-78"/>
            </a:rPr>
            <a:t>مستقیم</a:t>
          </a:r>
          <a:endParaRPr lang="fa-IR" sz="2000" b="1" kern="1200" dirty="0">
            <a:cs typeface="B Titr" pitchFamily="2" charset="-78"/>
          </a:endParaRPr>
        </a:p>
      </dsp:txBody>
      <dsp:txXfrm>
        <a:off x="6788122" y="1213014"/>
        <a:ext cx="1522937" cy="582219"/>
      </dsp:txXfrm>
    </dsp:sp>
    <dsp:sp modelId="{9F035337-6DD9-4294-883C-9CB3457C2332}">
      <dsp:nvSpPr>
        <dsp:cNvPr id="0" name=""/>
        <dsp:cNvSpPr/>
      </dsp:nvSpPr>
      <dsp:spPr>
        <a:xfrm>
          <a:off x="5720140" y="2580816"/>
          <a:ext cx="1559165" cy="182238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49CD75-B7EF-4919-933F-9678D63D7DBA}">
      <dsp:nvSpPr>
        <dsp:cNvPr id="0" name=""/>
        <dsp:cNvSpPr/>
      </dsp:nvSpPr>
      <dsp:spPr>
        <a:xfrm>
          <a:off x="5893381" y="2745394"/>
          <a:ext cx="1559165" cy="182238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i="0" kern="1200" smtClean="0">
              <a:cs typeface="B Titr" pitchFamily="2" charset="-78"/>
            </a:rPr>
            <a:t>سقف اعتباری</a:t>
          </a:r>
          <a:endParaRPr lang="fa-IR" sz="2000" b="1" kern="1200" dirty="0">
            <a:cs typeface="B Titr" pitchFamily="2" charset="-78"/>
          </a:endParaRPr>
        </a:p>
      </dsp:txBody>
      <dsp:txXfrm>
        <a:off x="5939047" y="2791060"/>
        <a:ext cx="1467833" cy="1731050"/>
      </dsp:txXfrm>
    </dsp:sp>
    <dsp:sp modelId="{73A58C37-9FEB-4716-B73C-E243AA8B8059}">
      <dsp:nvSpPr>
        <dsp:cNvPr id="0" name=""/>
        <dsp:cNvSpPr/>
      </dsp:nvSpPr>
      <dsp:spPr>
        <a:xfrm>
          <a:off x="7625787" y="2580816"/>
          <a:ext cx="1559165" cy="182238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A58DD42-9B04-4830-BD5A-0C0F71F99D42}">
      <dsp:nvSpPr>
        <dsp:cNvPr id="0" name=""/>
        <dsp:cNvSpPr/>
      </dsp:nvSpPr>
      <dsp:spPr>
        <a:xfrm>
          <a:off x="7799028" y="2745394"/>
          <a:ext cx="1559165" cy="182238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i="0" kern="1200" smtClean="0">
              <a:cs typeface="B Titr" pitchFamily="2" charset="-78"/>
            </a:rPr>
            <a:t>کنترل نرخ‌های سود بانکی</a:t>
          </a:r>
          <a:endParaRPr lang="fa-IR" sz="2000" b="1" kern="1200" dirty="0">
            <a:cs typeface="B Titr" pitchFamily="2" charset="-78"/>
          </a:endParaRPr>
        </a:p>
      </dsp:txBody>
      <dsp:txXfrm>
        <a:off x="7844694" y="2791060"/>
        <a:ext cx="1467833" cy="1731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33B06-89EE-4879-9AA7-E6336DA30918}">
      <dsp:nvSpPr>
        <dsp:cNvPr id="0" name=""/>
        <dsp:cNvSpPr/>
      </dsp:nvSpPr>
      <dsp:spPr>
        <a:xfrm>
          <a:off x="0" y="862077"/>
          <a:ext cx="8759645" cy="1436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37B111D-F3D6-474B-B1A0-D6FF4F892485}">
      <dsp:nvSpPr>
        <dsp:cNvPr id="0" name=""/>
        <dsp:cNvSpPr/>
      </dsp:nvSpPr>
      <dsp:spPr>
        <a:xfrm>
          <a:off x="437982" y="20757"/>
          <a:ext cx="8024193" cy="168264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1766" tIns="0" rIns="231766" bIns="0" numCol="1" spcCol="1270" anchor="ctr" anchorCtr="0">
          <a:noAutofit/>
        </a:bodyPr>
        <a:lstStyle/>
        <a:p>
          <a:pPr lvl="0" algn="ctr" defTabSz="1244600" rtl="1">
            <a:lnSpc>
              <a:spcPct val="90000"/>
            </a:lnSpc>
            <a:spcBef>
              <a:spcPct val="0"/>
            </a:spcBef>
            <a:spcAft>
              <a:spcPct val="35000"/>
            </a:spcAft>
          </a:pPr>
          <a:r>
            <a:rPr kumimoji="0" lang="fa-IR" sz="2800" b="1" i="0" u="none" strike="noStrike" kern="1200" cap="none" spc="0" normalizeH="0" baseline="0" noProof="0" dirty="0" smtClean="0">
              <a:ln/>
              <a:solidFill>
                <a:schemeClr val="tx1"/>
              </a:solidFill>
              <a:effectLst/>
              <a:uLnTx/>
              <a:uFillTx/>
              <a:latin typeface="+mn-lt"/>
              <a:ea typeface="+mn-ea"/>
              <a:cs typeface="B Titr" pitchFamily="2" charset="-78"/>
            </a:rPr>
            <a:t>ابزارهای و اوراق بازار پول متعارف غیر اسلامی صرفا با ریسک اعتباری مواجه می باشند.</a:t>
          </a:r>
          <a:endParaRPr lang="fa-IR" sz="2800" kern="1200" dirty="0">
            <a:solidFill>
              <a:schemeClr val="tx1"/>
            </a:solidFill>
            <a:cs typeface="B Titr" pitchFamily="2" charset="-78"/>
          </a:endParaRPr>
        </a:p>
      </dsp:txBody>
      <dsp:txXfrm>
        <a:off x="520122" y="102897"/>
        <a:ext cx="7859913" cy="1518360"/>
      </dsp:txXfrm>
    </dsp:sp>
    <dsp:sp modelId="{B9B9A0A2-4BCF-4092-89FD-0D1A6A56D989}">
      <dsp:nvSpPr>
        <dsp:cNvPr id="0" name=""/>
        <dsp:cNvSpPr/>
      </dsp:nvSpPr>
      <dsp:spPr>
        <a:xfrm>
          <a:off x="0" y="3447598"/>
          <a:ext cx="8759645" cy="1436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C64B239-F2EF-48E4-A99D-4DF88BDAC96D}">
      <dsp:nvSpPr>
        <dsp:cNvPr id="0" name=""/>
        <dsp:cNvSpPr/>
      </dsp:nvSpPr>
      <dsp:spPr>
        <a:xfrm>
          <a:off x="437982" y="2606278"/>
          <a:ext cx="8024193" cy="1682640"/>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1766" tIns="0" rIns="231766" bIns="0" numCol="1" spcCol="1270" anchor="ctr" anchorCtr="0">
          <a:noAutofit/>
        </a:bodyPr>
        <a:lstStyle/>
        <a:p>
          <a:pPr lvl="0" algn="ctr" defTabSz="1244600" rtl="1">
            <a:lnSpc>
              <a:spcPct val="90000"/>
            </a:lnSpc>
            <a:spcBef>
              <a:spcPct val="0"/>
            </a:spcBef>
            <a:spcAft>
              <a:spcPct val="35000"/>
            </a:spcAft>
          </a:pPr>
          <a:r>
            <a:rPr kumimoji="0" lang="fa-IR" sz="2800" b="1" i="0" u="none" strike="noStrike" kern="1200" cap="none" spc="0" normalizeH="0" baseline="0" noProof="0" dirty="0" smtClean="0">
              <a:ln/>
              <a:solidFill>
                <a:schemeClr val="tx1"/>
              </a:solidFill>
              <a:effectLst/>
              <a:uLnTx/>
              <a:uFillTx/>
              <a:latin typeface="+mn-lt"/>
              <a:ea typeface="+mn-ea"/>
              <a:cs typeface="B Titr" pitchFamily="2" charset="-78"/>
            </a:rPr>
            <a:t>بازار بين بانکی در برخی کشورهای اسلامی بر اساس اصول شریعت و با الگوبرداری از بازارهای بين بانکی متعارف طراحی شده است.</a:t>
          </a:r>
          <a:endParaRPr lang="fa-IR" sz="2800" kern="1200" dirty="0">
            <a:solidFill>
              <a:schemeClr val="tx1"/>
            </a:solidFill>
            <a:cs typeface="B Titr" pitchFamily="2" charset="-78"/>
          </a:endParaRPr>
        </a:p>
      </dsp:txBody>
      <dsp:txXfrm>
        <a:off x="520122" y="2688418"/>
        <a:ext cx="7859913" cy="151836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44963" y="0"/>
            <a:ext cx="3170237" cy="481013"/>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3170237" cy="481013"/>
          </a:xfrm>
          <a:prstGeom prst="rect">
            <a:avLst/>
          </a:prstGeom>
        </p:spPr>
        <p:txBody>
          <a:bodyPr vert="horz" lIns="91440" tIns="45720" rIns="91440" bIns="45720" rtlCol="1"/>
          <a:lstStyle>
            <a:lvl1pPr algn="l">
              <a:defRPr sz="1200"/>
            </a:lvl1pPr>
          </a:lstStyle>
          <a:p>
            <a:fld id="{DCCDA5C5-7433-4451-ACE0-5B152DD6A7F9}" type="datetimeFigureOut">
              <a:rPr lang="fa-IR" smtClean="0"/>
              <a:pPr/>
              <a:t>24/03/1440</a:t>
            </a:fld>
            <a:endParaRPr lang="fa-IR"/>
          </a:p>
        </p:txBody>
      </p:sp>
      <p:sp>
        <p:nvSpPr>
          <p:cNvPr id="4" name="Footer Placeholder 3"/>
          <p:cNvSpPr>
            <a:spLocks noGrp="1"/>
          </p:cNvSpPr>
          <p:nvPr>
            <p:ph type="ftr" sz="quarter" idx="2"/>
          </p:nvPr>
        </p:nvSpPr>
        <p:spPr>
          <a:xfrm>
            <a:off x="4144963" y="9120188"/>
            <a:ext cx="3170237" cy="481012"/>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9120188"/>
            <a:ext cx="3170237" cy="481012"/>
          </a:xfrm>
          <a:prstGeom prst="rect">
            <a:avLst/>
          </a:prstGeom>
        </p:spPr>
        <p:txBody>
          <a:bodyPr vert="horz" lIns="91440" tIns="45720" rIns="91440" bIns="45720" rtlCol="1" anchor="b"/>
          <a:lstStyle>
            <a:lvl1pPr algn="l">
              <a:defRPr sz="1200"/>
            </a:lvl1pPr>
          </a:lstStyle>
          <a:p>
            <a:fld id="{8FE1D37B-FD9A-4AC7-B6A5-E1B25A7F4F03}" type="slidenum">
              <a:rPr lang="fa-IR" smtClean="0"/>
              <a:pPr/>
              <a:t>‹#›</a:t>
            </a:fld>
            <a:endParaRPr lang="fa-IR"/>
          </a:p>
        </p:txBody>
      </p:sp>
    </p:spTree>
    <p:extLst>
      <p:ext uri="{BB962C8B-B14F-4D97-AF65-F5344CB8AC3E}">
        <p14:creationId xmlns:p14="http://schemas.microsoft.com/office/powerpoint/2010/main" val="4248448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44963" y="0"/>
            <a:ext cx="3170237" cy="481013"/>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3170237" cy="481013"/>
          </a:xfrm>
          <a:prstGeom prst="rect">
            <a:avLst/>
          </a:prstGeom>
        </p:spPr>
        <p:txBody>
          <a:bodyPr vert="horz" lIns="91440" tIns="45720" rIns="91440" bIns="45720" rtlCol="1"/>
          <a:lstStyle>
            <a:lvl1pPr algn="l">
              <a:defRPr sz="1200"/>
            </a:lvl1pPr>
          </a:lstStyle>
          <a:p>
            <a:fld id="{7E3596F6-A836-4534-AE4C-FD21A05B0A94}" type="datetimeFigureOut">
              <a:rPr lang="fa-IR" smtClean="0"/>
              <a:pPr/>
              <a:t>24/03/1440</a:t>
            </a:fld>
            <a:endParaRPr lang="fa-I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4144963" y="9120188"/>
            <a:ext cx="3170237" cy="481012"/>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9120188"/>
            <a:ext cx="3170237" cy="481012"/>
          </a:xfrm>
          <a:prstGeom prst="rect">
            <a:avLst/>
          </a:prstGeom>
        </p:spPr>
        <p:txBody>
          <a:bodyPr vert="horz" lIns="91440" tIns="45720" rIns="91440" bIns="45720" rtlCol="1" anchor="b"/>
          <a:lstStyle>
            <a:lvl1pPr algn="l">
              <a:defRPr sz="1200"/>
            </a:lvl1pPr>
          </a:lstStyle>
          <a:p>
            <a:fld id="{2EFAC51C-ABB1-4039-A285-BCBDE049A223}" type="slidenum">
              <a:rPr lang="fa-IR" smtClean="0"/>
              <a:pPr/>
              <a:t>‹#›</a:t>
            </a:fld>
            <a:endParaRPr lang="fa-IR"/>
          </a:p>
        </p:txBody>
      </p:sp>
    </p:spTree>
    <p:extLst>
      <p:ext uri="{BB962C8B-B14F-4D97-AF65-F5344CB8AC3E}">
        <p14:creationId xmlns:p14="http://schemas.microsoft.com/office/powerpoint/2010/main" val="3472243542"/>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9047CBC-43A1-40D0-B501-FA1F6521F93F}" type="datetime8">
              <a:rPr lang="fa-IR" smtClean="0"/>
              <a:pPr/>
              <a:t>02 دسامبر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5041D9-2CE7-4B50-8FD9-705ACC693A3D}" type="slidenum">
              <a:rPr lang="fa-IR" smtClean="0"/>
              <a:pPr/>
              <a:t>‹#›</a:t>
            </a:fld>
            <a:endParaRPr lang="fa-IR"/>
          </a:p>
        </p:txBody>
      </p:sp>
    </p:spTree>
    <p:extLst>
      <p:ext uri="{BB962C8B-B14F-4D97-AF65-F5344CB8AC3E}">
        <p14:creationId xmlns:p14="http://schemas.microsoft.com/office/powerpoint/2010/main" val="1416285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33C44AD-D818-4C28-8A9F-BD4593072332}" type="datetime8">
              <a:rPr lang="fa-IR" smtClean="0"/>
              <a:pPr/>
              <a:t>02 دسامبر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5041D9-2CE7-4B50-8FD9-705ACC693A3D}" type="slidenum">
              <a:rPr lang="fa-IR" smtClean="0"/>
              <a:pPr/>
              <a:t>‹#›</a:t>
            </a:fld>
            <a:endParaRPr lang="fa-IR"/>
          </a:p>
        </p:txBody>
      </p:sp>
    </p:spTree>
    <p:extLst>
      <p:ext uri="{BB962C8B-B14F-4D97-AF65-F5344CB8AC3E}">
        <p14:creationId xmlns:p14="http://schemas.microsoft.com/office/powerpoint/2010/main" val="682626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59AEC85-3B37-4FD9-81FA-EC9DFD4F8AF3}" type="datetime8">
              <a:rPr lang="fa-IR" smtClean="0"/>
              <a:pPr/>
              <a:t>02 دسامبر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5041D9-2CE7-4B50-8FD9-705ACC693A3D}" type="slidenum">
              <a:rPr lang="fa-IR" smtClean="0"/>
              <a:pPr/>
              <a:t>‹#›</a:t>
            </a:fld>
            <a:endParaRPr lang="fa-IR"/>
          </a:p>
        </p:txBody>
      </p:sp>
    </p:spTree>
    <p:extLst>
      <p:ext uri="{BB962C8B-B14F-4D97-AF65-F5344CB8AC3E}">
        <p14:creationId xmlns:p14="http://schemas.microsoft.com/office/powerpoint/2010/main" val="40297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a:xfrm>
            <a:off x="582707" y="1825625"/>
            <a:ext cx="8761709"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155D319D-487A-4E69-8365-9C1E67297D97}" type="datetime8">
              <a:rPr lang="fa-IR" smtClean="0"/>
              <a:pPr/>
              <a:t>02 دسامبر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5041D9-2CE7-4B50-8FD9-705ACC693A3D}" type="slidenum">
              <a:rPr lang="fa-IR" smtClean="0"/>
              <a:pPr/>
              <a:t>‹#›</a:t>
            </a:fld>
            <a:endParaRPr lang="fa-IR"/>
          </a:p>
        </p:txBody>
      </p:sp>
      <p:sp>
        <p:nvSpPr>
          <p:cNvPr id="7" name="Rectangle 6"/>
          <p:cNvSpPr/>
          <p:nvPr userDrawn="1"/>
        </p:nvSpPr>
        <p:spPr>
          <a:xfrm>
            <a:off x="7617037" y="67232"/>
            <a:ext cx="4410182" cy="307777"/>
          </a:xfrm>
          <a:prstGeom prst="rect">
            <a:avLst/>
          </a:prstGeom>
        </p:spPr>
        <p:txBody>
          <a:bodyPr wrap="none">
            <a:spAutoFit/>
          </a:bodyPr>
          <a:lstStyle/>
          <a:p>
            <a:r>
              <a:rPr lang="fa-IR" sz="1400" b="1" dirty="0" smtClean="0">
                <a:solidFill>
                  <a:srgbClr val="002060"/>
                </a:solidFill>
                <a:cs typeface="B Mitra" panose="00000400000000000000" pitchFamily="2" charset="-78"/>
              </a:rPr>
              <a:t>نقش نهادهای مالی اسلامی در حفظ ارزش پول ملی و کنترل تورم ارزی</a:t>
            </a:r>
            <a:endParaRPr lang="fa-IR" sz="1400" b="1" dirty="0">
              <a:solidFill>
                <a:srgbClr val="002060"/>
              </a:solidFill>
              <a:cs typeface="B Mitra" panose="00000400000000000000" pitchFamily="2" charset="-78"/>
            </a:endParaRPr>
          </a:p>
        </p:txBody>
      </p:sp>
      <p:sp>
        <p:nvSpPr>
          <p:cNvPr id="8" name="Action Button: Home 7">
            <a:hlinkClick r:id="rId2" action="ppaction://hlinksldjump" highlightClick="1"/>
          </p:cNvPr>
          <p:cNvSpPr/>
          <p:nvPr userDrawn="1"/>
        </p:nvSpPr>
        <p:spPr>
          <a:xfrm>
            <a:off x="11448789" y="6176963"/>
            <a:ext cx="588723" cy="54451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512932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B0152B-3FB8-444B-94BC-01C620DFD9D9}" type="datetime8">
              <a:rPr lang="fa-IR" smtClean="0"/>
              <a:pPr/>
              <a:t>02 دسامبر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5041D9-2CE7-4B50-8FD9-705ACC693A3D}" type="slidenum">
              <a:rPr lang="fa-IR" smtClean="0"/>
              <a:pPr/>
              <a:t>‹#›</a:t>
            </a:fld>
            <a:endParaRPr lang="fa-IR"/>
          </a:p>
        </p:txBody>
      </p:sp>
    </p:spTree>
    <p:extLst>
      <p:ext uri="{BB962C8B-B14F-4D97-AF65-F5344CB8AC3E}">
        <p14:creationId xmlns:p14="http://schemas.microsoft.com/office/powerpoint/2010/main" val="16146617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B8926D7-F65E-4160-AC73-C667E280616C}" type="datetime8">
              <a:rPr lang="fa-IR" smtClean="0"/>
              <a:pPr/>
              <a:t>02 دسامبر 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5041D9-2CE7-4B50-8FD9-705ACC693A3D}" type="slidenum">
              <a:rPr lang="fa-IR" smtClean="0"/>
              <a:pPr/>
              <a:t>‹#›</a:t>
            </a:fld>
            <a:endParaRPr lang="fa-IR"/>
          </a:p>
        </p:txBody>
      </p:sp>
    </p:spTree>
    <p:extLst>
      <p:ext uri="{BB962C8B-B14F-4D97-AF65-F5344CB8AC3E}">
        <p14:creationId xmlns:p14="http://schemas.microsoft.com/office/powerpoint/2010/main" val="6701690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B15C4EF-5B1E-40D9-A128-372A472A17FD}" type="datetime8">
              <a:rPr lang="fa-IR" smtClean="0"/>
              <a:pPr/>
              <a:t>02 دسامبر 18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75041D9-2CE7-4B50-8FD9-705ACC693A3D}" type="slidenum">
              <a:rPr lang="fa-IR" smtClean="0"/>
              <a:pPr/>
              <a:t>‹#›</a:t>
            </a:fld>
            <a:endParaRPr lang="fa-IR"/>
          </a:p>
        </p:txBody>
      </p:sp>
    </p:spTree>
    <p:extLst>
      <p:ext uri="{BB962C8B-B14F-4D97-AF65-F5344CB8AC3E}">
        <p14:creationId xmlns:p14="http://schemas.microsoft.com/office/powerpoint/2010/main" val="41382366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1EB27AE-7443-4796-9BF4-3FF91CBEC3E8}" type="datetime8">
              <a:rPr lang="fa-IR" smtClean="0"/>
              <a:pPr/>
              <a:t>02 دسامبر 18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75041D9-2CE7-4B50-8FD9-705ACC693A3D}" type="slidenum">
              <a:rPr lang="fa-IR" smtClean="0"/>
              <a:pPr/>
              <a:t>‹#›</a:t>
            </a:fld>
            <a:endParaRPr lang="fa-IR"/>
          </a:p>
        </p:txBody>
      </p:sp>
    </p:spTree>
    <p:extLst>
      <p:ext uri="{BB962C8B-B14F-4D97-AF65-F5344CB8AC3E}">
        <p14:creationId xmlns:p14="http://schemas.microsoft.com/office/powerpoint/2010/main" val="35888191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CC999-AB46-45B8-A631-77CA1BFAEBDC}" type="datetime8">
              <a:rPr lang="fa-IR" smtClean="0"/>
              <a:pPr/>
              <a:t>02 دسامبر 18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75041D9-2CE7-4B50-8FD9-705ACC693A3D}" type="slidenum">
              <a:rPr lang="fa-IR" smtClean="0"/>
              <a:pPr/>
              <a:t>‹#›</a:t>
            </a:fld>
            <a:endParaRPr lang="fa-IR"/>
          </a:p>
        </p:txBody>
      </p:sp>
    </p:spTree>
    <p:extLst>
      <p:ext uri="{BB962C8B-B14F-4D97-AF65-F5344CB8AC3E}">
        <p14:creationId xmlns:p14="http://schemas.microsoft.com/office/powerpoint/2010/main" val="13312345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3DBCD-A222-4946-8754-2EB4406070F4}" type="datetime8">
              <a:rPr lang="fa-IR" smtClean="0"/>
              <a:pPr/>
              <a:t>02 دسامبر 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5041D9-2CE7-4B50-8FD9-705ACC693A3D}" type="slidenum">
              <a:rPr lang="fa-IR" smtClean="0"/>
              <a:pPr/>
              <a:t>‹#›</a:t>
            </a:fld>
            <a:endParaRPr lang="fa-IR"/>
          </a:p>
        </p:txBody>
      </p:sp>
    </p:spTree>
    <p:extLst>
      <p:ext uri="{BB962C8B-B14F-4D97-AF65-F5344CB8AC3E}">
        <p14:creationId xmlns:p14="http://schemas.microsoft.com/office/powerpoint/2010/main" val="9085312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97538-637E-40E3-B37F-87EEBABAD9D8}" type="datetime8">
              <a:rPr lang="fa-IR" smtClean="0"/>
              <a:pPr/>
              <a:t>02 دسامبر 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5041D9-2CE7-4B50-8FD9-705ACC693A3D}" type="slidenum">
              <a:rPr lang="fa-IR" smtClean="0"/>
              <a:pPr/>
              <a:t>‹#›</a:t>
            </a:fld>
            <a:endParaRPr lang="fa-IR"/>
          </a:p>
        </p:txBody>
      </p:sp>
    </p:spTree>
    <p:extLst>
      <p:ext uri="{BB962C8B-B14F-4D97-AF65-F5344CB8AC3E}">
        <p14:creationId xmlns:p14="http://schemas.microsoft.com/office/powerpoint/2010/main" val="2049921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0000"/>
            <a:lum/>
          </a:blip>
          <a:srcRect/>
          <a:stretch>
            <a:fillRect l="-5000" r="-5000"/>
          </a:stretch>
        </a:blipFill>
        <a:effectLst/>
      </p:bgPr>
    </p:bg>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14" cstate="print">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25" y="-14250"/>
            <a:ext cx="13381555" cy="6862335"/>
          </a:xfrm>
          <a:prstGeom prst="rect">
            <a:avLst/>
          </a:prstGeom>
        </p:spPr>
      </p:pic>
      <p:sp>
        <p:nvSpPr>
          <p:cNvPr id="4" name="Date Placeholder 3"/>
          <p:cNvSpPr>
            <a:spLocks noGrp="1"/>
          </p:cNvSpPr>
          <p:nvPr>
            <p:ph type="dt" sz="half" idx="2"/>
          </p:nvPr>
        </p:nvSpPr>
        <p:spPr>
          <a:xfrm>
            <a:off x="8680783" y="6356350"/>
            <a:ext cx="2743200" cy="365125"/>
          </a:xfrm>
          <a:prstGeom prst="rect">
            <a:avLst/>
          </a:prstGeom>
        </p:spPr>
        <p:txBody>
          <a:bodyPr vert="horz" lIns="91440" tIns="45720" rIns="91440" bIns="45720" rtlCol="1" anchor="ctr"/>
          <a:lstStyle>
            <a:lvl1pPr algn="r">
              <a:defRPr sz="1200" b="0">
                <a:solidFill>
                  <a:schemeClr val="tx1">
                    <a:tint val="75000"/>
                  </a:schemeClr>
                </a:solidFill>
              </a:defRPr>
            </a:lvl1pPr>
          </a:lstStyle>
          <a:p>
            <a:fld id="{1B822ABA-C5F9-4AFD-82F5-7A46E236014D}" type="datetime8">
              <a:rPr lang="fa-IR" smtClean="0"/>
              <a:pPr/>
              <a:t>02 دسامبر 18</a:t>
            </a:fld>
            <a:endParaRPr lang="fa-IR"/>
          </a:p>
        </p:txBody>
      </p:sp>
      <p:sp>
        <p:nvSpPr>
          <p:cNvPr id="5" name="Footer Placeholder 4"/>
          <p:cNvSpPr>
            <a:spLocks noGrp="1"/>
          </p:cNvSpPr>
          <p:nvPr>
            <p:ph type="ftr" sz="quarter" idx="3"/>
          </p:nvPr>
        </p:nvSpPr>
        <p:spPr>
          <a:xfrm>
            <a:off x="4108783" y="6356350"/>
            <a:ext cx="4114800" cy="365125"/>
          </a:xfrm>
          <a:prstGeom prst="rect">
            <a:avLst/>
          </a:prstGeom>
        </p:spPr>
        <p:txBody>
          <a:bodyPr vert="horz" lIns="91440" tIns="45720" rIns="91440" bIns="45720" rtlCol="1" anchor="ctr"/>
          <a:lstStyle>
            <a:lvl1pPr algn="ctr">
              <a:defRPr sz="1200" b="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908383" y="6356350"/>
            <a:ext cx="2743200" cy="365125"/>
          </a:xfrm>
          <a:prstGeom prst="rect">
            <a:avLst/>
          </a:prstGeom>
        </p:spPr>
        <p:txBody>
          <a:bodyPr vert="horz" lIns="91440" tIns="45720" rIns="91440" bIns="45720" rtlCol="1" anchor="ctr"/>
          <a:lstStyle>
            <a:lvl1pPr algn="l">
              <a:defRPr sz="1200" b="0">
                <a:solidFill>
                  <a:schemeClr val="tx1">
                    <a:tint val="75000"/>
                  </a:schemeClr>
                </a:solidFill>
              </a:defRPr>
            </a:lvl1pPr>
          </a:lstStyle>
          <a:p>
            <a:fld id="{075041D9-2CE7-4B50-8FD9-705ACC693A3D}" type="slidenum">
              <a:rPr lang="fa-IR" smtClean="0"/>
              <a:pPr/>
              <a:t>‹#›</a:t>
            </a:fld>
            <a:endParaRPr lang="fa-IR"/>
          </a:p>
        </p:txBody>
      </p:sp>
      <p:grpSp>
        <p:nvGrpSpPr>
          <p:cNvPr id="7" name="Group 97"/>
          <p:cNvGrpSpPr>
            <a:grpSpLocks/>
          </p:cNvGrpSpPr>
          <p:nvPr userDrawn="1"/>
        </p:nvGrpSpPr>
        <p:grpSpPr bwMode="auto">
          <a:xfrm flipH="1">
            <a:off x="3463732" y="-1978"/>
            <a:ext cx="9053944" cy="6850063"/>
            <a:chOff x="0" y="0"/>
            <a:chExt cx="5558" cy="4315"/>
          </a:xfrm>
        </p:grpSpPr>
        <p:sp>
          <p:nvSpPr>
            <p:cNvPr id="8" name="Freeform 63"/>
            <p:cNvSpPr>
              <a:spLocks/>
            </p:cNvSpPr>
            <p:nvPr/>
          </p:nvSpPr>
          <p:spPr bwMode="auto">
            <a:xfrm>
              <a:off x="3983" y="1426"/>
              <a:ext cx="262" cy="232"/>
            </a:xfrm>
            <a:custGeom>
              <a:avLst/>
              <a:gdLst>
                <a:gd name="T0" fmla="*/ 452 w 784"/>
                <a:gd name="T1" fmla="*/ 4 h 695"/>
                <a:gd name="T2" fmla="*/ 394 w 784"/>
                <a:gd name="T3" fmla="*/ 0 h 695"/>
                <a:gd name="T4" fmla="*/ 337 w 784"/>
                <a:gd name="T5" fmla="*/ 2 h 695"/>
                <a:gd name="T6" fmla="*/ 280 w 784"/>
                <a:gd name="T7" fmla="*/ 12 h 695"/>
                <a:gd name="T8" fmla="*/ 228 w 784"/>
                <a:gd name="T9" fmla="*/ 30 h 695"/>
                <a:gd name="T10" fmla="*/ 178 w 784"/>
                <a:gd name="T11" fmla="*/ 53 h 695"/>
                <a:gd name="T12" fmla="*/ 133 w 784"/>
                <a:gd name="T13" fmla="*/ 83 h 695"/>
                <a:gd name="T14" fmla="*/ 93 w 784"/>
                <a:gd name="T15" fmla="*/ 119 h 695"/>
                <a:gd name="T16" fmla="*/ 59 w 784"/>
                <a:gd name="T17" fmla="*/ 159 h 695"/>
                <a:gd name="T18" fmla="*/ 32 w 784"/>
                <a:gd name="T19" fmla="*/ 204 h 695"/>
                <a:gd name="T20" fmla="*/ 13 w 784"/>
                <a:gd name="T21" fmla="*/ 254 h 695"/>
                <a:gd name="T22" fmla="*/ 2 w 784"/>
                <a:gd name="T23" fmla="*/ 306 h 695"/>
                <a:gd name="T24" fmla="*/ 0 w 784"/>
                <a:gd name="T25" fmla="*/ 358 h 695"/>
                <a:gd name="T26" fmla="*/ 7 w 784"/>
                <a:gd name="T27" fmla="*/ 408 h 695"/>
                <a:gd name="T28" fmla="*/ 22 w 784"/>
                <a:gd name="T29" fmla="*/ 457 h 695"/>
                <a:gd name="T30" fmla="*/ 44 w 784"/>
                <a:gd name="T31" fmla="*/ 504 h 695"/>
                <a:gd name="T32" fmla="*/ 74 w 784"/>
                <a:gd name="T33" fmla="*/ 547 h 695"/>
                <a:gd name="T34" fmla="*/ 109 w 784"/>
                <a:gd name="T35" fmla="*/ 585 h 695"/>
                <a:gd name="T36" fmla="*/ 152 w 784"/>
                <a:gd name="T37" fmla="*/ 620 h 695"/>
                <a:gd name="T38" fmla="*/ 200 w 784"/>
                <a:gd name="T39" fmla="*/ 649 h 695"/>
                <a:gd name="T40" fmla="*/ 253 w 784"/>
                <a:gd name="T41" fmla="*/ 671 h 695"/>
                <a:gd name="T42" fmla="*/ 312 w 784"/>
                <a:gd name="T43" fmla="*/ 686 h 695"/>
                <a:gd name="T44" fmla="*/ 370 w 784"/>
                <a:gd name="T45" fmla="*/ 694 h 695"/>
                <a:gd name="T46" fmla="*/ 427 w 784"/>
                <a:gd name="T47" fmla="*/ 694 h 695"/>
                <a:gd name="T48" fmla="*/ 484 w 784"/>
                <a:gd name="T49" fmla="*/ 685 h 695"/>
                <a:gd name="T50" fmla="*/ 538 w 784"/>
                <a:gd name="T51" fmla="*/ 671 h 695"/>
                <a:gd name="T52" fmla="*/ 589 w 784"/>
                <a:gd name="T53" fmla="*/ 649 h 695"/>
                <a:gd name="T54" fmla="*/ 635 w 784"/>
                <a:gd name="T55" fmla="*/ 622 h 695"/>
                <a:gd name="T56" fmla="*/ 677 w 784"/>
                <a:gd name="T57" fmla="*/ 589 h 695"/>
                <a:gd name="T58" fmla="*/ 713 w 784"/>
                <a:gd name="T59" fmla="*/ 549 h 695"/>
                <a:gd name="T60" fmla="*/ 742 w 784"/>
                <a:gd name="T61" fmla="*/ 505 h 695"/>
                <a:gd name="T62" fmla="*/ 765 w 784"/>
                <a:gd name="T63" fmla="*/ 457 h 695"/>
                <a:gd name="T64" fmla="*/ 779 w 784"/>
                <a:gd name="T65" fmla="*/ 405 h 695"/>
                <a:gd name="T66" fmla="*/ 784 w 784"/>
                <a:gd name="T67" fmla="*/ 353 h 695"/>
                <a:gd name="T68" fmla="*/ 780 w 784"/>
                <a:gd name="T69" fmla="*/ 302 h 695"/>
                <a:gd name="T70" fmla="*/ 767 w 784"/>
                <a:gd name="T71" fmla="*/ 253 h 695"/>
                <a:gd name="T72" fmla="*/ 747 w 784"/>
                <a:gd name="T73" fmla="*/ 206 h 695"/>
                <a:gd name="T74" fmla="*/ 720 w 784"/>
                <a:gd name="T75" fmla="*/ 161 h 695"/>
                <a:gd name="T76" fmla="*/ 686 w 784"/>
                <a:gd name="T77" fmla="*/ 121 h 695"/>
                <a:gd name="T78" fmla="*/ 645 w 784"/>
                <a:gd name="T79" fmla="*/ 85 h 695"/>
                <a:gd name="T80" fmla="*/ 599 w 784"/>
                <a:gd name="T81" fmla="*/ 55 h 695"/>
                <a:gd name="T82" fmla="*/ 548 w 784"/>
                <a:gd name="T83" fmla="*/ 30 h 695"/>
                <a:gd name="T84" fmla="*/ 491 w 784"/>
                <a:gd name="T85" fmla="*/ 12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4" h="695">
                  <a:moveTo>
                    <a:pt x="491" y="12"/>
                  </a:moveTo>
                  <a:lnTo>
                    <a:pt x="472" y="7"/>
                  </a:lnTo>
                  <a:lnTo>
                    <a:pt x="452" y="4"/>
                  </a:lnTo>
                  <a:lnTo>
                    <a:pt x="433" y="2"/>
                  </a:lnTo>
                  <a:lnTo>
                    <a:pt x="413" y="0"/>
                  </a:lnTo>
                  <a:lnTo>
                    <a:pt x="394" y="0"/>
                  </a:lnTo>
                  <a:lnTo>
                    <a:pt x="374" y="0"/>
                  </a:lnTo>
                  <a:lnTo>
                    <a:pt x="355" y="1"/>
                  </a:lnTo>
                  <a:lnTo>
                    <a:pt x="337" y="2"/>
                  </a:lnTo>
                  <a:lnTo>
                    <a:pt x="318" y="5"/>
                  </a:lnTo>
                  <a:lnTo>
                    <a:pt x="299" y="8"/>
                  </a:lnTo>
                  <a:lnTo>
                    <a:pt x="280" y="12"/>
                  </a:lnTo>
                  <a:lnTo>
                    <a:pt x="263" y="18"/>
                  </a:lnTo>
                  <a:lnTo>
                    <a:pt x="245" y="23"/>
                  </a:lnTo>
                  <a:lnTo>
                    <a:pt x="228" y="30"/>
                  </a:lnTo>
                  <a:lnTo>
                    <a:pt x="211" y="37"/>
                  </a:lnTo>
                  <a:lnTo>
                    <a:pt x="194" y="45"/>
                  </a:lnTo>
                  <a:lnTo>
                    <a:pt x="178" y="53"/>
                  </a:lnTo>
                  <a:lnTo>
                    <a:pt x="163" y="62"/>
                  </a:lnTo>
                  <a:lnTo>
                    <a:pt x="148" y="73"/>
                  </a:lnTo>
                  <a:lnTo>
                    <a:pt x="133" y="83"/>
                  </a:lnTo>
                  <a:lnTo>
                    <a:pt x="119" y="95"/>
                  </a:lnTo>
                  <a:lnTo>
                    <a:pt x="106" y="106"/>
                  </a:lnTo>
                  <a:lnTo>
                    <a:pt x="93" y="119"/>
                  </a:lnTo>
                  <a:lnTo>
                    <a:pt x="81" y="131"/>
                  </a:lnTo>
                  <a:lnTo>
                    <a:pt x="70" y="145"/>
                  </a:lnTo>
                  <a:lnTo>
                    <a:pt x="59" y="159"/>
                  </a:lnTo>
                  <a:lnTo>
                    <a:pt x="49" y="174"/>
                  </a:lnTo>
                  <a:lnTo>
                    <a:pt x="41" y="188"/>
                  </a:lnTo>
                  <a:lnTo>
                    <a:pt x="32" y="204"/>
                  </a:lnTo>
                  <a:lnTo>
                    <a:pt x="25" y="221"/>
                  </a:lnTo>
                  <a:lnTo>
                    <a:pt x="18" y="237"/>
                  </a:lnTo>
                  <a:lnTo>
                    <a:pt x="13" y="254"/>
                  </a:lnTo>
                  <a:lnTo>
                    <a:pt x="8" y="272"/>
                  </a:lnTo>
                  <a:lnTo>
                    <a:pt x="4" y="290"/>
                  </a:lnTo>
                  <a:lnTo>
                    <a:pt x="2" y="306"/>
                  </a:lnTo>
                  <a:lnTo>
                    <a:pt x="0" y="324"/>
                  </a:lnTo>
                  <a:lnTo>
                    <a:pt x="0" y="341"/>
                  </a:lnTo>
                  <a:lnTo>
                    <a:pt x="0" y="358"/>
                  </a:lnTo>
                  <a:lnTo>
                    <a:pt x="1" y="375"/>
                  </a:lnTo>
                  <a:lnTo>
                    <a:pt x="3" y="392"/>
                  </a:lnTo>
                  <a:lnTo>
                    <a:pt x="7" y="408"/>
                  </a:lnTo>
                  <a:lnTo>
                    <a:pt x="10" y="425"/>
                  </a:lnTo>
                  <a:lnTo>
                    <a:pt x="16" y="442"/>
                  </a:lnTo>
                  <a:lnTo>
                    <a:pt x="22" y="457"/>
                  </a:lnTo>
                  <a:lnTo>
                    <a:pt x="28" y="473"/>
                  </a:lnTo>
                  <a:lnTo>
                    <a:pt x="35" y="489"/>
                  </a:lnTo>
                  <a:lnTo>
                    <a:pt x="44" y="504"/>
                  </a:lnTo>
                  <a:lnTo>
                    <a:pt x="53" y="519"/>
                  </a:lnTo>
                  <a:lnTo>
                    <a:pt x="63" y="532"/>
                  </a:lnTo>
                  <a:lnTo>
                    <a:pt x="74" y="547"/>
                  </a:lnTo>
                  <a:lnTo>
                    <a:pt x="86" y="560"/>
                  </a:lnTo>
                  <a:lnTo>
                    <a:pt x="97" y="573"/>
                  </a:lnTo>
                  <a:lnTo>
                    <a:pt x="109" y="585"/>
                  </a:lnTo>
                  <a:lnTo>
                    <a:pt x="123" y="598"/>
                  </a:lnTo>
                  <a:lnTo>
                    <a:pt x="138" y="609"/>
                  </a:lnTo>
                  <a:lnTo>
                    <a:pt x="152" y="620"/>
                  </a:lnTo>
                  <a:lnTo>
                    <a:pt x="168" y="630"/>
                  </a:lnTo>
                  <a:lnTo>
                    <a:pt x="183" y="640"/>
                  </a:lnTo>
                  <a:lnTo>
                    <a:pt x="200" y="649"/>
                  </a:lnTo>
                  <a:lnTo>
                    <a:pt x="218" y="656"/>
                  </a:lnTo>
                  <a:lnTo>
                    <a:pt x="236" y="665"/>
                  </a:lnTo>
                  <a:lnTo>
                    <a:pt x="253" y="671"/>
                  </a:lnTo>
                  <a:lnTo>
                    <a:pt x="272" y="677"/>
                  </a:lnTo>
                  <a:lnTo>
                    <a:pt x="292" y="682"/>
                  </a:lnTo>
                  <a:lnTo>
                    <a:pt x="312" y="686"/>
                  </a:lnTo>
                  <a:lnTo>
                    <a:pt x="330" y="690"/>
                  </a:lnTo>
                  <a:lnTo>
                    <a:pt x="350" y="693"/>
                  </a:lnTo>
                  <a:lnTo>
                    <a:pt x="370" y="694"/>
                  </a:lnTo>
                  <a:lnTo>
                    <a:pt x="389" y="695"/>
                  </a:lnTo>
                  <a:lnTo>
                    <a:pt x="409" y="695"/>
                  </a:lnTo>
                  <a:lnTo>
                    <a:pt x="427" y="694"/>
                  </a:lnTo>
                  <a:lnTo>
                    <a:pt x="447" y="692"/>
                  </a:lnTo>
                  <a:lnTo>
                    <a:pt x="466" y="690"/>
                  </a:lnTo>
                  <a:lnTo>
                    <a:pt x="484" y="685"/>
                  </a:lnTo>
                  <a:lnTo>
                    <a:pt x="502" y="681"/>
                  </a:lnTo>
                  <a:lnTo>
                    <a:pt x="520" y="677"/>
                  </a:lnTo>
                  <a:lnTo>
                    <a:pt x="538" y="671"/>
                  </a:lnTo>
                  <a:lnTo>
                    <a:pt x="556" y="665"/>
                  </a:lnTo>
                  <a:lnTo>
                    <a:pt x="572" y="657"/>
                  </a:lnTo>
                  <a:lnTo>
                    <a:pt x="589" y="649"/>
                  </a:lnTo>
                  <a:lnTo>
                    <a:pt x="604" y="641"/>
                  </a:lnTo>
                  <a:lnTo>
                    <a:pt x="620" y="631"/>
                  </a:lnTo>
                  <a:lnTo>
                    <a:pt x="635" y="622"/>
                  </a:lnTo>
                  <a:lnTo>
                    <a:pt x="649" y="611"/>
                  </a:lnTo>
                  <a:lnTo>
                    <a:pt x="664" y="600"/>
                  </a:lnTo>
                  <a:lnTo>
                    <a:pt x="677" y="589"/>
                  </a:lnTo>
                  <a:lnTo>
                    <a:pt x="690" y="576"/>
                  </a:lnTo>
                  <a:lnTo>
                    <a:pt x="701" y="562"/>
                  </a:lnTo>
                  <a:lnTo>
                    <a:pt x="713" y="549"/>
                  </a:lnTo>
                  <a:lnTo>
                    <a:pt x="723" y="535"/>
                  </a:lnTo>
                  <a:lnTo>
                    <a:pt x="734" y="521"/>
                  </a:lnTo>
                  <a:lnTo>
                    <a:pt x="742" y="505"/>
                  </a:lnTo>
                  <a:lnTo>
                    <a:pt x="750" y="490"/>
                  </a:lnTo>
                  <a:lnTo>
                    <a:pt x="759" y="474"/>
                  </a:lnTo>
                  <a:lnTo>
                    <a:pt x="765" y="457"/>
                  </a:lnTo>
                  <a:lnTo>
                    <a:pt x="770" y="440"/>
                  </a:lnTo>
                  <a:lnTo>
                    <a:pt x="775" y="423"/>
                  </a:lnTo>
                  <a:lnTo>
                    <a:pt x="779" y="405"/>
                  </a:lnTo>
                  <a:lnTo>
                    <a:pt x="782" y="387"/>
                  </a:lnTo>
                  <a:lnTo>
                    <a:pt x="783" y="371"/>
                  </a:lnTo>
                  <a:lnTo>
                    <a:pt x="784" y="353"/>
                  </a:lnTo>
                  <a:lnTo>
                    <a:pt x="783" y="336"/>
                  </a:lnTo>
                  <a:lnTo>
                    <a:pt x="782" y="320"/>
                  </a:lnTo>
                  <a:lnTo>
                    <a:pt x="780" y="302"/>
                  </a:lnTo>
                  <a:lnTo>
                    <a:pt x="776" y="285"/>
                  </a:lnTo>
                  <a:lnTo>
                    <a:pt x="772" y="269"/>
                  </a:lnTo>
                  <a:lnTo>
                    <a:pt x="767" y="253"/>
                  </a:lnTo>
                  <a:lnTo>
                    <a:pt x="761" y="236"/>
                  </a:lnTo>
                  <a:lnTo>
                    <a:pt x="755" y="221"/>
                  </a:lnTo>
                  <a:lnTo>
                    <a:pt x="747" y="206"/>
                  </a:lnTo>
                  <a:lnTo>
                    <a:pt x="739" y="191"/>
                  </a:lnTo>
                  <a:lnTo>
                    <a:pt x="730" y="176"/>
                  </a:lnTo>
                  <a:lnTo>
                    <a:pt x="720" y="161"/>
                  </a:lnTo>
                  <a:lnTo>
                    <a:pt x="710" y="148"/>
                  </a:lnTo>
                  <a:lnTo>
                    <a:pt x="698" y="134"/>
                  </a:lnTo>
                  <a:lnTo>
                    <a:pt x="686" y="121"/>
                  </a:lnTo>
                  <a:lnTo>
                    <a:pt x="673" y="108"/>
                  </a:lnTo>
                  <a:lnTo>
                    <a:pt x="660" y="97"/>
                  </a:lnTo>
                  <a:lnTo>
                    <a:pt x="645" y="85"/>
                  </a:lnTo>
                  <a:lnTo>
                    <a:pt x="631" y="75"/>
                  </a:lnTo>
                  <a:lnTo>
                    <a:pt x="615" y="64"/>
                  </a:lnTo>
                  <a:lnTo>
                    <a:pt x="599" y="55"/>
                  </a:lnTo>
                  <a:lnTo>
                    <a:pt x="583" y="46"/>
                  </a:lnTo>
                  <a:lnTo>
                    <a:pt x="566" y="37"/>
                  </a:lnTo>
                  <a:lnTo>
                    <a:pt x="548" y="30"/>
                  </a:lnTo>
                  <a:lnTo>
                    <a:pt x="529" y="23"/>
                  </a:lnTo>
                  <a:lnTo>
                    <a:pt x="511" y="18"/>
                  </a:lnTo>
                  <a:lnTo>
                    <a:pt x="491" y="12"/>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9" name="Freeform 64"/>
            <p:cNvSpPr>
              <a:spLocks/>
            </p:cNvSpPr>
            <p:nvPr/>
          </p:nvSpPr>
          <p:spPr bwMode="auto">
            <a:xfrm>
              <a:off x="3607" y="1563"/>
              <a:ext cx="337" cy="301"/>
            </a:xfrm>
            <a:custGeom>
              <a:avLst/>
              <a:gdLst>
                <a:gd name="T0" fmla="*/ 638 w 1011"/>
                <a:gd name="T1" fmla="*/ 17 h 901"/>
                <a:gd name="T2" fmla="*/ 563 w 1011"/>
                <a:gd name="T3" fmla="*/ 4 h 901"/>
                <a:gd name="T4" fmla="*/ 489 w 1011"/>
                <a:gd name="T5" fmla="*/ 0 h 901"/>
                <a:gd name="T6" fmla="*/ 416 w 1011"/>
                <a:gd name="T7" fmla="*/ 6 h 901"/>
                <a:gd name="T8" fmla="*/ 345 w 1011"/>
                <a:gd name="T9" fmla="*/ 21 h 901"/>
                <a:gd name="T10" fmla="*/ 279 w 1011"/>
                <a:gd name="T11" fmla="*/ 45 h 901"/>
                <a:gd name="T12" fmla="*/ 216 w 1011"/>
                <a:gd name="T13" fmla="*/ 78 h 901"/>
                <a:gd name="T14" fmla="*/ 159 w 1011"/>
                <a:gd name="T15" fmla="*/ 118 h 901"/>
                <a:gd name="T16" fmla="*/ 109 w 1011"/>
                <a:gd name="T17" fmla="*/ 166 h 901"/>
                <a:gd name="T18" fmla="*/ 67 w 1011"/>
                <a:gd name="T19" fmla="*/ 220 h 901"/>
                <a:gd name="T20" fmla="*/ 34 w 1011"/>
                <a:gd name="T21" fmla="*/ 282 h 901"/>
                <a:gd name="T22" fmla="*/ 12 w 1011"/>
                <a:gd name="T23" fmla="*/ 347 h 901"/>
                <a:gd name="T24" fmla="*/ 1 w 1011"/>
                <a:gd name="T25" fmla="*/ 414 h 901"/>
                <a:gd name="T26" fmla="*/ 2 w 1011"/>
                <a:gd name="T27" fmla="*/ 480 h 901"/>
                <a:gd name="T28" fmla="*/ 14 w 1011"/>
                <a:gd name="T29" fmla="*/ 544 h 901"/>
                <a:gd name="T30" fmla="*/ 36 w 1011"/>
                <a:gd name="T31" fmla="*/ 607 h 901"/>
                <a:gd name="T32" fmla="*/ 67 w 1011"/>
                <a:gd name="T33" fmla="*/ 665 h 901"/>
                <a:gd name="T34" fmla="*/ 107 w 1011"/>
                <a:gd name="T35" fmla="*/ 720 h 901"/>
                <a:gd name="T36" fmla="*/ 156 w 1011"/>
                <a:gd name="T37" fmla="*/ 769 h 901"/>
                <a:gd name="T38" fmla="*/ 213 w 1011"/>
                <a:gd name="T39" fmla="*/ 813 h 901"/>
                <a:gd name="T40" fmla="*/ 279 w 1011"/>
                <a:gd name="T41" fmla="*/ 848 h 901"/>
                <a:gd name="T42" fmla="*/ 349 w 1011"/>
                <a:gd name="T43" fmla="*/ 876 h 901"/>
                <a:gd name="T44" fmla="*/ 425 w 1011"/>
                <a:gd name="T45" fmla="*/ 893 h 901"/>
                <a:gd name="T46" fmla="*/ 499 w 1011"/>
                <a:gd name="T47" fmla="*/ 900 h 901"/>
                <a:gd name="T48" fmla="*/ 573 w 1011"/>
                <a:gd name="T49" fmla="*/ 897 h 901"/>
                <a:gd name="T50" fmla="*/ 643 w 1011"/>
                <a:gd name="T51" fmla="*/ 885 h 901"/>
                <a:gd name="T52" fmla="*/ 712 w 1011"/>
                <a:gd name="T53" fmla="*/ 864 h 901"/>
                <a:gd name="T54" fmla="*/ 777 w 1011"/>
                <a:gd name="T55" fmla="*/ 834 h 901"/>
                <a:gd name="T56" fmla="*/ 835 w 1011"/>
                <a:gd name="T57" fmla="*/ 796 h 901"/>
                <a:gd name="T58" fmla="*/ 887 w 1011"/>
                <a:gd name="T59" fmla="*/ 752 h 901"/>
                <a:gd name="T60" fmla="*/ 932 w 1011"/>
                <a:gd name="T61" fmla="*/ 698 h 901"/>
                <a:gd name="T62" fmla="*/ 969 w 1011"/>
                <a:gd name="T63" fmla="*/ 639 h 901"/>
                <a:gd name="T64" fmla="*/ 995 w 1011"/>
                <a:gd name="T65" fmla="*/ 574 h 901"/>
                <a:gd name="T66" fmla="*/ 1008 w 1011"/>
                <a:gd name="T67" fmla="*/ 509 h 901"/>
                <a:gd name="T68" fmla="*/ 1011 w 1011"/>
                <a:gd name="T69" fmla="*/ 442 h 901"/>
                <a:gd name="T70" fmla="*/ 1003 w 1011"/>
                <a:gd name="T71" fmla="*/ 378 h 901"/>
                <a:gd name="T72" fmla="*/ 985 w 1011"/>
                <a:gd name="T73" fmla="*/ 314 h 901"/>
                <a:gd name="T74" fmla="*/ 957 w 1011"/>
                <a:gd name="T75" fmla="*/ 254 h 901"/>
                <a:gd name="T76" fmla="*/ 920 w 1011"/>
                <a:gd name="T77" fmla="*/ 197 h 901"/>
                <a:gd name="T78" fmla="*/ 874 w 1011"/>
                <a:gd name="T79" fmla="*/ 146 h 901"/>
                <a:gd name="T80" fmla="*/ 818 w 1011"/>
                <a:gd name="T81" fmla="*/ 101 h 901"/>
                <a:gd name="T82" fmla="*/ 757 w 1011"/>
                <a:gd name="T83" fmla="*/ 63 h 901"/>
                <a:gd name="T84" fmla="*/ 687 w 1011"/>
                <a:gd name="T85" fmla="*/ 3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11" h="901">
                  <a:moveTo>
                    <a:pt x="687" y="33"/>
                  </a:moveTo>
                  <a:lnTo>
                    <a:pt x="662" y="24"/>
                  </a:lnTo>
                  <a:lnTo>
                    <a:pt x="638" y="17"/>
                  </a:lnTo>
                  <a:lnTo>
                    <a:pt x="613" y="12"/>
                  </a:lnTo>
                  <a:lnTo>
                    <a:pt x="588" y="8"/>
                  </a:lnTo>
                  <a:lnTo>
                    <a:pt x="563" y="4"/>
                  </a:lnTo>
                  <a:lnTo>
                    <a:pt x="538" y="1"/>
                  </a:lnTo>
                  <a:lnTo>
                    <a:pt x="514" y="0"/>
                  </a:lnTo>
                  <a:lnTo>
                    <a:pt x="489" y="0"/>
                  </a:lnTo>
                  <a:lnTo>
                    <a:pt x="464" y="1"/>
                  </a:lnTo>
                  <a:lnTo>
                    <a:pt x="440" y="4"/>
                  </a:lnTo>
                  <a:lnTo>
                    <a:pt x="416" y="6"/>
                  </a:lnTo>
                  <a:lnTo>
                    <a:pt x="392" y="10"/>
                  </a:lnTo>
                  <a:lnTo>
                    <a:pt x="368" y="15"/>
                  </a:lnTo>
                  <a:lnTo>
                    <a:pt x="345" y="21"/>
                  </a:lnTo>
                  <a:lnTo>
                    <a:pt x="322" y="29"/>
                  </a:lnTo>
                  <a:lnTo>
                    <a:pt x="301" y="37"/>
                  </a:lnTo>
                  <a:lnTo>
                    <a:pt x="279" y="45"/>
                  </a:lnTo>
                  <a:lnTo>
                    <a:pt x="257" y="56"/>
                  </a:lnTo>
                  <a:lnTo>
                    <a:pt x="236" y="66"/>
                  </a:lnTo>
                  <a:lnTo>
                    <a:pt x="216" y="78"/>
                  </a:lnTo>
                  <a:lnTo>
                    <a:pt x="196" y="90"/>
                  </a:lnTo>
                  <a:lnTo>
                    <a:pt x="178" y="104"/>
                  </a:lnTo>
                  <a:lnTo>
                    <a:pt x="159" y="118"/>
                  </a:lnTo>
                  <a:lnTo>
                    <a:pt x="141" y="133"/>
                  </a:lnTo>
                  <a:lnTo>
                    <a:pt x="124" y="149"/>
                  </a:lnTo>
                  <a:lnTo>
                    <a:pt x="109" y="166"/>
                  </a:lnTo>
                  <a:lnTo>
                    <a:pt x="94" y="184"/>
                  </a:lnTo>
                  <a:lnTo>
                    <a:pt x="80" y="201"/>
                  </a:lnTo>
                  <a:lnTo>
                    <a:pt x="67" y="220"/>
                  </a:lnTo>
                  <a:lnTo>
                    <a:pt x="55" y="240"/>
                  </a:lnTo>
                  <a:lnTo>
                    <a:pt x="44" y="261"/>
                  </a:lnTo>
                  <a:lnTo>
                    <a:pt x="34" y="282"/>
                  </a:lnTo>
                  <a:lnTo>
                    <a:pt x="25" y="304"/>
                  </a:lnTo>
                  <a:lnTo>
                    <a:pt x="18" y="325"/>
                  </a:lnTo>
                  <a:lnTo>
                    <a:pt x="12" y="347"/>
                  </a:lnTo>
                  <a:lnTo>
                    <a:pt x="8" y="369"/>
                  </a:lnTo>
                  <a:lnTo>
                    <a:pt x="4" y="392"/>
                  </a:lnTo>
                  <a:lnTo>
                    <a:pt x="1" y="414"/>
                  </a:lnTo>
                  <a:lnTo>
                    <a:pt x="0" y="436"/>
                  </a:lnTo>
                  <a:lnTo>
                    <a:pt x="0" y="458"/>
                  </a:lnTo>
                  <a:lnTo>
                    <a:pt x="2" y="480"/>
                  </a:lnTo>
                  <a:lnTo>
                    <a:pt x="5" y="502"/>
                  </a:lnTo>
                  <a:lnTo>
                    <a:pt x="9" y="523"/>
                  </a:lnTo>
                  <a:lnTo>
                    <a:pt x="14" y="544"/>
                  </a:lnTo>
                  <a:lnTo>
                    <a:pt x="20" y="565"/>
                  </a:lnTo>
                  <a:lnTo>
                    <a:pt x="27" y="586"/>
                  </a:lnTo>
                  <a:lnTo>
                    <a:pt x="36" y="607"/>
                  </a:lnTo>
                  <a:lnTo>
                    <a:pt x="45" y="627"/>
                  </a:lnTo>
                  <a:lnTo>
                    <a:pt x="56" y="646"/>
                  </a:lnTo>
                  <a:lnTo>
                    <a:pt x="67" y="665"/>
                  </a:lnTo>
                  <a:lnTo>
                    <a:pt x="80" y="684"/>
                  </a:lnTo>
                  <a:lnTo>
                    <a:pt x="93" y="703"/>
                  </a:lnTo>
                  <a:lnTo>
                    <a:pt x="107" y="720"/>
                  </a:lnTo>
                  <a:lnTo>
                    <a:pt x="122" y="737"/>
                  </a:lnTo>
                  <a:lnTo>
                    <a:pt x="139" y="754"/>
                  </a:lnTo>
                  <a:lnTo>
                    <a:pt x="156" y="769"/>
                  </a:lnTo>
                  <a:lnTo>
                    <a:pt x="174" y="785"/>
                  </a:lnTo>
                  <a:lnTo>
                    <a:pt x="193" y="800"/>
                  </a:lnTo>
                  <a:lnTo>
                    <a:pt x="213" y="813"/>
                  </a:lnTo>
                  <a:lnTo>
                    <a:pt x="234" y="826"/>
                  </a:lnTo>
                  <a:lnTo>
                    <a:pt x="256" y="837"/>
                  </a:lnTo>
                  <a:lnTo>
                    <a:pt x="279" y="848"/>
                  </a:lnTo>
                  <a:lnTo>
                    <a:pt x="302" y="859"/>
                  </a:lnTo>
                  <a:lnTo>
                    <a:pt x="326" y="868"/>
                  </a:lnTo>
                  <a:lnTo>
                    <a:pt x="349" y="876"/>
                  </a:lnTo>
                  <a:lnTo>
                    <a:pt x="375" y="883"/>
                  </a:lnTo>
                  <a:lnTo>
                    <a:pt x="400" y="888"/>
                  </a:lnTo>
                  <a:lnTo>
                    <a:pt x="425" y="893"/>
                  </a:lnTo>
                  <a:lnTo>
                    <a:pt x="448" y="896"/>
                  </a:lnTo>
                  <a:lnTo>
                    <a:pt x="474" y="898"/>
                  </a:lnTo>
                  <a:lnTo>
                    <a:pt x="499" y="900"/>
                  </a:lnTo>
                  <a:lnTo>
                    <a:pt x="524" y="901"/>
                  </a:lnTo>
                  <a:lnTo>
                    <a:pt x="547" y="900"/>
                  </a:lnTo>
                  <a:lnTo>
                    <a:pt x="573" y="897"/>
                  </a:lnTo>
                  <a:lnTo>
                    <a:pt x="596" y="894"/>
                  </a:lnTo>
                  <a:lnTo>
                    <a:pt x="620" y="890"/>
                  </a:lnTo>
                  <a:lnTo>
                    <a:pt x="643" y="885"/>
                  </a:lnTo>
                  <a:lnTo>
                    <a:pt x="666" y="879"/>
                  </a:lnTo>
                  <a:lnTo>
                    <a:pt x="689" y="871"/>
                  </a:lnTo>
                  <a:lnTo>
                    <a:pt x="712" y="864"/>
                  </a:lnTo>
                  <a:lnTo>
                    <a:pt x="734" y="855"/>
                  </a:lnTo>
                  <a:lnTo>
                    <a:pt x="755" y="845"/>
                  </a:lnTo>
                  <a:lnTo>
                    <a:pt x="777" y="834"/>
                  </a:lnTo>
                  <a:lnTo>
                    <a:pt x="797" y="822"/>
                  </a:lnTo>
                  <a:lnTo>
                    <a:pt x="816" y="810"/>
                  </a:lnTo>
                  <a:lnTo>
                    <a:pt x="835" y="796"/>
                  </a:lnTo>
                  <a:lnTo>
                    <a:pt x="853" y="782"/>
                  </a:lnTo>
                  <a:lnTo>
                    <a:pt x="871" y="767"/>
                  </a:lnTo>
                  <a:lnTo>
                    <a:pt x="887" y="752"/>
                  </a:lnTo>
                  <a:lnTo>
                    <a:pt x="903" y="734"/>
                  </a:lnTo>
                  <a:lnTo>
                    <a:pt x="918" y="717"/>
                  </a:lnTo>
                  <a:lnTo>
                    <a:pt x="932" y="698"/>
                  </a:lnTo>
                  <a:lnTo>
                    <a:pt x="946" y="680"/>
                  </a:lnTo>
                  <a:lnTo>
                    <a:pt x="957" y="660"/>
                  </a:lnTo>
                  <a:lnTo>
                    <a:pt x="969" y="639"/>
                  </a:lnTo>
                  <a:lnTo>
                    <a:pt x="978" y="618"/>
                  </a:lnTo>
                  <a:lnTo>
                    <a:pt x="987" y="596"/>
                  </a:lnTo>
                  <a:lnTo>
                    <a:pt x="995" y="574"/>
                  </a:lnTo>
                  <a:lnTo>
                    <a:pt x="1000" y="553"/>
                  </a:lnTo>
                  <a:lnTo>
                    <a:pt x="1005" y="531"/>
                  </a:lnTo>
                  <a:lnTo>
                    <a:pt x="1008" y="509"/>
                  </a:lnTo>
                  <a:lnTo>
                    <a:pt x="1010" y="487"/>
                  </a:lnTo>
                  <a:lnTo>
                    <a:pt x="1011" y="464"/>
                  </a:lnTo>
                  <a:lnTo>
                    <a:pt x="1011" y="442"/>
                  </a:lnTo>
                  <a:lnTo>
                    <a:pt x="1010" y="420"/>
                  </a:lnTo>
                  <a:lnTo>
                    <a:pt x="1007" y="398"/>
                  </a:lnTo>
                  <a:lnTo>
                    <a:pt x="1003" y="378"/>
                  </a:lnTo>
                  <a:lnTo>
                    <a:pt x="999" y="356"/>
                  </a:lnTo>
                  <a:lnTo>
                    <a:pt x="992" y="335"/>
                  </a:lnTo>
                  <a:lnTo>
                    <a:pt x="985" y="314"/>
                  </a:lnTo>
                  <a:lnTo>
                    <a:pt x="977" y="294"/>
                  </a:lnTo>
                  <a:lnTo>
                    <a:pt x="967" y="273"/>
                  </a:lnTo>
                  <a:lnTo>
                    <a:pt x="957" y="254"/>
                  </a:lnTo>
                  <a:lnTo>
                    <a:pt x="946" y="235"/>
                  </a:lnTo>
                  <a:lnTo>
                    <a:pt x="933" y="216"/>
                  </a:lnTo>
                  <a:lnTo>
                    <a:pt x="920" y="197"/>
                  </a:lnTo>
                  <a:lnTo>
                    <a:pt x="905" y="180"/>
                  </a:lnTo>
                  <a:lnTo>
                    <a:pt x="889" y="163"/>
                  </a:lnTo>
                  <a:lnTo>
                    <a:pt x="874" y="146"/>
                  </a:lnTo>
                  <a:lnTo>
                    <a:pt x="856" y="131"/>
                  </a:lnTo>
                  <a:lnTo>
                    <a:pt x="838" y="115"/>
                  </a:lnTo>
                  <a:lnTo>
                    <a:pt x="818" y="101"/>
                  </a:lnTo>
                  <a:lnTo>
                    <a:pt x="799" y="88"/>
                  </a:lnTo>
                  <a:lnTo>
                    <a:pt x="778" y="74"/>
                  </a:lnTo>
                  <a:lnTo>
                    <a:pt x="757" y="63"/>
                  </a:lnTo>
                  <a:lnTo>
                    <a:pt x="734" y="51"/>
                  </a:lnTo>
                  <a:lnTo>
                    <a:pt x="711" y="42"/>
                  </a:lnTo>
                  <a:lnTo>
                    <a:pt x="687" y="33"/>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10" name="Freeform 65"/>
            <p:cNvSpPr>
              <a:spLocks/>
            </p:cNvSpPr>
            <p:nvPr/>
          </p:nvSpPr>
          <p:spPr bwMode="auto">
            <a:xfrm>
              <a:off x="3171" y="1729"/>
              <a:ext cx="415" cy="370"/>
            </a:xfrm>
            <a:custGeom>
              <a:avLst/>
              <a:gdLst>
                <a:gd name="T0" fmla="*/ 825 w 1245"/>
                <a:gd name="T1" fmla="*/ 34 h 1112"/>
                <a:gd name="T2" fmla="*/ 734 w 1245"/>
                <a:gd name="T3" fmla="*/ 12 h 1112"/>
                <a:gd name="T4" fmla="*/ 644 w 1245"/>
                <a:gd name="T5" fmla="*/ 1 h 1112"/>
                <a:gd name="T6" fmla="*/ 553 w 1245"/>
                <a:gd name="T7" fmla="*/ 3 h 1112"/>
                <a:gd name="T8" fmla="*/ 464 w 1245"/>
                <a:gd name="T9" fmla="*/ 16 h 1112"/>
                <a:gd name="T10" fmla="*/ 380 w 1245"/>
                <a:gd name="T11" fmla="*/ 41 h 1112"/>
                <a:gd name="T12" fmla="*/ 300 w 1245"/>
                <a:gd name="T13" fmla="*/ 75 h 1112"/>
                <a:gd name="T14" fmla="*/ 226 w 1245"/>
                <a:gd name="T15" fmla="*/ 121 h 1112"/>
                <a:gd name="T16" fmla="*/ 160 w 1245"/>
                <a:gd name="T17" fmla="*/ 176 h 1112"/>
                <a:gd name="T18" fmla="*/ 103 w 1245"/>
                <a:gd name="T19" fmla="*/ 240 h 1112"/>
                <a:gd name="T20" fmla="*/ 57 w 1245"/>
                <a:gd name="T21" fmla="*/ 314 h 1112"/>
                <a:gd name="T22" fmla="*/ 24 w 1245"/>
                <a:gd name="T23" fmla="*/ 392 h 1112"/>
                <a:gd name="T24" fmla="*/ 5 w 1245"/>
                <a:gd name="T25" fmla="*/ 473 h 1112"/>
                <a:gd name="T26" fmla="*/ 0 w 1245"/>
                <a:gd name="T27" fmla="*/ 554 h 1112"/>
                <a:gd name="T28" fmla="*/ 8 w 1245"/>
                <a:gd name="T29" fmla="*/ 635 h 1112"/>
                <a:gd name="T30" fmla="*/ 29 w 1245"/>
                <a:gd name="T31" fmla="*/ 713 h 1112"/>
                <a:gd name="T32" fmla="*/ 61 w 1245"/>
                <a:gd name="T33" fmla="*/ 788 h 1112"/>
                <a:gd name="T34" fmla="*/ 106 w 1245"/>
                <a:gd name="T35" fmla="*/ 858 h 1112"/>
                <a:gd name="T36" fmla="*/ 161 w 1245"/>
                <a:gd name="T37" fmla="*/ 922 h 1112"/>
                <a:gd name="T38" fmla="*/ 228 w 1245"/>
                <a:gd name="T39" fmla="*/ 980 h 1112"/>
                <a:gd name="T40" fmla="*/ 305 w 1245"/>
                <a:gd name="T41" fmla="*/ 1030 h 1112"/>
                <a:gd name="T42" fmla="*/ 390 w 1245"/>
                <a:gd name="T43" fmla="*/ 1068 h 1112"/>
                <a:gd name="T44" fmla="*/ 480 w 1245"/>
                <a:gd name="T45" fmla="*/ 1095 h 1112"/>
                <a:gd name="T46" fmla="*/ 571 w 1245"/>
                <a:gd name="T47" fmla="*/ 1110 h 1112"/>
                <a:gd name="T48" fmla="*/ 661 w 1245"/>
                <a:gd name="T49" fmla="*/ 1112 h 1112"/>
                <a:gd name="T50" fmla="*/ 751 w 1245"/>
                <a:gd name="T51" fmla="*/ 1103 h 1112"/>
                <a:gd name="T52" fmla="*/ 837 w 1245"/>
                <a:gd name="T53" fmla="*/ 1082 h 1112"/>
                <a:gd name="T54" fmla="*/ 919 w 1245"/>
                <a:gd name="T55" fmla="*/ 1049 h 1112"/>
                <a:gd name="T56" fmla="*/ 995 w 1245"/>
                <a:gd name="T57" fmla="*/ 1008 h 1112"/>
                <a:gd name="T58" fmla="*/ 1064 w 1245"/>
                <a:gd name="T59" fmla="*/ 956 h 1112"/>
                <a:gd name="T60" fmla="*/ 1124 w 1245"/>
                <a:gd name="T61" fmla="*/ 895 h 1112"/>
                <a:gd name="T62" fmla="*/ 1174 w 1245"/>
                <a:gd name="T63" fmla="*/ 824 h 1112"/>
                <a:gd name="T64" fmla="*/ 1212 w 1245"/>
                <a:gd name="T65" fmla="*/ 747 h 1112"/>
                <a:gd name="T66" fmla="*/ 1236 w 1245"/>
                <a:gd name="T67" fmla="*/ 667 h 1112"/>
                <a:gd name="T68" fmla="*/ 1245 w 1245"/>
                <a:gd name="T69" fmla="*/ 586 h 1112"/>
                <a:gd name="T70" fmla="*/ 1241 w 1245"/>
                <a:gd name="T71" fmla="*/ 505 h 1112"/>
                <a:gd name="T72" fmla="*/ 1224 w 1245"/>
                <a:gd name="T73" fmla="*/ 425 h 1112"/>
                <a:gd name="T74" fmla="*/ 1196 w 1245"/>
                <a:gd name="T75" fmla="*/ 349 h 1112"/>
                <a:gd name="T76" fmla="*/ 1155 w 1245"/>
                <a:gd name="T77" fmla="*/ 277 h 1112"/>
                <a:gd name="T78" fmla="*/ 1103 w 1245"/>
                <a:gd name="T79" fmla="*/ 211 h 1112"/>
                <a:gd name="T80" fmla="*/ 1040 w 1245"/>
                <a:gd name="T81" fmla="*/ 150 h 1112"/>
                <a:gd name="T82" fmla="*/ 967 w 1245"/>
                <a:gd name="T83" fmla="*/ 99 h 1112"/>
                <a:gd name="T84" fmla="*/ 884 w 1245"/>
                <a:gd name="T85" fmla="*/ 57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5" h="1112">
                  <a:moveTo>
                    <a:pt x="884" y="57"/>
                  </a:moveTo>
                  <a:lnTo>
                    <a:pt x="854" y="44"/>
                  </a:lnTo>
                  <a:lnTo>
                    <a:pt x="825" y="34"/>
                  </a:lnTo>
                  <a:lnTo>
                    <a:pt x="795" y="25"/>
                  </a:lnTo>
                  <a:lnTo>
                    <a:pt x="764" y="18"/>
                  </a:lnTo>
                  <a:lnTo>
                    <a:pt x="734" y="12"/>
                  </a:lnTo>
                  <a:lnTo>
                    <a:pt x="704" y="7"/>
                  </a:lnTo>
                  <a:lnTo>
                    <a:pt x="674" y="3"/>
                  </a:lnTo>
                  <a:lnTo>
                    <a:pt x="644" y="1"/>
                  </a:lnTo>
                  <a:lnTo>
                    <a:pt x="613" y="0"/>
                  </a:lnTo>
                  <a:lnTo>
                    <a:pt x="583" y="1"/>
                  </a:lnTo>
                  <a:lnTo>
                    <a:pt x="553" y="3"/>
                  </a:lnTo>
                  <a:lnTo>
                    <a:pt x="524" y="7"/>
                  </a:lnTo>
                  <a:lnTo>
                    <a:pt x="494" y="11"/>
                  </a:lnTo>
                  <a:lnTo>
                    <a:pt x="464" y="16"/>
                  </a:lnTo>
                  <a:lnTo>
                    <a:pt x="436" y="23"/>
                  </a:lnTo>
                  <a:lnTo>
                    <a:pt x="407" y="32"/>
                  </a:lnTo>
                  <a:lnTo>
                    <a:pt x="380" y="41"/>
                  </a:lnTo>
                  <a:lnTo>
                    <a:pt x="353" y="51"/>
                  </a:lnTo>
                  <a:lnTo>
                    <a:pt x="326" y="63"/>
                  </a:lnTo>
                  <a:lnTo>
                    <a:pt x="300" y="75"/>
                  </a:lnTo>
                  <a:lnTo>
                    <a:pt x="275" y="90"/>
                  </a:lnTo>
                  <a:lnTo>
                    <a:pt x="250" y="105"/>
                  </a:lnTo>
                  <a:lnTo>
                    <a:pt x="226" y="121"/>
                  </a:lnTo>
                  <a:lnTo>
                    <a:pt x="203" y="138"/>
                  </a:lnTo>
                  <a:lnTo>
                    <a:pt x="181" y="157"/>
                  </a:lnTo>
                  <a:lnTo>
                    <a:pt x="160" y="176"/>
                  </a:lnTo>
                  <a:lnTo>
                    <a:pt x="140" y="196"/>
                  </a:lnTo>
                  <a:lnTo>
                    <a:pt x="120" y="218"/>
                  </a:lnTo>
                  <a:lnTo>
                    <a:pt x="103" y="240"/>
                  </a:lnTo>
                  <a:lnTo>
                    <a:pt x="86" y="264"/>
                  </a:lnTo>
                  <a:lnTo>
                    <a:pt x="70" y="288"/>
                  </a:lnTo>
                  <a:lnTo>
                    <a:pt x="57" y="314"/>
                  </a:lnTo>
                  <a:lnTo>
                    <a:pt x="44" y="339"/>
                  </a:lnTo>
                  <a:lnTo>
                    <a:pt x="33" y="366"/>
                  </a:lnTo>
                  <a:lnTo>
                    <a:pt x="24" y="392"/>
                  </a:lnTo>
                  <a:lnTo>
                    <a:pt x="15" y="419"/>
                  </a:lnTo>
                  <a:lnTo>
                    <a:pt x="9" y="446"/>
                  </a:lnTo>
                  <a:lnTo>
                    <a:pt x="5" y="473"/>
                  </a:lnTo>
                  <a:lnTo>
                    <a:pt x="2" y="499"/>
                  </a:lnTo>
                  <a:lnTo>
                    <a:pt x="0" y="526"/>
                  </a:lnTo>
                  <a:lnTo>
                    <a:pt x="0" y="554"/>
                  </a:lnTo>
                  <a:lnTo>
                    <a:pt x="1" y="581"/>
                  </a:lnTo>
                  <a:lnTo>
                    <a:pt x="4" y="608"/>
                  </a:lnTo>
                  <a:lnTo>
                    <a:pt x="8" y="635"/>
                  </a:lnTo>
                  <a:lnTo>
                    <a:pt x="13" y="661"/>
                  </a:lnTo>
                  <a:lnTo>
                    <a:pt x="20" y="687"/>
                  </a:lnTo>
                  <a:lnTo>
                    <a:pt x="29" y="713"/>
                  </a:lnTo>
                  <a:lnTo>
                    <a:pt x="38" y="738"/>
                  </a:lnTo>
                  <a:lnTo>
                    <a:pt x="49" y="763"/>
                  </a:lnTo>
                  <a:lnTo>
                    <a:pt x="61" y="788"/>
                  </a:lnTo>
                  <a:lnTo>
                    <a:pt x="75" y="812"/>
                  </a:lnTo>
                  <a:lnTo>
                    <a:pt x="89" y="835"/>
                  </a:lnTo>
                  <a:lnTo>
                    <a:pt x="106" y="858"/>
                  </a:lnTo>
                  <a:lnTo>
                    <a:pt x="124" y="881"/>
                  </a:lnTo>
                  <a:lnTo>
                    <a:pt x="141" y="902"/>
                  </a:lnTo>
                  <a:lnTo>
                    <a:pt x="161" y="922"/>
                  </a:lnTo>
                  <a:lnTo>
                    <a:pt x="183" y="943"/>
                  </a:lnTo>
                  <a:lnTo>
                    <a:pt x="205" y="962"/>
                  </a:lnTo>
                  <a:lnTo>
                    <a:pt x="228" y="980"/>
                  </a:lnTo>
                  <a:lnTo>
                    <a:pt x="253" y="997"/>
                  </a:lnTo>
                  <a:lnTo>
                    <a:pt x="278" y="1014"/>
                  </a:lnTo>
                  <a:lnTo>
                    <a:pt x="305" y="1030"/>
                  </a:lnTo>
                  <a:lnTo>
                    <a:pt x="332" y="1043"/>
                  </a:lnTo>
                  <a:lnTo>
                    <a:pt x="361" y="1057"/>
                  </a:lnTo>
                  <a:lnTo>
                    <a:pt x="390" y="1068"/>
                  </a:lnTo>
                  <a:lnTo>
                    <a:pt x="420" y="1079"/>
                  </a:lnTo>
                  <a:lnTo>
                    <a:pt x="450" y="1088"/>
                  </a:lnTo>
                  <a:lnTo>
                    <a:pt x="480" y="1095"/>
                  </a:lnTo>
                  <a:lnTo>
                    <a:pt x="510" y="1102"/>
                  </a:lnTo>
                  <a:lnTo>
                    <a:pt x="540" y="1106"/>
                  </a:lnTo>
                  <a:lnTo>
                    <a:pt x="571" y="1110"/>
                  </a:lnTo>
                  <a:lnTo>
                    <a:pt x="601" y="1112"/>
                  </a:lnTo>
                  <a:lnTo>
                    <a:pt x="631" y="1112"/>
                  </a:lnTo>
                  <a:lnTo>
                    <a:pt x="661" y="1112"/>
                  </a:lnTo>
                  <a:lnTo>
                    <a:pt x="692" y="1110"/>
                  </a:lnTo>
                  <a:lnTo>
                    <a:pt x="722" y="1107"/>
                  </a:lnTo>
                  <a:lnTo>
                    <a:pt x="751" y="1103"/>
                  </a:lnTo>
                  <a:lnTo>
                    <a:pt x="780" y="1096"/>
                  </a:lnTo>
                  <a:lnTo>
                    <a:pt x="808" y="1089"/>
                  </a:lnTo>
                  <a:lnTo>
                    <a:pt x="837" y="1082"/>
                  </a:lnTo>
                  <a:lnTo>
                    <a:pt x="865" y="1072"/>
                  </a:lnTo>
                  <a:lnTo>
                    <a:pt x="893" y="1062"/>
                  </a:lnTo>
                  <a:lnTo>
                    <a:pt x="919" y="1049"/>
                  </a:lnTo>
                  <a:lnTo>
                    <a:pt x="945" y="1037"/>
                  </a:lnTo>
                  <a:lnTo>
                    <a:pt x="970" y="1023"/>
                  </a:lnTo>
                  <a:lnTo>
                    <a:pt x="995" y="1008"/>
                  </a:lnTo>
                  <a:lnTo>
                    <a:pt x="1019" y="992"/>
                  </a:lnTo>
                  <a:lnTo>
                    <a:pt x="1042" y="974"/>
                  </a:lnTo>
                  <a:lnTo>
                    <a:pt x="1064" y="956"/>
                  </a:lnTo>
                  <a:lnTo>
                    <a:pt x="1084" y="937"/>
                  </a:lnTo>
                  <a:lnTo>
                    <a:pt x="1104" y="916"/>
                  </a:lnTo>
                  <a:lnTo>
                    <a:pt x="1124" y="895"/>
                  </a:lnTo>
                  <a:lnTo>
                    <a:pt x="1142" y="872"/>
                  </a:lnTo>
                  <a:lnTo>
                    <a:pt x="1158" y="849"/>
                  </a:lnTo>
                  <a:lnTo>
                    <a:pt x="1174" y="824"/>
                  </a:lnTo>
                  <a:lnTo>
                    <a:pt x="1188" y="799"/>
                  </a:lnTo>
                  <a:lnTo>
                    <a:pt x="1200" y="773"/>
                  </a:lnTo>
                  <a:lnTo>
                    <a:pt x="1212" y="747"/>
                  </a:lnTo>
                  <a:lnTo>
                    <a:pt x="1221" y="720"/>
                  </a:lnTo>
                  <a:lnTo>
                    <a:pt x="1229" y="694"/>
                  </a:lnTo>
                  <a:lnTo>
                    <a:pt x="1236" y="667"/>
                  </a:lnTo>
                  <a:lnTo>
                    <a:pt x="1240" y="640"/>
                  </a:lnTo>
                  <a:lnTo>
                    <a:pt x="1243" y="613"/>
                  </a:lnTo>
                  <a:lnTo>
                    <a:pt x="1245" y="586"/>
                  </a:lnTo>
                  <a:lnTo>
                    <a:pt x="1245" y="559"/>
                  </a:lnTo>
                  <a:lnTo>
                    <a:pt x="1244" y="532"/>
                  </a:lnTo>
                  <a:lnTo>
                    <a:pt x="1241" y="505"/>
                  </a:lnTo>
                  <a:lnTo>
                    <a:pt x="1237" y="479"/>
                  </a:lnTo>
                  <a:lnTo>
                    <a:pt x="1231" y="452"/>
                  </a:lnTo>
                  <a:lnTo>
                    <a:pt x="1224" y="425"/>
                  </a:lnTo>
                  <a:lnTo>
                    <a:pt x="1217" y="400"/>
                  </a:lnTo>
                  <a:lnTo>
                    <a:pt x="1206" y="374"/>
                  </a:lnTo>
                  <a:lnTo>
                    <a:pt x="1196" y="349"/>
                  </a:lnTo>
                  <a:lnTo>
                    <a:pt x="1183" y="325"/>
                  </a:lnTo>
                  <a:lnTo>
                    <a:pt x="1170" y="301"/>
                  </a:lnTo>
                  <a:lnTo>
                    <a:pt x="1155" y="277"/>
                  </a:lnTo>
                  <a:lnTo>
                    <a:pt x="1139" y="255"/>
                  </a:lnTo>
                  <a:lnTo>
                    <a:pt x="1121" y="233"/>
                  </a:lnTo>
                  <a:lnTo>
                    <a:pt x="1103" y="211"/>
                  </a:lnTo>
                  <a:lnTo>
                    <a:pt x="1083" y="190"/>
                  </a:lnTo>
                  <a:lnTo>
                    <a:pt x="1061" y="170"/>
                  </a:lnTo>
                  <a:lnTo>
                    <a:pt x="1040" y="150"/>
                  </a:lnTo>
                  <a:lnTo>
                    <a:pt x="1017" y="133"/>
                  </a:lnTo>
                  <a:lnTo>
                    <a:pt x="993" y="115"/>
                  </a:lnTo>
                  <a:lnTo>
                    <a:pt x="967" y="99"/>
                  </a:lnTo>
                  <a:lnTo>
                    <a:pt x="941" y="84"/>
                  </a:lnTo>
                  <a:lnTo>
                    <a:pt x="912" y="69"/>
                  </a:lnTo>
                  <a:lnTo>
                    <a:pt x="884" y="57"/>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11" name="Freeform 66"/>
            <p:cNvSpPr>
              <a:spLocks/>
            </p:cNvSpPr>
            <p:nvPr/>
          </p:nvSpPr>
          <p:spPr bwMode="auto">
            <a:xfrm>
              <a:off x="2653" y="1935"/>
              <a:ext cx="494" cy="443"/>
            </a:xfrm>
            <a:custGeom>
              <a:avLst/>
              <a:gdLst>
                <a:gd name="T0" fmla="*/ 1015 w 1484"/>
                <a:gd name="T1" fmla="*/ 51 h 1328"/>
                <a:gd name="T2" fmla="*/ 908 w 1484"/>
                <a:gd name="T3" fmla="*/ 20 h 1328"/>
                <a:gd name="T4" fmla="*/ 801 w 1484"/>
                <a:gd name="T5" fmla="*/ 3 h 1328"/>
                <a:gd name="T6" fmla="*/ 693 w 1484"/>
                <a:gd name="T7" fmla="*/ 1 h 1328"/>
                <a:gd name="T8" fmla="*/ 586 w 1484"/>
                <a:gd name="T9" fmla="*/ 13 h 1328"/>
                <a:gd name="T10" fmla="*/ 484 w 1484"/>
                <a:gd name="T11" fmla="*/ 37 h 1328"/>
                <a:gd name="T12" fmla="*/ 386 w 1484"/>
                <a:gd name="T13" fmla="*/ 74 h 1328"/>
                <a:gd name="T14" fmla="*/ 296 w 1484"/>
                <a:gd name="T15" fmla="*/ 125 h 1328"/>
                <a:gd name="T16" fmla="*/ 214 w 1484"/>
                <a:gd name="T17" fmla="*/ 187 h 1328"/>
                <a:gd name="T18" fmla="*/ 142 w 1484"/>
                <a:gd name="T19" fmla="*/ 261 h 1328"/>
                <a:gd name="T20" fmla="*/ 83 w 1484"/>
                <a:gd name="T21" fmla="*/ 346 h 1328"/>
                <a:gd name="T22" fmla="*/ 38 w 1484"/>
                <a:gd name="T23" fmla="*/ 438 h 1328"/>
                <a:gd name="T24" fmla="*/ 11 w 1484"/>
                <a:gd name="T25" fmla="*/ 533 h 1328"/>
                <a:gd name="T26" fmla="*/ 0 w 1484"/>
                <a:gd name="T27" fmla="*/ 630 h 1328"/>
                <a:gd name="T28" fmla="*/ 4 w 1484"/>
                <a:gd name="T29" fmla="*/ 725 h 1328"/>
                <a:gd name="T30" fmla="*/ 24 w 1484"/>
                <a:gd name="T31" fmla="*/ 820 h 1328"/>
                <a:gd name="T32" fmla="*/ 59 w 1484"/>
                <a:gd name="T33" fmla="*/ 911 h 1328"/>
                <a:gd name="T34" fmla="*/ 108 w 1484"/>
                <a:gd name="T35" fmla="*/ 997 h 1328"/>
                <a:gd name="T36" fmla="*/ 170 w 1484"/>
                <a:gd name="T37" fmla="*/ 1076 h 1328"/>
                <a:gd name="T38" fmla="*/ 246 w 1484"/>
                <a:gd name="T39" fmla="*/ 1148 h 1328"/>
                <a:gd name="T40" fmla="*/ 333 w 1484"/>
                <a:gd name="T41" fmla="*/ 1211 h 1328"/>
                <a:gd name="T42" fmla="*/ 433 w 1484"/>
                <a:gd name="T43" fmla="*/ 1262 h 1328"/>
                <a:gd name="T44" fmla="*/ 538 w 1484"/>
                <a:gd name="T45" fmla="*/ 1298 h 1328"/>
                <a:gd name="T46" fmla="*/ 646 w 1484"/>
                <a:gd name="T47" fmla="*/ 1320 h 1328"/>
                <a:gd name="T48" fmla="*/ 754 w 1484"/>
                <a:gd name="T49" fmla="*/ 1328 h 1328"/>
                <a:gd name="T50" fmla="*/ 860 w 1484"/>
                <a:gd name="T51" fmla="*/ 1320 h 1328"/>
                <a:gd name="T52" fmla="*/ 965 w 1484"/>
                <a:gd name="T53" fmla="*/ 1300 h 1328"/>
                <a:gd name="T54" fmla="*/ 1065 w 1484"/>
                <a:gd name="T55" fmla="*/ 1267 h 1328"/>
                <a:gd name="T56" fmla="*/ 1157 w 1484"/>
                <a:gd name="T57" fmla="*/ 1220 h 1328"/>
                <a:gd name="T58" fmla="*/ 1243 w 1484"/>
                <a:gd name="T59" fmla="*/ 1162 h 1328"/>
                <a:gd name="T60" fmla="*/ 1318 w 1484"/>
                <a:gd name="T61" fmla="*/ 1092 h 1328"/>
                <a:gd name="T62" fmla="*/ 1382 w 1484"/>
                <a:gd name="T63" fmla="*/ 1011 h 1328"/>
                <a:gd name="T64" fmla="*/ 1432 w 1484"/>
                <a:gd name="T65" fmla="*/ 920 h 1328"/>
                <a:gd name="T66" fmla="*/ 1465 w 1484"/>
                <a:gd name="T67" fmla="*/ 826 h 1328"/>
                <a:gd name="T68" fmla="*/ 1482 w 1484"/>
                <a:gd name="T69" fmla="*/ 731 h 1328"/>
                <a:gd name="T70" fmla="*/ 1482 w 1484"/>
                <a:gd name="T71" fmla="*/ 634 h 1328"/>
                <a:gd name="T72" fmla="*/ 1467 w 1484"/>
                <a:gd name="T73" fmla="*/ 539 h 1328"/>
                <a:gd name="T74" fmla="*/ 1437 w 1484"/>
                <a:gd name="T75" fmla="*/ 446 h 1328"/>
                <a:gd name="T76" fmla="*/ 1393 w 1484"/>
                <a:gd name="T77" fmla="*/ 359 h 1328"/>
                <a:gd name="T78" fmla="*/ 1335 w 1484"/>
                <a:gd name="T79" fmla="*/ 276 h 1328"/>
                <a:gd name="T80" fmla="*/ 1264 w 1484"/>
                <a:gd name="T81" fmla="*/ 201 h 1328"/>
                <a:gd name="T82" fmla="*/ 1180 w 1484"/>
                <a:gd name="T83" fmla="*/ 136 h 1328"/>
                <a:gd name="T84" fmla="*/ 1083 w 1484"/>
                <a:gd name="T85" fmla="*/ 80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4" h="1328">
                  <a:moveTo>
                    <a:pt x="1083" y="80"/>
                  </a:moveTo>
                  <a:lnTo>
                    <a:pt x="1049" y="66"/>
                  </a:lnTo>
                  <a:lnTo>
                    <a:pt x="1015" y="51"/>
                  </a:lnTo>
                  <a:lnTo>
                    <a:pt x="979" y="40"/>
                  </a:lnTo>
                  <a:lnTo>
                    <a:pt x="944" y="29"/>
                  </a:lnTo>
                  <a:lnTo>
                    <a:pt x="908" y="20"/>
                  </a:lnTo>
                  <a:lnTo>
                    <a:pt x="873" y="13"/>
                  </a:lnTo>
                  <a:lnTo>
                    <a:pt x="836" y="8"/>
                  </a:lnTo>
                  <a:lnTo>
                    <a:pt x="801" y="3"/>
                  </a:lnTo>
                  <a:lnTo>
                    <a:pt x="765" y="1"/>
                  </a:lnTo>
                  <a:lnTo>
                    <a:pt x="729" y="0"/>
                  </a:lnTo>
                  <a:lnTo>
                    <a:pt x="693" y="1"/>
                  </a:lnTo>
                  <a:lnTo>
                    <a:pt x="657" y="3"/>
                  </a:lnTo>
                  <a:lnTo>
                    <a:pt x="622" y="6"/>
                  </a:lnTo>
                  <a:lnTo>
                    <a:pt x="586" y="13"/>
                  </a:lnTo>
                  <a:lnTo>
                    <a:pt x="552" y="19"/>
                  </a:lnTo>
                  <a:lnTo>
                    <a:pt x="518" y="27"/>
                  </a:lnTo>
                  <a:lnTo>
                    <a:pt x="484" y="37"/>
                  </a:lnTo>
                  <a:lnTo>
                    <a:pt x="451" y="48"/>
                  </a:lnTo>
                  <a:lnTo>
                    <a:pt x="419" y="61"/>
                  </a:lnTo>
                  <a:lnTo>
                    <a:pt x="386" y="74"/>
                  </a:lnTo>
                  <a:lnTo>
                    <a:pt x="355" y="90"/>
                  </a:lnTo>
                  <a:lnTo>
                    <a:pt x="325" y="107"/>
                  </a:lnTo>
                  <a:lnTo>
                    <a:pt x="296" y="125"/>
                  </a:lnTo>
                  <a:lnTo>
                    <a:pt x="267" y="144"/>
                  </a:lnTo>
                  <a:lnTo>
                    <a:pt x="240" y="165"/>
                  </a:lnTo>
                  <a:lnTo>
                    <a:pt x="214" y="187"/>
                  </a:lnTo>
                  <a:lnTo>
                    <a:pt x="188" y="211"/>
                  </a:lnTo>
                  <a:lnTo>
                    <a:pt x="165" y="235"/>
                  </a:lnTo>
                  <a:lnTo>
                    <a:pt x="142" y="261"/>
                  </a:lnTo>
                  <a:lnTo>
                    <a:pt x="121" y="288"/>
                  </a:lnTo>
                  <a:lnTo>
                    <a:pt x="101" y="316"/>
                  </a:lnTo>
                  <a:lnTo>
                    <a:pt x="83" y="346"/>
                  </a:lnTo>
                  <a:lnTo>
                    <a:pt x="66" y="376"/>
                  </a:lnTo>
                  <a:lnTo>
                    <a:pt x="51" y="407"/>
                  </a:lnTo>
                  <a:lnTo>
                    <a:pt x="38" y="438"/>
                  </a:lnTo>
                  <a:lnTo>
                    <a:pt x="27" y="469"/>
                  </a:lnTo>
                  <a:lnTo>
                    <a:pt x="18" y="501"/>
                  </a:lnTo>
                  <a:lnTo>
                    <a:pt x="11" y="533"/>
                  </a:lnTo>
                  <a:lnTo>
                    <a:pt x="5" y="565"/>
                  </a:lnTo>
                  <a:lnTo>
                    <a:pt x="2" y="597"/>
                  </a:lnTo>
                  <a:lnTo>
                    <a:pt x="0" y="630"/>
                  </a:lnTo>
                  <a:lnTo>
                    <a:pt x="0" y="662"/>
                  </a:lnTo>
                  <a:lnTo>
                    <a:pt x="1" y="694"/>
                  </a:lnTo>
                  <a:lnTo>
                    <a:pt x="4" y="725"/>
                  </a:lnTo>
                  <a:lnTo>
                    <a:pt x="9" y="758"/>
                  </a:lnTo>
                  <a:lnTo>
                    <a:pt x="15" y="789"/>
                  </a:lnTo>
                  <a:lnTo>
                    <a:pt x="24" y="820"/>
                  </a:lnTo>
                  <a:lnTo>
                    <a:pt x="34" y="850"/>
                  </a:lnTo>
                  <a:lnTo>
                    <a:pt x="46" y="881"/>
                  </a:lnTo>
                  <a:lnTo>
                    <a:pt x="59" y="911"/>
                  </a:lnTo>
                  <a:lnTo>
                    <a:pt x="74" y="940"/>
                  </a:lnTo>
                  <a:lnTo>
                    <a:pt x="89" y="969"/>
                  </a:lnTo>
                  <a:lnTo>
                    <a:pt x="108" y="997"/>
                  </a:lnTo>
                  <a:lnTo>
                    <a:pt x="127" y="1024"/>
                  </a:lnTo>
                  <a:lnTo>
                    <a:pt x="148" y="1051"/>
                  </a:lnTo>
                  <a:lnTo>
                    <a:pt x="170" y="1076"/>
                  </a:lnTo>
                  <a:lnTo>
                    <a:pt x="194" y="1101"/>
                  </a:lnTo>
                  <a:lnTo>
                    <a:pt x="219" y="1125"/>
                  </a:lnTo>
                  <a:lnTo>
                    <a:pt x="246" y="1148"/>
                  </a:lnTo>
                  <a:lnTo>
                    <a:pt x="274" y="1170"/>
                  </a:lnTo>
                  <a:lnTo>
                    <a:pt x="303" y="1191"/>
                  </a:lnTo>
                  <a:lnTo>
                    <a:pt x="333" y="1211"/>
                  </a:lnTo>
                  <a:lnTo>
                    <a:pt x="365" y="1230"/>
                  </a:lnTo>
                  <a:lnTo>
                    <a:pt x="399" y="1246"/>
                  </a:lnTo>
                  <a:lnTo>
                    <a:pt x="433" y="1262"/>
                  </a:lnTo>
                  <a:lnTo>
                    <a:pt x="468" y="1275"/>
                  </a:lnTo>
                  <a:lnTo>
                    <a:pt x="503" y="1288"/>
                  </a:lnTo>
                  <a:lnTo>
                    <a:pt x="538" y="1298"/>
                  </a:lnTo>
                  <a:lnTo>
                    <a:pt x="574" y="1308"/>
                  </a:lnTo>
                  <a:lnTo>
                    <a:pt x="610" y="1315"/>
                  </a:lnTo>
                  <a:lnTo>
                    <a:pt x="646" y="1320"/>
                  </a:lnTo>
                  <a:lnTo>
                    <a:pt x="682" y="1324"/>
                  </a:lnTo>
                  <a:lnTo>
                    <a:pt x="718" y="1327"/>
                  </a:lnTo>
                  <a:lnTo>
                    <a:pt x="754" y="1328"/>
                  </a:lnTo>
                  <a:lnTo>
                    <a:pt x="790" y="1327"/>
                  </a:lnTo>
                  <a:lnTo>
                    <a:pt x="825" y="1324"/>
                  </a:lnTo>
                  <a:lnTo>
                    <a:pt x="860" y="1320"/>
                  </a:lnTo>
                  <a:lnTo>
                    <a:pt x="896" y="1315"/>
                  </a:lnTo>
                  <a:lnTo>
                    <a:pt x="930" y="1309"/>
                  </a:lnTo>
                  <a:lnTo>
                    <a:pt x="965" y="1300"/>
                  </a:lnTo>
                  <a:lnTo>
                    <a:pt x="999" y="1290"/>
                  </a:lnTo>
                  <a:lnTo>
                    <a:pt x="1031" y="1280"/>
                  </a:lnTo>
                  <a:lnTo>
                    <a:pt x="1065" y="1267"/>
                  </a:lnTo>
                  <a:lnTo>
                    <a:pt x="1096" y="1253"/>
                  </a:lnTo>
                  <a:lnTo>
                    <a:pt x="1127" y="1237"/>
                  </a:lnTo>
                  <a:lnTo>
                    <a:pt x="1157" y="1220"/>
                  </a:lnTo>
                  <a:lnTo>
                    <a:pt x="1187" y="1203"/>
                  </a:lnTo>
                  <a:lnTo>
                    <a:pt x="1215" y="1183"/>
                  </a:lnTo>
                  <a:lnTo>
                    <a:pt x="1243" y="1162"/>
                  </a:lnTo>
                  <a:lnTo>
                    <a:pt x="1269" y="1140"/>
                  </a:lnTo>
                  <a:lnTo>
                    <a:pt x="1294" y="1117"/>
                  </a:lnTo>
                  <a:lnTo>
                    <a:pt x="1318" y="1092"/>
                  </a:lnTo>
                  <a:lnTo>
                    <a:pt x="1341" y="1067"/>
                  </a:lnTo>
                  <a:lnTo>
                    <a:pt x="1362" y="1040"/>
                  </a:lnTo>
                  <a:lnTo>
                    <a:pt x="1382" y="1011"/>
                  </a:lnTo>
                  <a:lnTo>
                    <a:pt x="1400" y="982"/>
                  </a:lnTo>
                  <a:lnTo>
                    <a:pt x="1417" y="951"/>
                  </a:lnTo>
                  <a:lnTo>
                    <a:pt x="1432" y="920"/>
                  </a:lnTo>
                  <a:lnTo>
                    <a:pt x="1445" y="890"/>
                  </a:lnTo>
                  <a:lnTo>
                    <a:pt x="1456" y="858"/>
                  </a:lnTo>
                  <a:lnTo>
                    <a:pt x="1465" y="826"/>
                  </a:lnTo>
                  <a:lnTo>
                    <a:pt x="1472" y="794"/>
                  </a:lnTo>
                  <a:lnTo>
                    <a:pt x="1477" y="763"/>
                  </a:lnTo>
                  <a:lnTo>
                    <a:pt x="1482" y="731"/>
                  </a:lnTo>
                  <a:lnTo>
                    <a:pt x="1484" y="698"/>
                  </a:lnTo>
                  <a:lnTo>
                    <a:pt x="1484" y="666"/>
                  </a:lnTo>
                  <a:lnTo>
                    <a:pt x="1482" y="634"/>
                  </a:lnTo>
                  <a:lnTo>
                    <a:pt x="1478" y="601"/>
                  </a:lnTo>
                  <a:lnTo>
                    <a:pt x="1473" y="570"/>
                  </a:lnTo>
                  <a:lnTo>
                    <a:pt x="1467" y="539"/>
                  </a:lnTo>
                  <a:lnTo>
                    <a:pt x="1459" y="508"/>
                  </a:lnTo>
                  <a:lnTo>
                    <a:pt x="1449" y="476"/>
                  </a:lnTo>
                  <a:lnTo>
                    <a:pt x="1437" y="446"/>
                  </a:lnTo>
                  <a:lnTo>
                    <a:pt x="1424" y="416"/>
                  </a:lnTo>
                  <a:lnTo>
                    <a:pt x="1410" y="387"/>
                  </a:lnTo>
                  <a:lnTo>
                    <a:pt x="1393" y="359"/>
                  </a:lnTo>
                  <a:lnTo>
                    <a:pt x="1375" y="331"/>
                  </a:lnTo>
                  <a:lnTo>
                    <a:pt x="1355" y="302"/>
                  </a:lnTo>
                  <a:lnTo>
                    <a:pt x="1335" y="276"/>
                  </a:lnTo>
                  <a:lnTo>
                    <a:pt x="1313" y="250"/>
                  </a:lnTo>
                  <a:lnTo>
                    <a:pt x="1289" y="225"/>
                  </a:lnTo>
                  <a:lnTo>
                    <a:pt x="1264" y="201"/>
                  </a:lnTo>
                  <a:lnTo>
                    <a:pt x="1238" y="178"/>
                  </a:lnTo>
                  <a:lnTo>
                    <a:pt x="1210" y="157"/>
                  </a:lnTo>
                  <a:lnTo>
                    <a:pt x="1180" y="136"/>
                  </a:lnTo>
                  <a:lnTo>
                    <a:pt x="1149" y="117"/>
                  </a:lnTo>
                  <a:lnTo>
                    <a:pt x="1117" y="98"/>
                  </a:lnTo>
                  <a:lnTo>
                    <a:pt x="1083" y="80"/>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12" name="Freeform 67"/>
            <p:cNvSpPr>
              <a:spLocks/>
            </p:cNvSpPr>
            <p:nvPr/>
          </p:nvSpPr>
          <p:spPr bwMode="auto">
            <a:xfrm>
              <a:off x="3117" y="2173"/>
              <a:ext cx="432" cy="386"/>
            </a:xfrm>
            <a:custGeom>
              <a:avLst/>
              <a:gdLst>
                <a:gd name="T0" fmla="*/ 887 w 1295"/>
                <a:gd name="T1" fmla="*/ 45 h 1158"/>
                <a:gd name="T2" fmla="*/ 794 w 1295"/>
                <a:gd name="T3" fmla="*/ 18 h 1158"/>
                <a:gd name="T4" fmla="*/ 700 w 1295"/>
                <a:gd name="T5" fmla="*/ 3 h 1158"/>
                <a:gd name="T6" fmla="*/ 605 w 1295"/>
                <a:gd name="T7" fmla="*/ 1 h 1158"/>
                <a:gd name="T8" fmla="*/ 513 w 1295"/>
                <a:gd name="T9" fmla="*/ 10 h 1158"/>
                <a:gd name="T10" fmla="*/ 423 w 1295"/>
                <a:gd name="T11" fmla="*/ 32 h 1158"/>
                <a:gd name="T12" fmla="*/ 339 w 1295"/>
                <a:gd name="T13" fmla="*/ 64 h 1158"/>
                <a:gd name="T14" fmla="*/ 259 w 1295"/>
                <a:gd name="T15" fmla="*/ 109 h 1158"/>
                <a:gd name="T16" fmla="*/ 188 w 1295"/>
                <a:gd name="T17" fmla="*/ 163 h 1158"/>
                <a:gd name="T18" fmla="*/ 125 w 1295"/>
                <a:gd name="T19" fmla="*/ 227 h 1158"/>
                <a:gd name="T20" fmla="*/ 73 w 1295"/>
                <a:gd name="T21" fmla="*/ 302 h 1158"/>
                <a:gd name="T22" fmla="*/ 34 w 1295"/>
                <a:gd name="T23" fmla="*/ 382 h 1158"/>
                <a:gd name="T24" fmla="*/ 10 w 1295"/>
                <a:gd name="T25" fmla="*/ 464 h 1158"/>
                <a:gd name="T26" fmla="*/ 0 w 1295"/>
                <a:gd name="T27" fmla="*/ 549 h 1158"/>
                <a:gd name="T28" fmla="*/ 4 w 1295"/>
                <a:gd name="T29" fmla="*/ 633 h 1158"/>
                <a:gd name="T30" fmla="*/ 22 w 1295"/>
                <a:gd name="T31" fmla="*/ 716 h 1158"/>
                <a:gd name="T32" fmla="*/ 52 w 1295"/>
                <a:gd name="T33" fmla="*/ 795 h 1158"/>
                <a:gd name="T34" fmla="*/ 95 w 1295"/>
                <a:gd name="T35" fmla="*/ 870 h 1158"/>
                <a:gd name="T36" fmla="*/ 149 w 1295"/>
                <a:gd name="T37" fmla="*/ 940 h 1158"/>
                <a:gd name="T38" fmla="*/ 216 w 1295"/>
                <a:gd name="T39" fmla="*/ 1002 h 1158"/>
                <a:gd name="T40" fmla="*/ 292 w 1295"/>
                <a:gd name="T41" fmla="*/ 1057 h 1158"/>
                <a:gd name="T42" fmla="*/ 379 w 1295"/>
                <a:gd name="T43" fmla="*/ 1101 h 1158"/>
                <a:gd name="T44" fmla="*/ 471 w 1295"/>
                <a:gd name="T45" fmla="*/ 1133 h 1158"/>
                <a:gd name="T46" fmla="*/ 565 w 1295"/>
                <a:gd name="T47" fmla="*/ 1152 h 1158"/>
                <a:gd name="T48" fmla="*/ 659 w 1295"/>
                <a:gd name="T49" fmla="*/ 1158 h 1158"/>
                <a:gd name="T50" fmla="*/ 752 w 1295"/>
                <a:gd name="T51" fmla="*/ 1152 h 1158"/>
                <a:gd name="T52" fmla="*/ 843 w 1295"/>
                <a:gd name="T53" fmla="*/ 1134 h 1158"/>
                <a:gd name="T54" fmla="*/ 930 w 1295"/>
                <a:gd name="T55" fmla="*/ 1105 h 1158"/>
                <a:gd name="T56" fmla="*/ 1011 w 1295"/>
                <a:gd name="T57" fmla="*/ 1066 h 1158"/>
                <a:gd name="T58" fmla="*/ 1086 w 1295"/>
                <a:gd name="T59" fmla="*/ 1015 h 1158"/>
                <a:gd name="T60" fmla="*/ 1152 w 1295"/>
                <a:gd name="T61" fmla="*/ 953 h 1158"/>
                <a:gd name="T62" fmla="*/ 1207 w 1295"/>
                <a:gd name="T63" fmla="*/ 882 h 1158"/>
                <a:gd name="T64" fmla="*/ 1251 w 1295"/>
                <a:gd name="T65" fmla="*/ 803 h 1158"/>
                <a:gd name="T66" fmla="*/ 1280 w 1295"/>
                <a:gd name="T67" fmla="*/ 721 h 1158"/>
                <a:gd name="T68" fmla="*/ 1294 w 1295"/>
                <a:gd name="T69" fmla="*/ 637 h 1158"/>
                <a:gd name="T70" fmla="*/ 1294 w 1295"/>
                <a:gd name="T71" fmla="*/ 553 h 1158"/>
                <a:gd name="T72" fmla="*/ 1282 w 1295"/>
                <a:gd name="T73" fmla="*/ 470 h 1158"/>
                <a:gd name="T74" fmla="*/ 1256 w 1295"/>
                <a:gd name="T75" fmla="*/ 389 h 1158"/>
                <a:gd name="T76" fmla="*/ 1217 w 1295"/>
                <a:gd name="T77" fmla="*/ 312 h 1158"/>
                <a:gd name="T78" fmla="*/ 1166 w 1295"/>
                <a:gd name="T79" fmla="*/ 240 h 1158"/>
                <a:gd name="T80" fmla="*/ 1105 w 1295"/>
                <a:gd name="T81" fmla="*/ 176 h 1158"/>
                <a:gd name="T82" fmla="*/ 1031 w 1295"/>
                <a:gd name="T83" fmla="*/ 119 h 1158"/>
                <a:gd name="T84" fmla="*/ 947 w 1295"/>
                <a:gd name="T85" fmla="*/ 71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5" h="1158">
                  <a:moveTo>
                    <a:pt x="947" y="71"/>
                  </a:moveTo>
                  <a:lnTo>
                    <a:pt x="917" y="57"/>
                  </a:lnTo>
                  <a:lnTo>
                    <a:pt x="887" y="45"/>
                  </a:lnTo>
                  <a:lnTo>
                    <a:pt x="857" y="34"/>
                  </a:lnTo>
                  <a:lnTo>
                    <a:pt x="825" y="25"/>
                  </a:lnTo>
                  <a:lnTo>
                    <a:pt x="794" y="18"/>
                  </a:lnTo>
                  <a:lnTo>
                    <a:pt x="763" y="11"/>
                  </a:lnTo>
                  <a:lnTo>
                    <a:pt x="732" y="6"/>
                  </a:lnTo>
                  <a:lnTo>
                    <a:pt x="700" y="3"/>
                  </a:lnTo>
                  <a:lnTo>
                    <a:pt x="668" y="1"/>
                  </a:lnTo>
                  <a:lnTo>
                    <a:pt x="637" y="0"/>
                  </a:lnTo>
                  <a:lnTo>
                    <a:pt x="605" y="1"/>
                  </a:lnTo>
                  <a:lnTo>
                    <a:pt x="574" y="3"/>
                  </a:lnTo>
                  <a:lnTo>
                    <a:pt x="544" y="6"/>
                  </a:lnTo>
                  <a:lnTo>
                    <a:pt x="513" y="10"/>
                  </a:lnTo>
                  <a:lnTo>
                    <a:pt x="482" y="16"/>
                  </a:lnTo>
                  <a:lnTo>
                    <a:pt x="453" y="24"/>
                  </a:lnTo>
                  <a:lnTo>
                    <a:pt x="423" y="32"/>
                  </a:lnTo>
                  <a:lnTo>
                    <a:pt x="395" y="41"/>
                  </a:lnTo>
                  <a:lnTo>
                    <a:pt x="366" y="53"/>
                  </a:lnTo>
                  <a:lnTo>
                    <a:pt x="339" y="64"/>
                  </a:lnTo>
                  <a:lnTo>
                    <a:pt x="312" y="78"/>
                  </a:lnTo>
                  <a:lnTo>
                    <a:pt x="284" y="93"/>
                  </a:lnTo>
                  <a:lnTo>
                    <a:pt x="259" y="109"/>
                  </a:lnTo>
                  <a:lnTo>
                    <a:pt x="234" y="126"/>
                  </a:lnTo>
                  <a:lnTo>
                    <a:pt x="210" y="144"/>
                  </a:lnTo>
                  <a:lnTo>
                    <a:pt x="188" y="163"/>
                  </a:lnTo>
                  <a:lnTo>
                    <a:pt x="166" y="183"/>
                  </a:lnTo>
                  <a:lnTo>
                    <a:pt x="145" y="205"/>
                  </a:lnTo>
                  <a:lnTo>
                    <a:pt x="125" y="227"/>
                  </a:lnTo>
                  <a:lnTo>
                    <a:pt x="106" y="251"/>
                  </a:lnTo>
                  <a:lnTo>
                    <a:pt x="89" y="276"/>
                  </a:lnTo>
                  <a:lnTo>
                    <a:pt x="73" y="302"/>
                  </a:lnTo>
                  <a:lnTo>
                    <a:pt x="58" y="328"/>
                  </a:lnTo>
                  <a:lnTo>
                    <a:pt x="46" y="355"/>
                  </a:lnTo>
                  <a:lnTo>
                    <a:pt x="34" y="382"/>
                  </a:lnTo>
                  <a:lnTo>
                    <a:pt x="25" y="409"/>
                  </a:lnTo>
                  <a:lnTo>
                    <a:pt x="17" y="437"/>
                  </a:lnTo>
                  <a:lnTo>
                    <a:pt x="10" y="464"/>
                  </a:lnTo>
                  <a:lnTo>
                    <a:pt x="5" y="493"/>
                  </a:lnTo>
                  <a:lnTo>
                    <a:pt x="2" y="521"/>
                  </a:lnTo>
                  <a:lnTo>
                    <a:pt x="0" y="549"/>
                  </a:lnTo>
                  <a:lnTo>
                    <a:pt x="0" y="577"/>
                  </a:lnTo>
                  <a:lnTo>
                    <a:pt x="2" y="605"/>
                  </a:lnTo>
                  <a:lnTo>
                    <a:pt x="4" y="633"/>
                  </a:lnTo>
                  <a:lnTo>
                    <a:pt x="9" y="660"/>
                  </a:lnTo>
                  <a:lnTo>
                    <a:pt x="15" y="688"/>
                  </a:lnTo>
                  <a:lnTo>
                    <a:pt x="22" y="716"/>
                  </a:lnTo>
                  <a:lnTo>
                    <a:pt x="30" y="743"/>
                  </a:lnTo>
                  <a:lnTo>
                    <a:pt x="41" y="769"/>
                  </a:lnTo>
                  <a:lnTo>
                    <a:pt x="52" y="795"/>
                  </a:lnTo>
                  <a:lnTo>
                    <a:pt x="65" y="821"/>
                  </a:lnTo>
                  <a:lnTo>
                    <a:pt x="79" y="846"/>
                  </a:lnTo>
                  <a:lnTo>
                    <a:pt x="95" y="870"/>
                  </a:lnTo>
                  <a:lnTo>
                    <a:pt x="111" y="894"/>
                  </a:lnTo>
                  <a:lnTo>
                    <a:pt x="130" y="918"/>
                  </a:lnTo>
                  <a:lnTo>
                    <a:pt x="149" y="940"/>
                  </a:lnTo>
                  <a:lnTo>
                    <a:pt x="170" y="961"/>
                  </a:lnTo>
                  <a:lnTo>
                    <a:pt x="192" y="982"/>
                  </a:lnTo>
                  <a:lnTo>
                    <a:pt x="216" y="1002"/>
                  </a:lnTo>
                  <a:lnTo>
                    <a:pt x="240" y="1022"/>
                  </a:lnTo>
                  <a:lnTo>
                    <a:pt x="266" y="1040"/>
                  </a:lnTo>
                  <a:lnTo>
                    <a:pt x="292" y="1057"/>
                  </a:lnTo>
                  <a:lnTo>
                    <a:pt x="320" y="1073"/>
                  </a:lnTo>
                  <a:lnTo>
                    <a:pt x="349" y="1088"/>
                  </a:lnTo>
                  <a:lnTo>
                    <a:pt x="379" y="1101"/>
                  </a:lnTo>
                  <a:lnTo>
                    <a:pt x="410" y="1114"/>
                  </a:lnTo>
                  <a:lnTo>
                    <a:pt x="440" y="1124"/>
                  </a:lnTo>
                  <a:lnTo>
                    <a:pt x="471" y="1133"/>
                  </a:lnTo>
                  <a:lnTo>
                    <a:pt x="502" y="1141"/>
                  </a:lnTo>
                  <a:lnTo>
                    <a:pt x="534" y="1147"/>
                  </a:lnTo>
                  <a:lnTo>
                    <a:pt x="565" y="1152"/>
                  </a:lnTo>
                  <a:lnTo>
                    <a:pt x="596" y="1155"/>
                  </a:lnTo>
                  <a:lnTo>
                    <a:pt x="627" y="1157"/>
                  </a:lnTo>
                  <a:lnTo>
                    <a:pt x="659" y="1158"/>
                  </a:lnTo>
                  <a:lnTo>
                    <a:pt x="691" y="1157"/>
                  </a:lnTo>
                  <a:lnTo>
                    <a:pt x="721" y="1155"/>
                  </a:lnTo>
                  <a:lnTo>
                    <a:pt x="752" y="1152"/>
                  </a:lnTo>
                  <a:lnTo>
                    <a:pt x="783" y="1148"/>
                  </a:lnTo>
                  <a:lnTo>
                    <a:pt x="813" y="1142"/>
                  </a:lnTo>
                  <a:lnTo>
                    <a:pt x="843" y="1134"/>
                  </a:lnTo>
                  <a:lnTo>
                    <a:pt x="872" y="1126"/>
                  </a:lnTo>
                  <a:lnTo>
                    <a:pt x="901" y="1117"/>
                  </a:lnTo>
                  <a:lnTo>
                    <a:pt x="930" y="1105"/>
                  </a:lnTo>
                  <a:lnTo>
                    <a:pt x="958" y="1094"/>
                  </a:lnTo>
                  <a:lnTo>
                    <a:pt x="985" y="1080"/>
                  </a:lnTo>
                  <a:lnTo>
                    <a:pt x="1011" y="1066"/>
                  </a:lnTo>
                  <a:lnTo>
                    <a:pt x="1037" y="1049"/>
                  </a:lnTo>
                  <a:lnTo>
                    <a:pt x="1062" y="1032"/>
                  </a:lnTo>
                  <a:lnTo>
                    <a:pt x="1086" y="1015"/>
                  </a:lnTo>
                  <a:lnTo>
                    <a:pt x="1109" y="995"/>
                  </a:lnTo>
                  <a:lnTo>
                    <a:pt x="1131" y="975"/>
                  </a:lnTo>
                  <a:lnTo>
                    <a:pt x="1152" y="953"/>
                  </a:lnTo>
                  <a:lnTo>
                    <a:pt x="1171" y="931"/>
                  </a:lnTo>
                  <a:lnTo>
                    <a:pt x="1190" y="907"/>
                  </a:lnTo>
                  <a:lnTo>
                    <a:pt x="1207" y="882"/>
                  </a:lnTo>
                  <a:lnTo>
                    <a:pt x="1223" y="856"/>
                  </a:lnTo>
                  <a:lnTo>
                    <a:pt x="1238" y="830"/>
                  </a:lnTo>
                  <a:lnTo>
                    <a:pt x="1251" y="803"/>
                  </a:lnTo>
                  <a:lnTo>
                    <a:pt x="1262" y="776"/>
                  </a:lnTo>
                  <a:lnTo>
                    <a:pt x="1271" y="749"/>
                  </a:lnTo>
                  <a:lnTo>
                    <a:pt x="1280" y="721"/>
                  </a:lnTo>
                  <a:lnTo>
                    <a:pt x="1286" y="694"/>
                  </a:lnTo>
                  <a:lnTo>
                    <a:pt x="1291" y="666"/>
                  </a:lnTo>
                  <a:lnTo>
                    <a:pt x="1294" y="637"/>
                  </a:lnTo>
                  <a:lnTo>
                    <a:pt x="1295" y="609"/>
                  </a:lnTo>
                  <a:lnTo>
                    <a:pt x="1295" y="581"/>
                  </a:lnTo>
                  <a:lnTo>
                    <a:pt x="1294" y="553"/>
                  </a:lnTo>
                  <a:lnTo>
                    <a:pt x="1291" y="525"/>
                  </a:lnTo>
                  <a:lnTo>
                    <a:pt x="1287" y="498"/>
                  </a:lnTo>
                  <a:lnTo>
                    <a:pt x="1282" y="470"/>
                  </a:lnTo>
                  <a:lnTo>
                    <a:pt x="1275" y="443"/>
                  </a:lnTo>
                  <a:lnTo>
                    <a:pt x="1265" y="416"/>
                  </a:lnTo>
                  <a:lnTo>
                    <a:pt x="1256" y="389"/>
                  </a:lnTo>
                  <a:lnTo>
                    <a:pt x="1244" y="363"/>
                  </a:lnTo>
                  <a:lnTo>
                    <a:pt x="1231" y="337"/>
                  </a:lnTo>
                  <a:lnTo>
                    <a:pt x="1217" y="312"/>
                  </a:lnTo>
                  <a:lnTo>
                    <a:pt x="1202" y="288"/>
                  </a:lnTo>
                  <a:lnTo>
                    <a:pt x="1185" y="264"/>
                  </a:lnTo>
                  <a:lnTo>
                    <a:pt x="1166" y="240"/>
                  </a:lnTo>
                  <a:lnTo>
                    <a:pt x="1147" y="219"/>
                  </a:lnTo>
                  <a:lnTo>
                    <a:pt x="1127" y="197"/>
                  </a:lnTo>
                  <a:lnTo>
                    <a:pt x="1105" y="176"/>
                  </a:lnTo>
                  <a:lnTo>
                    <a:pt x="1081" y="156"/>
                  </a:lnTo>
                  <a:lnTo>
                    <a:pt x="1057" y="136"/>
                  </a:lnTo>
                  <a:lnTo>
                    <a:pt x="1031" y="119"/>
                  </a:lnTo>
                  <a:lnTo>
                    <a:pt x="1004" y="101"/>
                  </a:lnTo>
                  <a:lnTo>
                    <a:pt x="976" y="85"/>
                  </a:lnTo>
                  <a:lnTo>
                    <a:pt x="947" y="71"/>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13" name="Freeform 68"/>
            <p:cNvSpPr>
              <a:spLocks/>
            </p:cNvSpPr>
            <p:nvPr/>
          </p:nvSpPr>
          <p:spPr bwMode="auto">
            <a:xfrm>
              <a:off x="3582" y="2410"/>
              <a:ext cx="369" cy="330"/>
            </a:xfrm>
            <a:custGeom>
              <a:avLst/>
              <a:gdLst>
                <a:gd name="T0" fmla="*/ 758 w 1107"/>
                <a:gd name="T1" fmla="*/ 39 h 990"/>
                <a:gd name="T2" fmla="*/ 679 w 1107"/>
                <a:gd name="T3" fmla="*/ 15 h 990"/>
                <a:gd name="T4" fmla="*/ 599 w 1107"/>
                <a:gd name="T5" fmla="*/ 2 h 990"/>
                <a:gd name="T6" fmla="*/ 517 w 1107"/>
                <a:gd name="T7" fmla="*/ 1 h 990"/>
                <a:gd name="T8" fmla="*/ 438 w 1107"/>
                <a:gd name="T9" fmla="*/ 10 h 990"/>
                <a:gd name="T10" fmla="*/ 362 w 1107"/>
                <a:gd name="T11" fmla="*/ 29 h 990"/>
                <a:gd name="T12" fmla="*/ 289 w 1107"/>
                <a:gd name="T13" fmla="*/ 57 h 990"/>
                <a:gd name="T14" fmla="*/ 221 w 1107"/>
                <a:gd name="T15" fmla="*/ 93 h 990"/>
                <a:gd name="T16" fmla="*/ 161 w 1107"/>
                <a:gd name="T17" fmla="*/ 140 h 990"/>
                <a:gd name="T18" fmla="*/ 107 w 1107"/>
                <a:gd name="T19" fmla="*/ 195 h 990"/>
                <a:gd name="T20" fmla="*/ 63 w 1107"/>
                <a:gd name="T21" fmla="*/ 259 h 990"/>
                <a:gd name="T22" fmla="*/ 30 w 1107"/>
                <a:gd name="T23" fmla="*/ 328 h 990"/>
                <a:gd name="T24" fmla="*/ 9 w 1107"/>
                <a:gd name="T25" fmla="*/ 398 h 990"/>
                <a:gd name="T26" fmla="*/ 0 w 1107"/>
                <a:gd name="T27" fmla="*/ 470 h 990"/>
                <a:gd name="T28" fmla="*/ 3 w 1107"/>
                <a:gd name="T29" fmla="*/ 541 h 990"/>
                <a:gd name="T30" fmla="*/ 19 w 1107"/>
                <a:gd name="T31" fmla="*/ 612 h 990"/>
                <a:gd name="T32" fmla="*/ 44 w 1107"/>
                <a:gd name="T33" fmla="*/ 680 h 990"/>
                <a:gd name="T34" fmla="*/ 81 w 1107"/>
                <a:gd name="T35" fmla="*/ 744 h 990"/>
                <a:gd name="T36" fmla="*/ 127 w 1107"/>
                <a:gd name="T37" fmla="*/ 804 h 990"/>
                <a:gd name="T38" fmla="*/ 184 w 1107"/>
                <a:gd name="T39" fmla="*/ 857 h 990"/>
                <a:gd name="T40" fmla="*/ 249 w 1107"/>
                <a:gd name="T41" fmla="*/ 904 h 990"/>
                <a:gd name="T42" fmla="*/ 324 w 1107"/>
                <a:gd name="T43" fmla="*/ 942 h 990"/>
                <a:gd name="T44" fmla="*/ 403 w 1107"/>
                <a:gd name="T45" fmla="*/ 969 h 990"/>
                <a:gd name="T46" fmla="*/ 483 w 1107"/>
                <a:gd name="T47" fmla="*/ 985 h 990"/>
                <a:gd name="T48" fmla="*/ 563 w 1107"/>
                <a:gd name="T49" fmla="*/ 990 h 990"/>
                <a:gd name="T50" fmla="*/ 643 w 1107"/>
                <a:gd name="T51" fmla="*/ 985 h 990"/>
                <a:gd name="T52" fmla="*/ 720 w 1107"/>
                <a:gd name="T53" fmla="*/ 970 h 990"/>
                <a:gd name="T54" fmla="*/ 794 w 1107"/>
                <a:gd name="T55" fmla="*/ 945 h 990"/>
                <a:gd name="T56" fmla="*/ 864 w 1107"/>
                <a:gd name="T57" fmla="*/ 911 h 990"/>
                <a:gd name="T58" fmla="*/ 928 w 1107"/>
                <a:gd name="T59" fmla="*/ 867 h 990"/>
                <a:gd name="T60" fmla="*/ 984 w 1107"/>
                <a:gd name="T61" fmla="*/ 815 h 990"/>
                <a:gd name="T62" fmla="*/ 1031 w 1107"/>
                <a:gd name="T63" fmla="*/ 755 h 990"/>
                <a:gd name="T64" fmla="*/ 1069 w 1107"/>
                <a:gd name="T65" fmla="*/ 687 h 990"/>
                <a:gd name="T66" fmla="*/ 1094 w 1107"/>
                <a:gd name="T67" fmla="*/ 617 h 990"/>
                <a:gd name="T68" fmla="*/ 1106 w 1107"/>
                <a:gd name="T69" fmla="*/ 545 h 990"/>
                <a:gd name="T70" fmla="*/ 1106 w 1107"/>
                <a:gd name="T71" fmla="*/ 473 h 990"/>
                <a:gd name="T72" fmla="*/ 1095 w 1107"/>
                <a:gd name="T73" fmla="*/ 403 h 990"/>
                <a:gd name="T74" fmla="*/ 1073 w 1107"/>
                <a:gd name="T75" fmla="*/ 334 h 990"/>
                <a:gd name="T76" fmla="*/ 1040 w 1107"/>
                <a:gd name="T77" fmla="*/ 268 h 990"/>
                <a:gd name="T78" fmla="*/ 997 w 1107"/>
                <a:gd name="T79" fmla="*/ 207 h 990"/>
                <a:gd name="T80" fmla="*/ 943 w 1107"/>
                <a:gd name="T81" fmla="*/ 150 h 990"/>
                <a:gd name="T82" fmla="*/ 881 w 1107"/>
                <a:gd name="T83" fmla="*/ 101 h 990"/>
                <a:gd name="T84" fmla="*/ 809 w 1107"/>
                <a:gd name="T85" fmla="*/ 61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7" h="990">
                  <a:moveTo>
                    <a:pt x="809" y="61"/>
                  </a:moveTo>
                  <a:lnTo>
                    <a:pt x="784" y="49"/>
                  </a:lnTo>
                  <a:lnTo>
                    <a:pt x="758" y="39"/>
                  </a:lnTo>
                  <a:lnTo>
                    <a:pt x="732" y="30"/>
                  </a:lnTo>
                  <a:lnTo>
                    <a:pt x="705" y="22"/>
                  </a:lnTo>
                  <a:lnTo>
                    <a:pt x="679" y="15"/>
                  </a:lnTo>
                  <a:lnTo>
                    <a:pt x="652" y="10"/>
                  </a:lnTo>
                  <a:lnTo>
                    <a:pt x="625" y="6"/>
                  </a:lnTo>
                  <a:lnTo>
                    <a:pt x="599" y="2"/>
                  </a:lnTo>
                  <a:lnTo>
                    <a:pt x="571" y="1"/>
                  </a:lnTo>
                  <a:lnTo>
                    <a:pt x="544" y="0"/>
                  </a:lnTo>
                  <a:lnTo>
                    <a:pt x="517" y="1"/>
                  </a:lnTo>
                  <a:lnTo>
                    <a:pt x="491" y="2"/>
                  </a:lnTo>
                  <a:lnTo>
                    <a:pt x="464" y="6"/>
                  </a:lnTo>
                  <a:lnTo>
                    <a:pt x="438" y="10"/>
                  </a:lnTo>
                  <a:lnTo>
                    <a:pt x="413" y="15"/>
                  </a:lnTo>
                  <a:lnTo>
                    <a:pt x="387" y="21"/>
                  </a:lnTo>
                  <a:lnTo>
                    <a:pt x="362" y="29"/>
                  </a:lnTo>
                  <a:lnTo>
                    <a:pt x="337" y="37"/>
                  </a:lnTo>
                  <a:lnTo>
                    <a:pt x="313" y="46"/>
                  </a:lnTo>
                  <a:lnTo>
                    <a:pt x="289" y="57"/>
                  </a:lnTo>
                  <a:lnTo>
                    <a:pt x="266" y="68"/>
                  </a:lnTo>
                  <a:lnTo>
                    <a:pt x="243" y="81"/>
                  </a:lnTo>
                  <a:lnTo>
                    <a:pt x="221" y="93"/>
                  </a:lnTo>
                  <a:lnTo>
                    <a:pt x="200" y="108"/>
                  </a:lnTo>
                  <a:lnTo>
                    <a:pt x="180" y="123"/>
                  </a:lnTo>
                  <a:lnTo>
                    <a:pt x="161" y="140"/>
                  </a:lnTo>
                  <a:lnTo>
                    <a:pt x="142" y="158"/>
                  </a:lnTo>
                  <a:lnTo>
                    <a:pt x="123" y="175"/>
                  </a:lnTo>
                  <a:lnTo>
                    <a:pt x="107" y="195"/>
                  </a:lnTo>
                  <a:lnTo>
                    <a:pt x="91" y="215"/>
                  </a:lnTo>
                  <a:lnTo>
                    <a:pt x="76" y="236"/>
                  </a:lnTo>
                  <a:lnTo>
                    <a:pt x="63" y="259"/>
                  </a:lnTo>
                  <a:lnTo>
                    <a:pt x="50" y="281"/>
                  </a:lnTo>
                  <a:lnTo>
                    <a:pt x="39" y="304"/>
                  </a:lnTo>
                  <a:lnTo>
                    <a:pt x="30" y="328"/>
                  </a:lnTo>
                  <a:lnTo>
                    <a:pt x="21" y="350"/>
                  </a:lnTo>
                  <a:lnTo>
                    <a:pt x="14" y="374"/>
                  </a:lnTo>
                  <a:lnTo>
                    <a:pt x="9" y="398"/>
                  </a:lnTo>
                  <a:lnTo>
                    <a:pt x="5" y="422"/>
                  </a:lnTo>
                  <a:lnTo>
                    <a:pt x="1" y="446"/>
                  </a:lnTo>
                  <a:lnTo>
                    <a:pt x="0" y="470"/>
                  </a:lnTo>
                  <a:lnTo>
                    <a:pt x="0" y="494"/>
                  </a:lnTo>
                  <a:lnTo>
                    <a:pt x="1" y="518"/>
                  </a:lnTo>
                  <a:lnTo>
                    <a:pt x="3" y="541"/>
                  </a:lnTo>
                  <a:lnTo>
                    <a:pt x="8" y="565"/>
                  </a:lnTo>
                  <a:lnTo>
                    <a:pt x="13" y="589"/>
                  </a:lnTo>
                  <a:lnTo>
                    <a:pt x="19" y="612"/>
                  </a:lnTo>
                  <a:lnTo>
                    <a:pt x="26" y="635"/>
                  </a:lnTo>
                  <a:lnTo>
                    <a:pt x="35" y="658"/>
                  </a:lnTo>
                  <a:lnTo>
                    <a:pt x="44" y="680"/>
                  </a:lnTo>
                  <a:lnTo>
                    <a:pt x="56" y="702"/>
                  </a:lnTo>
                  <a:lnTo>
                    <a:pt x="68" y="723"/>
                  </a:lnTo>
                  <a:lnTo>
                    <a:pt x="81" y="744"/>
                  </a:lnTo>
                  <a:lnTo>
                    <a:pt x="95" y="765"/>
                  </a:lnTo>
                  <a:lnTo>
                    <a:pt x="111" y="785"/>
                  </a:lnTo>
                  <a:lnTo>
                    <a:pt x="127" y="804"/>
                  </a:lnTo>
                  <a:lnTo>
                    <a:pt x="145" y="822"/>
                  </a:lnTo>
                  <a:lnTo>
                    <a:pt x="164" y="840"/>
                  </a:lnTo>
                  <a:lnTo>
                    <a:pt x="184" y="857"/>
                  </a:lnTo>
                  <a:lnTo>
                    <a:pt x="205" y="873"/>
                  </a:lnTo>
                  <a:lnTo>
                    <a:pt x="226" y="889"/>
                  </a:lnTo>
                  <a:lnTo>
                    <a:pt x="249" y="904"/>
                  </a:lnTo>
                  <a:lnTo>
                    <a:pt x="273" y="917"/>
                  </a:lnTo>
                  <a:lnTo>
                    <a:pt x="298" y="930"/>
                  </a:lnTo>
                  <a:lnTo>
                    <a:pt x="324" y="942"/>
                  </a:lnTo>
                  <a:lnTo>
                    <a:pt x="349" y="952"/>
                  </a:lnTo>
                  <a:lnTo>
                    <a:pt x="377" y="961"/>
                  </a:lnTo>
                  <a:lnTo>
                    <a:pt x="403" y="969"/>
                  </a:lnTo>
                  <a:lnTo>
                    <a:pt x="429" y="976"/>
                  </a:lnTo>
                  <a:lnTo>
                    <a:pt x="456" y="981"/>
                  </a:lnTo>
                  <a:lnTo>
                    <a:pt x="483" y="985"/>
                  </a:lnTo>
                  <a:lnTo>
                    <a:pt x="510" y="988"/>
                  </a:lnTo>
                  <a:lnTo>
                    <a:pt x="536" y="990"/>
                  </a:lnTo>
                  <a:lnTo>
                    <a:pt x="563" y="990"/>
                  </a:lnTo>
                  <a:lnTo>
                    <a:pt x="590" y="990"/>
                  </a:lnTo>
                  <a:lnTo>
                    <a:pt x="616" y="988"/>
                  </a:lnTo>
                  <a:lnTo>
                    <a:pt x="643" y="985"/>
                  </a:lnTo>
                  <a:lnTo>
                    <a:pt x="669" y="982"/>
                  </a:lnTo>
                  <a:lnTo>
                    <a:pt x="695" y="977"/>
                  </a:lnTo>
                  <a:lnTo>
                    <a:pt x="720" y="970"/>
                  </a:lnTo>
                  <a:lnTo>
                    <a:pt x="745" y="963"/>
                  </a:lnTo>
                  <a:lnTo>
                    <a:pt x="770" y="955"/>
                  </a:lnTo>
                  <a:lnTo>
                    <a:pt x="794" y="945"/>
                  </a:lnTo>
                  <a:lnTo>
                    <a:pt x="818" y="935"/>
                  </a:lnTo>
                  <a:lnTo>
                    <a:pt x="841" y="923"/>
                  </a:lnTo>
                  <a:lnTo>
                    <a:pt x="864" y="911"/>
                  </a:lnTo>
                  <a:lnTo>
                    <a:pt x="886" y="897"/>
                  </a:lnTo>
                  <a:lnTo>
                    <a:pt x="907" y="883"/>
                  </a:lnTo>
                  <a:lnTo>
                    <a:pt x="928" y="867"/>
                  </a:lnTo>
                  <a:lnTo>
                    <a:pt x="948" y="851"/>
                  </a:lnTo>
                  <a:lnTo>
                    <a:pt x="966" y="834"/>
                  </a:lnTo>
                  <a:lnTo>
                    <a:pt x="984" y="815"/>
                  </a:lnTo>
                  <a:lnTo>
                    <a:pt x="1001" y="796"/>
                  </a:lnTo>
                  <a:lnTo>
                    <a:pt x="1016" y="776"/>
                  </a:lnTo>
                  <a:lnTo>
                    <a:pt x="1031" y="755"/>
                  </a:lnTo>
                  <a:lnTo>
                    <a:pt x="1046" y="733"/>
                  </a:lnTo>
                  <a:lnTo>
                    <a:pt x="1058" y="710"/>
                  </a:lnTo>
                  <a:lnTo>
                    <a:pt x="1069" y="687"/>
                  </a:lnTo>
                  <a:lnTo>
                    <a:pt x="1078" y="664"/>
                  </a:lnTo>
                  <a:lnTo>
                    <a:pt x="1086" y="640"/>
                  </a:lnTo>
                  <a:lnTo>
                    <a:pt x="1094" y="617"/>
                  </a:lnTo>
                  <a:lnTo>
                    <a:pt x="1099" y="593"/>
                  </a:lnTo>
                  <a:lnTo>
                    <a:pt x="1103" y="569"/>
                  </a:lnTo>
                  <a:lnTo>
                    <a:pt x="1106" y="545"/>
                  </a:lnTo>
                  <a:lnTo>
                    <a:pt x="1107" y="521"/>
                  </a:lnTo>
                  <a:lnTo>
                    <a:pt x="1107" y="497"/>
                  </a:lnTo>
                  <a:lnTo>
                    <a:pt x="1106" y="473"/>
                  </a:lnTo>
                  <a:lnTo>
                    <a:pt x="1104" y="449"/>
                  </a:lnTo>
                  <a:lnTo>
                    <a:pt x="1100" y="425"/>
                  </a:lnTo>
                  <a:lnTo>
                    <a:pt x="1095" y="403"/>
                  </a:lnTo>
                  <a:lnTo>
                    <a:pt x="1088" y="379"/>
                  </a:lnTo>
                  <a:lnTo>
                    <a:pt x="1081" y="356"/>
                  </a:lnTo>
                  <a:lnTo>
                    <a:pt x="1073" y="334"/>
                  </a:lnTo>
                  <a:lnTo>
                    <a:pt x="1063" y="311"/>
                  </a:lnTo>
                  <a:lnTo>
                    <a:pt x="1052" y="289"/>
                  </a:lnTo>
                  <a:lnTo>
                    <a:pt x="1040" y="268"/>
                  </a:lnTo>
                  <a:lnTo>
                    <a:pt x="1027" y="246"/>
                  </a:lnTo>
                  <a:lnTo>
                    <a:pt x="1012" y="226"/>
                  </a:lnTo>
                  <a:lnTo>
                    <a:pt x="997" y="207"/>
                  </a:lnTo>
                  <a:lnTo>
                    <a:pt x="980" y="187"/>
                  </a:lnTo>
                  <a:lnTo>
                    <a:pt x="962" y="169"/>
                  </a:lnTo>
                  <a:lnTo>
                    <a:pt x="943" y="150"/>
                  </a:lnTo>
                  <a:lnTo>
                    <a:pt x="924" y="134"/>
                  </a:lnTo>
                  <a:lnTo>
                    <a:pt x="903" y="117"/>
                  </a:lnTo>
                  <a:lnTo>
                    <a:pt x="881" y="101"/>
                  </a:lnTo>
                  <a:lnTo>
                    <a:pt x="858" y="87"/>
                  </a:lnTo>
                  <a:lnTo>
                    <a:pt x="834" y="73"/>
                  </a:lnTo>
                  <a:lnTo>
                    <a:pt x="809" y="61"/>
                  </a:lnTo>
                  <a:close/>
                </a:path>
              </a:pathLst>
            </a:custGeom>
            <a:solidFill>
              <a:srgbClr val="F3F3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14" name="Freeform 69"/>
            <p:cNvSpPr>
              <a:spLocks/>
            </p:cNvSpPr>
            <p:nvPr/>
          </p:nvSpPr>
          <p:spPr bwMode="auto">
            <a:xfrm>
              <a:off x="4047" y="2647"/>
              <a:ext cx="306" cy="274"/>
            </a:xfrm>
            <a:custGeom>
              <a:avLst/>
              <a:gdLst>
                <a:gd name="T0" fmla="*/ 628 w 918"/>
                <a:gd name="T1" fmla="*/ 32 h 822"/>
                <a:gd name="T2" fmla="*/ 562 w 918"/>
                <a:gd name="T3" fmla="*/ 12 h 822"/>
                <a:gd name="T4" fmla="*/ 496 w 918"/>
                <a:gd name="T5" fmla="*/ 2 h 822"/>
                <a:gd name="T6" fmla="*/ 428 w 918"/>
                <a:gd name="T7" fmla="*/ 1 h 822"/>
                <a:gd name="T8" fmla="*/ 362 w 918"/>
                <a:gd name="T9" fmla="*/ 7 h 822"/>
                <a:gd name="T10" fmla="*/ 299 w 918"/>
                <a:gd name="T11" fmla="*/ 23 h 822"/>
                <a:gd name="T12" fmla="*/ 239 w 918"/>
                <a:gd name="T13" fmla="*/ 47 h 822"/>
                <a:gd name="T14" fmla="*/ 183 w 918"/>
                <a:gd name="T15" fmla="*/ 77 h 822"/>
                <a:gd name="T16" fmla="*/ 132 w 918"/>
                <a:gd name="T17" fmla="*/ 116 h 822"/>
                <a:gd name="T18" fmla="*/ 87 w 918"/>
                <a:gd name="T19" fmla="*/ 161 h 822"/>
                <a:gd name="T20" fmla="*/ 51 w 918"/>
                <a:gd name="T21" fmla="*/ 215 h 822"/>
                <a:gd name="T22" fmla="*/ 24 w 918"/>
                <a:gd name="T23" fmla="*/ 271 h 822"/>
                <a:gd name="T24" fmla="*/ 6 w 918"/>
                <a:gd name="T25" fmla="*/ 330 h 822"/>
                <a:gd name="T26" fmla="*/ 0 w 918"/>
                <a:gd name="T27" fmla="*/ 390 h 822"/>
                <a:gd name="T28" fmla="*/ 2 w 918"/>
                <a:gd name="T29" fmla="*/ 449 h 822"/>
                <a:gd name="T30" fmla="*/ 14 w 918"/>
                <a:gd name="T31" fmla="*/ 507 h 822"/>
                <a:gd name="T32" fmla="*/ 36 w 918"/>
                <a:gd name="T33" fmla="*/ 564 h 822"/>
                <a:gd name="T34" fmla="*/ 66 w 918"/>
                <a:gd name="T35" fmla="*/ 618 h 822"/>
                <a:gd name="T36" fmla="*/ 105 w 918"/>
                <a:gd name="T37" fmla="*/ 667 h 822"/>
                <a:gd name="T38" fmla="*/ 152 w 918"/>
                <a:gd name="T39" fmla="*/ 712 h 822"/>
                <a:gd name="T40" fmla="*/ 206 w 918"/>
                <a:gd name="T41" fmla="*/ 750 h 822"/>
                <a:gd name="T42" fmla="*/ 268 w 918"/>
                <a:gd name="T43" fmla="*/ 781 h 822"/>
                <a:gd name="T44" fmla="*/ 333 w 918"/>
                <a:gd name="T45" fmla="*/ 804 h 822"/>
                <a:gd name="T46" fmla="*/ 400 w 918"/>
                <a:gd name="T47" fmla="*/ 817 h 822"/>
                <a:gd name="T48" fmla="*/ 467 w 918"/>
                <a:gd name="T49" fmla="*/ 822 h 822"/>
                <a:gd name="T50" fmla="*/ 532 w 918"/>
                <a:gd name="T51" fmla="*/ 818 h 822"/>
                <a:gd name="T52" fmla="*/ 597 w 918"/>
                <a:gd name="T53" fmla="*/ 804 h 822"/>
                <a:gd name="T54" fmla="*/ 658 w 918"/>
                <a:gd name="T55" fmla="*/ 785 h 822"/>
                <a:gd name="T56" fmla="*/ 716 w 918"/>
                <a:gd name="T57" fmla="*/ 755 h 822"/>
                <a:gd name="T58" fmla="*/ 769 w 918"/>
                <a:gd name="T59" fmla="*/ 720 h 822"/>
                <a:gd name="T60" fmla="*/ 816 w 918"/>
                <a:gd name="T61" fmla="*/ 676 h 822"/>
                <a:gd name="T62" fmla="*/ 855 w 918"/>
                <a:gd name="T63" fmla="*/ 626 h 822"/>
                <a:gd name="T64" fmla="*/ 886 w 918"/>
                <a:gd name="T65" fmla="*/ 570 h 822"/>
                <a:gd name="T66" fmla="*/ 906 w 918"/>
                <a:gd name="T67" fmla="*/ 512 h 822"/>
                <a:gd name="T68" fmla="*/ 917 w 918"/>
                <a:gd name="T69" fmla="*/ 452 h 822"/>
                <a:gd name="T70" fmla="*/ 917 w 918"/>
                <a:gd name="T71" fmla="*/ 393 h 822"/>
                <a:gd name="T72" fmla="*/ 907 w 918"/>
                <a:gd name="T73" fmla="*/ 333 h 822"/>
                <a:gd name="T74" fmla="*/ 889 w 918"/>
                <a:gd name="T75" fmla="*/ 276 h 822"/>
                <a:gd name="T76" fmla="*/ 862 w 918"/>
                <a:gd name="T77" fmla="*/ 222 h 822"/>
                <a:gd name="T78" fmla="*/ 826 w 918"/>
                <a:gd name="T79" fmla="*/ 171 h 822"/>
                <a:gd name="T80" fmla="*/ 781 w 918"/>
                <a:gd name="T81" fmla="*/ 125 h 822"/>
                <a:gd name="T82" fmla="*/ 730 w 918"/>
                <a:gd name="T83" fmla="*/ 84 h 822"/>
                <a:gd name="T84" fmla="*/ 671 w 918"/>
                <a:gd name="T85" fmla="*/ 5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8" h="822">
                  <a:moveTo>
                    <a:pt x="671" y="50"/>
                  </a:moveTo>
                  <a:lnTo>
                    <a:pt x="649" y="41"/>
                  </a:lnTo>
                  <a:lnTo>
                    <a:pt x="628" y="32"/>
                  </a:lnTo>
                  <a:lnTo>
                    <a:pt x="606" y="25"/>
                  </a:lnTo>
                  <a:lnTo>
                    <a:pt x="584" y="18"/>
                  </a:lnTo>
                  <a:lnTo>
                    <a:pt x="562" y="12"/>
                  </a:lnTo>
                  <a:lnTo>
                    <a:pt x="540" y="8"/>
                  </a:lnTo>
                  <a:lnTo>
                    <a:pt x="518" y="5"/>
                  </a:lnTo>
                  <a:lnTo>
                    <a:pt x="496" y="2"/>
                  </a:lnTo>
                  <a:lnTo>
                    <a:pt x="473" y="1"/>
                  </a:lnTo>
                  <a:lnTo>
                    <a:pt x="451" y="0"/>
                  </a:lnTo>
                  <a:lnTo>
                    <a:pt x="428" y="1"/>
                  </a:lnTo>
                  <a:lnTo>
                    <a:pt x="406" y="2"/>
                  </a:lnTo>
                  <a:lnTo>
                    <a:pt x="384" y="4"/>
                  </a:lnTo>
                  <a:lnTo>
                    <a:pt x="362" y="7"/>
                  </a:lnTo>
                  <a:lnTo>
                    <a:pt x="342" y="12"/>
                  </a:lnTo>
                  <a:lnTo>
                    <a:pt x="320" y="17"/>
                  </a:lnTo>
                  <a:lnTo>
                    <a:pt x="299" y="23"/>
                  </a:lnTo>
                  <a:lnTo>
                    <a:pt x="279" y="30"/>
                  </a:lnTo>
                  <a:lnTo>
                    <a:pt x="258" y="37"/>
                  </a:lnTo>
                  <a:lnTo>
                    <a:pt x="239" y="47"/>
                  </a:lnTo>
                  <a:lnTo>
                    <a:pt x="220" y="56"/>
                  </a:lnTo>
                  <a:lnTo>
                    <a:pt x="201" y="67"/>
                  </a:lnTo>
                  <a:lnTo>
                    <a:pt x="183" y="77"/>
                  </a:lnTo>
                  <a:lnTo>
                    <a:pt x="165" y="90"/>
                  </a:lnTo>
                  <a:lnTo>
                    <a:pt x="149" y="102"/>
                  </a:lnTo>
                  <a:lnTo>
                    <a:pt x="132" y="116"/>
                  </a:lnTo>
                  <a:lnTo>
                    <a:pt x="116" y="130"/>
                  </a:lnTo>
                  <a:lnTo>
                    <a:pt x="102" y="146"/>
                  </a:lnTo>
                  <a:lnTo>
                    <a:pt x="87" y="161"/>
                  </a:lnTo>
                  <a:lnTo>
                    <a:pt x="75" y="178"/>
                  </a:lnTo>
                  <a:lnTo>
                    <a:pt x="62" y="196"/>
                  </a:lnTo>
                  <a:lnTo>
                    <a:pt x="51" y="215"/>
                  </a:lnTo>
                  <a:lnTo>
                    <a:pt x="40" y="233"/>
                  </a:lnTo>
                  <a:lnTo>
                    <a:pt x="31" y="252"/>
                  </a:lnTo>
                  <a:lnTo>
                    <a:pt x="24" y="271"/>
                  </a:lnTo>
                  <a:lnTo>
                    <a:pt x="16" y="291"/>
                  </a:lnTo>
                  <a:lnTo>
                    <a:pt x="11" y="310"/>
                  </a:lnTo>
                  <a:lnTo>
                    <a:pt x="6" y="330"/>
                  </a:lnTo>
                  <a:lnTo>
                    <a:pt x="3" y="350"/>
                  </a:lnTo>
                  <a:lnTo>
                    <a:pt x="1" y="370"/>
                  </a:lnTo>
                  <a:lnTo>
                    <a:pt x="0" y="390"/>
                  </a:lnTo>
                  <a:lnTo>
                    <a:pt x="0" y="409"/>
                  </a:lnTo>
                  <a:lnTo>
                    <a:pt x="1" y="429"/>
                  </a:lnTo>
                  <a:lnTo>
                    <a:pt x="2" y="449"/>
                  </a:lnTo>
                  <a:lnTo>
                    <a:pt x="5" y="469"/>
                  </a:lnTo>
                  <a:lnTo>
                    <a:pt x="9" y="489"/>
                  </a:lnTo>
                  <a:lnTo>
                    <a:pt x="14" y="507"/>
                  </a:lnTo>
                  <a:lnTo>
                    <a:pt x="21" y="527"/>
                  </a:lnTo>
                  <a:lnTo>
                    <a:pt x="28" y="546"/>
                  </a:lnTo>
                  <a:lnTo>
                    <a:pt x="36" y="564"/>
                  </a:lnTo>
                  <a:lnTo>
                    <a:pt x="46" y="582"/>
                  </a:lnTo>
                  <a:lnTo>
                    <a:pt x="55" y="600"/>
                  </a:lnTo>
                  <a:lnTo>
                    <a:pt x="66" y="618"/>
                  </a:lnTo>
                  <a:lnTo>
                    <a:pt x="78" y="634"/>
                  </a:lnTo>
                  <a:lnTo>
                    <a:pt x="91" y="651"/>
                  </a:lnTo>
                  <a:lnTo>
                    <a:pt x="105" y="667"/>
                  </a:lnTo>
                  <a:lnTo>
                    <a:pt x="120" y="682"/>
                  </a:lnTo>
                  <a:lnTo>
                    <a:pt x="135" y="697"/>
                  </a:lnTo>
                  <a:lnTo>
                    <a:pt x="152" y="712"/>
                  </a:lnTo>
                  <a:lnTo>
                    <a:pt x="169" y="725"/>
                  </a:lnTo>
                  <a:lnTo>
                    <a:pt x="187" y="738"/>
                  </a:lnTo>
                  <a:lnTo>
                    <a:pt x="206" y="750"/>
                  </a:lnTo>
                  <a:lnTo>
                    <a:pt x="226" y="761"/>
                  </a:lnTo>
                  <a:lnTo>
                    <a:pt x="247" y="772"/>
                  </a:lnTo>
                  <a:lnTo>
                    <a:pt x="268" y="781"/>
                  </a:lnTo>
                  <a:lnTo>
                    <a:pt x="289" y="790"/>
                  </a:lnTo>
                  <a:lnTo>
                    <a:pt x="311" y="797"/>
                  </a:lnTo>
                  <a:lnTo>
                    <a:pt x="333" y="804"/>
                  </a:lnTo>
                  <a:lnTo>
                    <a:pt x="355" y="810"/>
                  </a:lnTo>
                  <a:lnTo>
                    <a:pt x="377" y="814"/>
                  </a:lnTo>
                  <a:lnTo>
                    <a:pt x="400" y="817"/>
                  </a:lnTo>
                  <a:lnTo>
                    <a:pt x="422" y="820"/>
                  </a:lnTo>
                  <a:lnTo>
                    <a:pt x="444" y="821"/>
                  </a:lnTo>
                  <a:lnTo>
                    <a:pt x="467" y="822"/>
                  </a:lnTo>
                  <a:lnTo>
                    <a:pt x="488" y="821"/>
                  </a:lnTo>
                  <a:lnTo>
                    <a:pt x="510" y="820"/>
                  </a:lnTo>
                  <a:lnTo>
                    <a:pt x="532" y="818"/>
                  </a:lnTo>
                  <a:lnTo>
                    <a:pt x="554" y="814"/>
                  </a:lnTo>
                  <a:lnTo>
                    <a:pt x="576" y="810"/>
                  </a:lnTo>
                  <a:lnTo>
                    <a:pt x="597" y="804"/>
                  </a:lnTo>
                  <a:lnTo>
                    <a:pt x="618" y="799"/>
                  </a:lnTo>
                  <a:lnTo>
                    <a:pt x="639" y="792"/>
                  </a:lnTo>
                  <a:lnTo>
                    <a:pt x="658" y="785"/>
                  </a:lnTo>
                  <a:lnTo>
                    <a:pt x="678" y="775"/>
                  </a:lnTo>
                  <a:lnTo>
                    <a:pt x="697" y="766"/>
                  </a:lnTo>
                  <a:lnTo>
                    <a:pt x="716" y="755"/>
                  </a:lnTo>
                  <a:lnTo>
                    <a:pt x="734" y="745"/>
                  </a:lnTo>
                  <a:lnTo>
                    <a:pt x="752" y="732"/>
                  </a:lnTo>
                  <a:lnTo>
                    <a:pt x="769" y="720"/>
                  </a:lnTo>
                  <a:lnTo>
                    <a:pt x="784" y="706"/>
                  </a:lnTo>
                  <a:lnTo>
                    <a:pt x="800" y="692"/>
                  </a:lnTo>
                  <a:lnTo>
                    <a:pt x="816" y="676"/>
                  </a:lnTo>
                  <a:lnTo>
                    <a:pt x="829" y="661"/>
                  </a:lnTo>
                  <a:lnTo>
                    <a:pt x="843" y="644"/>
                  </a:lnTo>
                  <a:lnTo>
                    <a:pt x="855" y="626"/>
                  </a:lnTo>
                  <a:lnTo>
                    <a:pt x="866" y="607"/>
                  </a:lnTo>
                  <a:lnTo>
                    <a:pt x="876" y="589"/>
                  </a:lnTo>
                  <a:lnTo>
                    <a:pt x="886" y="570"/>
                  </a:lnTo>
                  <a:lnTo>
                    <a:pt x="894" y="551"/>
                  </a:lnTo>
                  <a:lnTo>
                    <a:pt x="900" y="531"/>
                  </a:lnTo>
                  <a:lnTo>
                    <a:pt x="906" y="512"/>
                  </a:lnTo>
                  <a:lnTo>
                    <a:pt x="911" y="492"/>
                  </a:lnTo>
                  <a:lnTo>
                    <a:pt x="914" y="472"/>
                  </a:lnTo>
                  <a:lnTo>
                    <a:pt x="917" y="452"/>
                  </a:lnTo>
                  <a:lnTo>
                    <a:pt x="918" y="432"/>
                  </a:lnTo>
                  <a:lnTo>
                    <a:pt x="918" y="413"/>
                  </a:lnTo>
                  <a:lnTo>
                    <a:pt x="917" y="393"/>
                  </a:lnTo>
                  <a:lnTo>
                    <a:pt x="915" y="373"/>
                  </a:lnTo>
                  <a:lnTo>
                    <a:pt x="912" y="353"/>
                  </a:lnTo>
                  <a:lnTo>
                    <a:pt x="907" y="333"/>
                  </a:lnTo>
                  <a:lnTo>
                    <a:pt x="902" y="315"/>
                  </a:lnTo>
                  <a:lnTo>
                    <a:pt x="896" y="295"/>
                  </a:lnTo>
                  <a:lnTo>
                    <a:pt x="889" y="276"/>
                  </a:lnTo>
                  <a:lnTo>
                    <a:pt x="881" y="258"/>
                  </a:lnTo>
                  <a:lnTo>
                    <a:pt x="872" y="240"/>
                  </a:lnTo>
                  <a:lnTo>
                    <a:pt x="862" y="222"/>
                  </a:lnTo>
                  <a:lnTo>
                    <a:pt x="851" y="204"/>
                  </a:lnTo>
                  <a:lnTo>
                    <a:pt x="839" y="188"/>
                  </a:lnTo>
                  <a:lnTo>
                    <a:pt x="826" y="171"/>
                  </a:lnTo>
                  <a:lnTo>
                    <a:pt x="813" y="155"/>
                  </a:lnTo>
                  <a:lnTo>
                    <a:pt x="797" y="140"/>
                  </a:lnTo>
                  <a:lnTo>
                    <a:pt x="781" y="125"/>
                  </a:lnTo>
                  <a:lnTo>
                    <a:pt x="766" y="110"/>
                  </a:lnTo>
                  <a:lnTo>
                    <a:pt x="748" y="97"/>
                  </a:lnTo>
                  <a:lnTo>
                    <a:pt x="730" y="84"/>
                  </a:lnTo>
                  <a:lnTo>
                    <a:pt x="710" y="72"/>
                  </a:lnTo>
                  <a:lnTo>
                    <a:pt x="691" y="60"/>
                  </a:lnTo>
                  <a:lnTo>
                    <a:pt x="671" y="50"/>
                  </a:lnTo>
                  <a:close/>
                </a:path>
              </a:pathLst>
            </a:custGeom>
            <a:solidFill>
              <a:srgbClr val="F3F3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15" name="Freeform 70"/>
            <p:cNvSpPr>
              <a:spLocks/>
            </p:cNvSpPr>
            <p:nvPr/>
          </p:nvSpPr>
          <p:spPr bwMode="auto">
            <a:xfrm>
              <a:off x="4511" y="2884"/>
              <a:ext cx="244" cy="218"/>
            </a:xfrm>
            <a:custGeom>
              <a:avLst/>
              <a:gdLst>
                <a:gd name="T0" fmla="*/ 499 w 731"/>
                <a:gd name="T1" fmla="*/ 26 h 653"/>
                <a:gd name="T2" fmla="*/ 447 w 731"/>
                <a:gd name="T3" fmla="*/ 10 h 653"/>
                <a:gd name="T4" fmla="*/ 394 w 731"/>
                <a:gd name="T5" fmla="*/ 2 h 653"/>
                <a:gd name="T6" fmla="*/ 342 w 731"/>
                <a:gd name="T7" fmla="*/ 1 h 653"/>
                <a:gd name="T8" fmla="*/ 289 w 731"/>
                <a:gd name="T9" fmla="*/ 6 h 653"/>
                <a:gd name="T10" fmla="*/ 239 w 731"/>
                <a:gd name="T11" fmla="*/ 18 h 653"/>
                <a:gd name="T12" fmla="*/ 191 w 731"/>
                <a:gd name="T13" fmla="*/ 37 h 653"/>
                <a:gd name="T14" fmla="*/ 146 w 731"/>
                <a:gd name="T15" fmla="*/ 61 h 653"/>
                <a:gd name="T16" fmla="*/ 105 w 731"/>
                <a:gd name="T17" fmla="*/ 92 h 653"/>
                <a:gd name="T18" fmla="*/ 71 w 731"/>
                <a:gd name="T19" fmla="*/ 128 h 653"/>
                <a:gd name="T20" fmla="*/ 42 w 731"/>
                <a:gd name="T21" fmla="*/ 170 h 653"/>
                <a:gd name="T22" fmla="*/ 20 w 731"/>
                <a:gd name="T23" fmla="*/ 215 h 653"/>
                <a:gd name="T24" fmla="*/ 6 w 731"/>
                <a:gd name="T25" fmla="*/ 262 h 653"/>
                <a:gd name="T26" fmla="*/ 0 w 731"/>
                <a:gd name="T27" fmla="*/ 309 h 653"/>
                <a:gd name="T28" fmla="*/ 3 w 731"/>
                <a:gd name="T29" fmla="*/ 357 h 653"/>
                <a:gd name="T30" fmla="*/ 13 w 731"/>
                <a:gd name="T31" fmla="*/ 403 h 653"/>
                <a:gd name="T32" fmla="*/ 29 w 731"/>
                <a:gd name="T33" fmla="*/ 448 h 653"/>
                <a:gd name="T34" fmla="*/ 53 w 731"/>
                <a:gd name="T35" fmla="*/ 490 h 653"/>
                <a:gd name="T36" fmla="*/ 84 w 731"/>
                <a:gd name="T37" fmla="*/ 530 h 653"/>
                <a:gd name="T38" fmla="*/ 121 w 731"/>
                <a:gd name="T39" fmla="*/ 565 h 653"/>
                <a:gd name="T40" fmla="*/ 165 w 731"/>
                <a:gd name="T41" fmla="*/ 596 h 653"/>
                <a:gd name="T42" fmla="*/ 214 w 731"/>
                <a:gd name="T43" fmla="*/ 621 h 653"/>
                <a:gd name="T44" fmla="*/ 266 w 731"/>
                <a:gd name="T45" fmla="*/ 638 h 653"/>
                <a:gd name="T46" fmla="*/ 318 w 731"/>
                <a:gd name="T47" fmla="*/ 650 h 653"/>
                <a:gd name="T48" fmla="*/ 371 w 731"/>
                <a:gd name="T49" fmla="*/ 653 h 653"/>
                <a:gd name="T50" fmla="*/ 424 w 731"/>
                <a:gd name="T51" fmla="*/ 650 h 653"/>
                <a:gd name="T52" fmla="*/ 475 w 731"/>
                <a:gd name="T53" fmla="*/ 639 h 653"/>
                <a:gd name="T54" fmla="*/ 524 w 731"/>
                <a:gd name="T55" fmla="*/ 623 h 653"/>
                <a:gd name="T56" fmla="*/ 570 w 731"/>
                <a:gd name="T57" fmla="*/ 601 h 653"/>
                <a:gd name="T58" fmla="*/ 612 w 731"/>
                <a:gd name="T59" fmla="*/ 572 h 653"/>
                <a:gd name="T60" fmla="*/ 648 w 731"/>
                <a:gd name="T61" fmla="*/ 537 h 653"/>
                <a:gd name="T62" fmla="*/ 681 w 731"/>
                <a:gd name="T63" fmla="*/ 498 h 653"/>
                <a:gd name="T64" fmla="*/ 705 w 731"/>
                <a:gd name="T65" fmla="*/ 453 h 653"/>
                <a:gd name="T66" fmla="*/ 721 w 731"/>
                <a:gd name="T67" fmla="*/ 406 h 653"/>
                <a:gd name="T68" fmla="*/ 730 w 731"/>
                <a:gd name="T69" fmla="*/ 359 h 653"/>
                <a:gd name="T70" fmla="*/ 730 w 731"/>
                <a:gd name="T71" fmla="*/ 312 h 653"/>
                <a:gd name="T72" fmla="*/ 722 w 731"/>
                <a:gd name="T73" fmla="*/ 265 h 653"/>
                <a:gd name="T74" fmla="*/ 708 w 731"/>
                <a:gd name="T75" fmla="*/ 219 h 653"/>
                <a:gd name="T76" fmla="*/ 686 w 731"/>
                <a:gd name="T77" fmla="*/ 177 h 653"/>
                <a:gd name="T78" fmla="*/ 658 w 731"/>
                <a:gd name="T79" fmla="*/ 136 h 653"/>
                <a:gd name="T80" fmla="*/ 622 w 731"/>
                <a:gd name="T81" fmla="*/ 100 h 653"/>
                <a:gd name="T82" fmla="*/ 580 w 731"/>
                <a:gd name="T83" fmla="*/ 67 h 653"/>
                <a:gd name="T84" fmla="*/ 534 w 731"/>
                <a:gd name="T85" fmla="*/ 4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1" h="653">
                  <a:moveTo>
                    <a:pt x="534" y="40"/>
                  </a:moveTo>
                  <a:lnTo>
                    <a:pt x="517" y="32"/>
                  </a:lnTo>
                  <a:lnTo>
                    <a:pt x="499" y="26"/>
                  </a:lnTo>
                  <a:lnTo>
                    <a:pt x="483" y="19"/>
                  </a:lnTo>
                  <a:lnTo>
                    <a:pt x="465" y="14"/>
                  </a:lnTo>
                  <a:lnTo>
                    <a:pt x="447" y="10"/>
                  </a:lnTo>
                  <a:lnTo>
                    <a:pt x="429" y="6"/>
                  </a:lnTo>
                  <a:lnTo>
                    <a:pt x="412" y="4"/>
                  </a:lnTo>
                  <a:lnTo>
                    <a:pt x="394" y="2"/>
                  </a:lnTo>
                  <a:lnTo>
                    <a:pt x="376" y="1"/>
                  </a:lnTo>
                  <a:lnTo>
                    <a:pt x="359" y="0"/>
                  </a:lnTo>
                  <a:lnTo>
                    <a:pt x="342" y="1"/>
                  </a:lnTo>
                  <a:lnTo>
                    <a:pt x="324" y="2"/>
                  </a:lnTo>
                  <a:lnTo>
                    <a:pt x="306" y="4"/>
                  </a:lnTo>
                  <a:lnTo>
                    <a:pt x="289" y="6"/>
                  </a:lnTo>
                  <a:lnTo>
                    <a:pt x="272" y="9"/>
                  </a:lnTo>
                  <a:lnTo>
                    <a:pt x="255" y="13"/>
                  </a:lnTo>
                  <a:lnTo>
                    <a:pt x="239" y="18"/>
                  </a:lnTo>
                  <a:lnTo>
                    <a:pt x="222" y="24"/>
                  </a:lnTo>
                  <a:lnTo>
                    <a:pt x="206" y="30"/>
                  </a:lnTo>
                  <a:lnTo>
                    <a:pt x="191" y="37"/>
                  </a:lnTo>
                  <a:lnTo>
                    <a:pt x="175" y="44"/>
                  </a:lnTo>
                  <a:lnTo>
                    <a:pt x="161" y="53"/>
                  </a:lnTo>
                  <a:lnTo>
                    <a:pt x="146" y="61"/>
                  </a:lnTo>
                  <a:lnTo>
                    <a:pt x="132" y="70"/>
                  </a:lnTo>
                  <a:lnTo>
                    <a:pt x="119" y="81"/>
                  </a:lnTo>
                  <a:lnTo>
                    <a:pt x="105" y="92"/>
                  </a:lnTo>
                  <a:lnTo>
                    <a:pt x="94" y="104"/>
                  </a:lnTo>
                  <a:lnTo>
                    <a:pt x="81" y="115"/>
                  </a:lnTo>
                  <a:lnTo>
                    <a:pt x="71" y="128"/>
                  </a:lnTo>
                  <a:lnTo>
                    <a:pt x="60" y="141"/>
                  </a:lnTo>
                  <a:lnTo>
                    <a:pt x="50" y="156"/>
                  </a:lnTo>
                  <a:lnTo>
                    <a:pt x="42" y="170"/>
                  </a:lnTo>
                  <a:lnTo>
                    <a:pt x="33" y="185"/>
                  </a:lnTo>
                  <a:lnTo>
                    <a:pt x="26" y="200"/>
                  </a:lnTo>
                  <a:lnTo>
                    <a:pt x="20" y="215"/>
                  </a:lnTo>
                  <a:lnTo>
                    <a:pt x="14" y="231"/>
                  </a:lnTo>
                  <a:lnTo>
                    <a:pt x="9" y="246"/>
                  </a:lnTo>
                  <a:lnTo>
                    <a:pt x="6" y="262"/>
                  </a:lnTo>
                  <a:lnTo>
                    <a:pt x="3" y="278"/>
                  </a:lnTo>
                  <a:lnTo>
                    <a:pt x="1" y="293"/>
                  </a:lnTo>
                  <a:lnTo>
                    <a:pt x="0" y="309"/>
                  </a:lnTo>
                  <a:lnTo>
                    <a:pt x="0" y="326"/>
                  </a:lnTo>
                  <a:lnTo>
                    <a:pt x="1" y="341"/>
                  </a:lnTo>
                  <a:lnTo>
                    <a:pt x="3" y="357"/>
                  </a:lnTo>
                  <a:lnTo>
                    <a:pt x="5" y="373"/>
                  </a:lnTo>
                  <a:lnTo>
                    <a:pt x="8" y="388"/>
                  </a:lnTo>
                  <a:lnTo>
                    <a:pt x="13" y="403"/>
                  </a:lnTo>
                  <a:lnTo>
                    <a:pt x="18" y="418"/>
                  </a:lnTo>
                  <a:lnTo>
                    <a:pt x="23" y="433"/>
                  </a:lnTo>
                  <a:lnTo>
                    <a:pt x="29" y="448"/>
                  </a:lnTo>
                  <a:lnTo>
                    <a:pt x="37" y="462"/>
                  </a:lnTo>
                  <a:lnTo>
                    <a:pt x="45" y="477"/>
                  </a:lnTo>
                  <a:lnTo>
                    <a:pt x="53" y="490"/>
                  </a:lnTo>
                  <a:lnTo>
                    <a:pt x="63" y="504"/>
                  </a:lnTo>
                  <a:lnTo>
                    <a:pt x="73" y="517"/>
                  </a:lnTo>
                  <a:lnTo>
                    <a:pt x="84" y="530"/>
                  </a:lnTo>
                  <a:lnTo>
                    <a:pt x="96" y="541"/>
                  </a:lnTo>
                  <a:lnTo>
                    <a:pt x="108" y="554"/>
                  </a:lnTo>
                  <a:lnTo>
                    <a:pt x="121" y="565"/>
                  </a:lnTo>
                  <a:lnTo>
                    <a:pt x="136" y="576"/>
                  </a:lnTo>
                  <a:lnTo>
                    <a:pt x="149" y="586"/>
                  </a:lnTo>
                  <a:lnTo>
                    <a:pt x="165" y="596"/>
                  </a:lnTo>
                  <a:lnTo>
                    <a:pt x="180" y="605"/>
                  </a:lnTo>
                  <a:lnTo>
                    <a:pt x="197" y="613"/>
                  </a:lnTo>
                  <a:lnTo>
                    <a:pt x="214" y="621"/>
                  </a:lnTo>
                  <a:lnTo>
                    <a:pt x="230" y="628"/>
                  </a:lnTo>
                  <a:lnTo>
                    <a:pt x="248" y="633"/>
                  </a:lnTo>
                  <a:lnTo>
                    <a:pt x="266" y="638"/>
                  </a:lnTo>
                  <a:lnTo>
                    <a:pt x="282" y="642"/>
                  </a:lnTo>
                  <a:lnTo>
                    <a:pt x="300" y="647"/>
                  </a:lnTo>
                  <a:lnTo>
                    <a:pt x="318" y="650"/>
                  </a:lnTo>
                  <a:lnTo>
                    <a:pt x="336" y="651"/>
                  </a:lnTo>
                  <a:lnTo>
                    <a:pt x="353" y="653"/>
                  </a:lnTo>
                  <a:lnTo>
                    <a:pt x="371" y="653"/>
                  </a:lnTo>
                  <a:lnTo>
                    <a:pt x="389" y="653"/>
                  </a:lnTo>
                  <a:lnTo>
                    <a:pt x="406" y="651"/>
                  </a:lnTo>
                  <a:lnTo>
                    <a:pt x="424" y="650"/>
                  </a:lnTo>
                  <a:lnTo>
                    <a:pt x="441" y="647"/>
                  </a:lnTo>
                  <a:lnTo>
                    <a:pt x="459" y="643"/>
                  </a:lnTo>
                  <a:lnTo>
                    <a:pt x="475" y="639"/>
                  </a:lnTo>
                  <a:lnTo>
                    <a:pt x="492" y="634"/>
                  </a:lnTo>
                  <a:lnTo>
                    <a:pt x="508" y="629"/>
                  </a:lnTo>
                  <a:lnTo>
                    <a:pt x="524" y="623"/>
                  </a:lnTo>
                  <a:lnTo>
                    <a:pt x="540" y="616"/>
                  </a:lnTo>
                  <a:lnTo>
                    <a:pt x="555" y="608"/>
                  </a:lnTo>
                  <a:lnTo>
                    <a:pt x="570" y="601"/>
                  </a:lnTo>
                  <a:lnTo>
                    <a:pt x="585" y="591"/>
                  </a:lnTo>
                  <a:lnTo>
                    <a:pt x="598" y="582"/>
                  </a:lnTo>
                  <a:lnTo>
                    <a:pt x="612" y="572"/>
                  </a:lnTo>
                  <a:lnTo>
                    <a:pt x="624" y="561"/>
                  </a:lnTo>
                  <a:lnTo>
                    <a:pt x="637" y="550"/>
                  </a:lnTo>
                  <a:lnTo>
                    <a:pt x="648" y="537"/>
                  </a:lnTo>
                  <a:lnTo>
                    <a:pt x="660" y="525"/>
                  </a:lnTo>
                  <a:lnTo>
                    <a:pt x="670" y="511"/>
                  </a:lnTo>
                  <a:lnTo>
                    <a:pt x="681" y="498"/>
                  </a:lnTo>
                  <a:lnTo>
                    <a:pt x="689" y="483"/>
                  </a:lnTo>
                  <a:lnTo>
                    <a:pt x="697" y="467"/>
                  </a:lnTo>
                  <a:lnTo>
                    <a:pt x="705" y="453"/>
                  </a:lnTo>
                  <a:lnTo>
                    <a:pt x="711" y="437"/>
                  </a:lnTo>
                  <a:lnTo>
                    <a:pt x="716" y="422"/>
                  </a:lnTo>
                  <a:lnTo>
                    <a:pt x="721" y="406"/>
                  </a:lnTo>
                  <a:lnTo>
                    <a:pt x="724" y="390"/>
                  </a:lnTo>
                  <a:lnTo>
                    <a:pt x="727" y="375"/>
                  </a:lnTo>
                  <a:lnTo>
                    <a:pt x="730" y="359"/>
                  </a:lnTo>
                  <a:lnTo>
                    <a:pt x="731" y="343"/>
                  </a:lnTo>
                  <a:lnTo>
                    <a:pt x="731" y="328"/>
                  </a:lnTo>
                  <a:lnTo>
                    <a:pt x="730" y="312"/>
                  </a:lnTo>
                  <a:lnTo>
                    <a:pt x="727" y="295"/>
                  </a:lnTo>
                  <a:lnTo>
                    <a:pt x="725" y="280"/>
                  </a:lnTo>
                  <a:lnTo>
                    <a:pt x="722" y="265"/>
                  </a:lnTo>
                  <a:lnTo>
                    <a:pt x="718" y="250"/>
                  </a:lnTo>
                  <a:lnTo>
                    <a:pt x="713" y="234"/>
                  </a:lnTo>
                  <a:lnTo>
                    <a:pt x="708" y="219"/>
                  </a:lnTo>
                  <a:lnTo>
                    <a:pt x="701" y="205"/>
                  </a:lnTo>
                  <a:lnTo>
                    <a:pt x="694" y="190"/>
                  </a:lnTo>
                  <a:lnTo>
                    <a:pt x="686" y="177"/>
                  </a:lnTo>
                  <a:lnTo>
                    <a:pt x="677" y="162"/>
                  </a:lnTo>
                  <a:lnTo>
                    <a:pt x="667" y="149"/>
                  </a:lnTo>
                  <a:lnTo>
                    <a:pt x="658" y="136"/>
                  </a:lnTo>
                  <a:lnTo>
                    <a:pt x="646" y="124"/>
                  </a:lnTo>
                  <a:lnTo>
                    <a:pt x="635" y="111"/>
                  </a:lnTo>
                  <a:lnTo>
                    <a:pt x="622" y="100"/>
                  </a:lnTo>
                  <a:lnTo>
                    <a:pt x="609" y="88"/>
                  </a:lnTo>
                  <a:lnTo>
                    <a:pt x="595" y="77"/>
                  </a:lnTo>
                  <a:lnTo>
                    <a:pt x="580" y="67"/>
                  </a:lnTo>
                  <a:lnTo>
                    <a:pt x="566" y="57"/>
                  </a:lnTo>
                  <a:lnTo>
                    <a:pt x="550" y="49"/>
                  </a:lnTo>
                  <a:lnTo>
                    <a:pt x="534" y="40"/>
                  </a:lnTo>
                  <a:close/>
                </a:path>
              </a:pathLst>
            </a:custGeom>
            <a:solidFill>
              <a:srgbClr val="F3F3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16" name="Freeform 71"/>
            <p:cNvSpPr>
              <a:spLocks/>
            </p:cNvSpPr>
            <p:nvPr/>
          </p:nvSpPr>
          <p:spPr bwMode="auto">
            <a:xfrm>
              <a:off x="4976" y="3122"/>
              <a:ext cx="180" cy="161"/>
            </a:xfrm>
            <a:custGeom>
              <a:avLst/>
              <a:gdLst>
                <a:gd name="T0" fmla="*/ 370 w 541"/>
                <a:gd name="T1" fmla="*/ 19 h 484"/>
                <a:gd name="T2" fmla="*/ 332 w 541"/>
                <a:gd name="T3" fmla="*/ 7 h 484"/>
                <a:gd name="T4" fmla="*/ 292 w 541"/>
                <a:gd name="T5" fmla="*/ 1 h 484"/>
                <a:gd name="T6" fmla="*/ 254 w 541"/>
                <a:gd name="T7" fmla="*/ 0 h 484"/>
                <a:gd name="T8" fmla="*/ 214 w 541"/>
                <a:gd name="T9" fmla="*/ 4 h 484"/>
                <a:gd name="T10" fmla="*/ 178 w 541"/>
                <a:gd name="T11" fmla="*/ 13 h 484"/>
                <a:gd name="T12" fmla="*/ 141 w 541"/>
                <a:gd name="T13" fmla="*/ 27 h 484"/>
                <a:gd name="T14" fmla="*/ 109 w 541"/>
                <a:gd name="T15" fmla="*/ 45 h 484"/>
                <a:gd name="T16" fmla="*/ 79 w 541"/>
                <a:gd name="T17" fmla="*/ 68 h 484"/>
                <a:gd name="T18" fmla="*/ 53 w 541"/>
                <a:gd name="T19" fmla="*/ 95 h 484"/>
                <a:gd name="T20" fmla="*/ 31 w 541"/>
                <a:gd name="T21" fmla="*/ 126 h 484"/>
                <a:gd name="T22" fmla="*/ 14 w 541"/>
                <a:gd name="T23" fmla="*/ 160 h 484"/>
                <a:gd name="T24" fmla="*/ 5 w 541"/>
                <a:gd name="T25" fmla="*/ 194 h 484"/>
                <a:gd name="T26" fmla="*/ 0 w 541"/>
                <a:gd name="T27" fmla="*/ 229 h 484"/>
                <a:gd name="T28" fmla="*/ 2 w 541"/>
                <a:gd name="T29" fmla="*/ 265 h 484"/>
                <a:gd name="T30" fmla="*/ 10 w 541"/>
                <a:gd name="T31" fmla="*/ 299 h 484"/>
                <a:gd name="T32" fmla="*/ 22 w 541"/>
                <a:gd name="T33" fmla="*/ 332 h 484"/>
                <a:gd name="T34" fmla="*/ 40 w 541"/>
                <a:gd name="T35" fmla="*/ 364 h 484"/>
                <a:gd name="T36" fmla="*/ 63 w 541"/>
                <a:gd name="T37" fmla="*/ 393 h 484"/>
                <a:gd name="T38" fmla="*/ 90 w 541"/>
                <a:gd name="T39" fmla="*/ 419 h 484"/>
                <a:gd name="T40" fmla="*/ 122 w 541"/>
                <a:gd name="T41" fmla="*/ 441 h 484"/>
                <a:gd name="T42" fmla="*/ 159 w 541"/>
                <a:gd name="T43" fmla="*/ 460 h 484"/>
                <a:gd name="T44" fmla="*/ 197 w 541"/>
                <a:gd name="T45" fmla="*/ 473 h 484"/>
                <a:gd name="T46" fmla="*/ 236 w 541"/>
                <a:gd name="T47" fmla="*/ 482 h 484"/>
                <a:gd name="T48" fmla="*/ 276 w 541"/>
                <a:gd name="T49" fmla="*/ 484 h 484"/>
                <a:gd name="T50" fmla="*/ 314 w 541"/>
                <a:gd name="T51" fmla="*/ 482 h 484"/>
                <a:gd name="T52" fmla="*/ 353 w 541"/>
                <a:gd name="T53" fmla="*/ 474 h 484"/>
                <a:gd name="T54" fmla="*/ 389 w 541"/>
                <a:gd name="T55" fmla="*/ 462 h 484"/>
                <a:gd name="T56" fmla="*/ 422 w 541"/>
                <a:gd name="T57" fmla="*/ 445 h 484"/>
                <a:gd name="T58" fmla="*/ 454 w 541"/>
                <a:gd name="T59" fmla="*/ 423 h 484"/>
                <a:gd name="T60" fmla="*/ 481 w 541"/>
                <a:gd name="T61" fmla="*/ 398 h 484"/>
                <a:gd name="T62" fmla="*/ 505 w 541"/>
                <a:gd name="T63" fmla="*/ 369 h 484"/>
                <a:gd name="T64" fmla="*/ 523 w 541"/>
                <a:gd name="T65" fmla="*/ 336 h 484"/>
                <a:gd name="T66" fmla="*/ 535 w 541"/>
                <a:gd name="T67" fmla="*/ 301 h 484"/>
                <a:gd name="T68" fmla="*/ 541 w 541"/>
                <a:gd name="T69" fmla="*/ 266 h 484"/>
                <a:gd name="T70" fmla="*/ 541 w 541"/>
                <a:gd name="T71" fmla="*/ 230 h 484"/>
                <a:gd name="T72" fmla="*/ 536 w 541"/>
                <a:gd name="T73" fmla="*/ 196 h 484"/>
                <a:gd name="T74" fmla="*/ 525 w 541"/>
                <a:gd name="T75" fmla="*/ 163 h 484"/>
                <a:gd name="T76" fmla="*/ 509 w 541"/>
                <a:gd name="T77" fmla="*/ 130 h 484"/>
                <a:gd name="T78" fmla="*/ 487 w 541"/>
                <a:gd name="T79" fmla="*/ 100 h 484"/>
                <a:gd name="T80" fmla="*/ 461 w 541"/>
                <a:gd name="T81" fmla="*/ 73 h 484"/>
                <a:gd name="T82" fmla="*/ 431 w 541"/>
                <a:gd name="T83" fmla="*/ 49 h 484"/>
                <a:gd name="T84" fmla="*/ 395 w 541"/>
                <a:gd name="T85" fmla="*/ 2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1" h="484">
                  <a:moveTo>
                    <a:pt x="395" y="29"/>
                  </a:moveTo>
                  <a:lnTo>
                    <a:pt x="383" y="23"/>
                  </a:lnTo>
                  <a:lnTo>
                    <a:pt x="370" y="19"/>
                  </a:lnTo>
                  <a:lnTo>
                    <a:pt x="358" y="14"/>
                  </a:lnTo>
                  <a:lnTo>
                    <a:pt x="345" y="11"/>
                  </a:lnTo>
                  <a:lnTo>
                    <a:pt x="332" y="7"/>
                  </a:lnTo>
                  <a:lnTo>
                    <a:pt x="319" y="4"/>
                  </a:lnTo>
                  <a:lnTo>
                    <a:pt x="306" y="2"/>
                  </a:lnTo>
                  <a:lnTo>
                    <a:pt x="292" y="1"/>
                  </a:lnTo>
                  <a:lnTo>
                    <a:pt x="280" y="0"/>
                  </a:lnTo>
                  <a:lnTo>
                    <a:pt x="266" y="0"/>
                  </a:lnTo>
                  <a:lnTo>
                    <a:pt x="254" y="0"/>
                  </a:lnTo>
                  <a:lnTo>
                    <a:pt x="240" y="1"/>
                  </a:lnTo>
                  <a:lnTo>
                    <a:pt x="228" y="2"/>
                  </a:lnTo>
                  <a:lnTo>
                    <a:pt x="214" y="4"/>
                  </a:lnTo>
                  <a:lnTo>
                    <a:pt x="202" y="6"/>
                  </a:lnTo>
                  <a:lnTo>
                    <a:pt x="189" y="10"/>
                  </a:lnTo>
                  <a:lnTo>
                    <a:pt x="178" y="13"/>
                  </a:lnTo>
                  <a:lnTo>
                    <a:pt x="165" y="17"/>
                  </a:lnTo>
                  <a:lnTo>
                    <a:pt x="154" y="22"/>
                  </a:lnTo>
                  <a:lnTo>
                    <a:pt x="141" y="27"/>
                  </a:lnTo>
                  <a:lnTo>
                    <a:pt x="131" y="32"/>
                  </a:lnTo>
                  <a:lnTo>
                    <a:pt x="119" y="39"/>
                  </a:lnTo>
                  <a:lnTo>
                    <a:pt x="109" y="45"/>
                  </a:lnTo>
                  <a:lnTo>
                    <a:pt x="98" y="52"/>
                  </a:lnTo>
                  <a:lnTo>
                    <a:pt x="88" y="60"/>
                  </a:lnTo>
                  <a:lnTo>
                    <a:pt x="79" y="68"/>
                  </a:lnTo>
                  <a:lnTo>
                    <a:pt x="69" y="76"/>
                  </a:lnTo>
                  <a:lnTo>
                    <a:pt x="61" y="86"/>
                  </a:lnTo>
                  <a:lnTo>
                    <a:pt x="53" y="95"/>
                  </a:lnTo>
                  <a:lnTo>
                    <a:pt x="44" y="104"/>
                  </a:lnTo>
                  <a:lnTo>
                    <a:pt x="37" y="115"/>
                  </a:lnTo>
                  <a:lnTo>
                    <a:pt x="31" y="126"/>
                  </a:lnTo>
                  <a:lnTo>
                    <a:pt x="24" y="137"/>
                  </a:lnTo>
                  <a:lnTo>
                    <a:pt x="19" y="148"/>
                  </a:lnTo>
                  <a:lnTo>
                    <a:pt x="14" y="160"/>
                  </a:lnTo>
                  <a:lnTo>
                    <a:pt x="11" y="171"/>
                  </a:lnTo>
                  <a:lnTo>
                    <a:pt x="7" y="183"/>
                  </a:lnTo>
                  <a:lnTo>
                    <a:pt x="5" y="194"/>
                  </a:lnTo>
                  <a:lnTo>
                    <a:pt x="2" y="205"/>
                  </a:lnTo>
                  <a:lnTo>
                    <a:pt x="1" y="218"/>
                  </a:lnTo>
                  <a:lnTo>
                    <a:pt x="0" y="229"/>
                  </a:lnTo>
                  <a:lnTo>
                    <a:pt x="0" y="241"/>
                  </a:lnTo>
                  <a:lnTo>
                    <a:pt x="0" y="252"/>
                  </a:lnTo>
                  <a:lnTo>
                    <a:pt x="2" y="265"/>
                  </a:lnTo>
                  <a:lnTo>
                    <a:pt x="4" y="276"/>
                  </a:lnTo>
                  <a:lnTo>
                    <a:pt x="7" y="288"/>
                  </a:lnTo>
                  <a:lnTo>
                    <a:pt x="10" y="299"/>
                  </a:lnTo>
                  <a:lnTo>
                    <a:pt x="13" y="310"/>
                  </a:lnTo>
                  <a:lnTo>
                    <a:pt x="17" y="321"/>
                  </a:lnTo>
                  <a:lnTo>
                    <a:pt x="22" y="332"/>
                  </a:lnTo>
                  <a:lnTo>
                    <a:pt x="27" y="343"/>
                  </a:lnTo>
                  <a:lnTo>
                    <a:pt x="34" y="353"/>
                  </a:lnTo>
                  <a:lnTo>
                    <a:pt x="40" y="364"/>
                  </a:lnTo>
                  <a:lnTo>
                    <a:pt x="46" y="373"/>
                  </a:lnTo>
                  <a:lnTo>
                    <a:pt x="55" y="384"/>
                  </a:lnTo>
                  <a:lnTo>
                    <a:pt x="63" y="393"/>
                  </a:lnTo>
                  <a:lnTo>
                    <a:pt x="71" y="401"/>
                  </a:lnTo>
                  <a:lnTo>
                    <a:pt x="81" y="411"/>
                  </a:lnTo>
                  <a:lnTo>
                    <a:pt x="90" y="419"/>
                  </a:lnTo>
                  <a:lnTo>
                    <a:pt x="100" y="426"/>
                  </a:lnTo>
                  <a:lnTo>
                    <a:pt x="111" y="435"/>
                  </a:lnTo>
                  <a:lnTo>
                    <a:pt x="122" y="441"/>
                  </a:lnTo>
                  <a:lnTo>
                    <a:pt x="134" y="448"/>
                  </a:lnTo>
                  <a:lnTo>
                    <a:pt x="146" y="454"/>
                  </a:lnTo>
                  <a:lnTo>
                    <a:pt x="159" y="460"/>
                  </a:lnTo>
                  <a:lnTo>
                    <a:pt x="171" y="465"/>
                  </a:lnTo>
                  <a:lnTo>
                    <a:pt x="184" y="469"/>
                  </a:lnTo>
                  <a:lnTo>
                    <a:pt x="197" y="473"/>
                  </a:lnTo>
                  <a:lnTo>
                    <a:pt x="210" y="476"/>
                  </a:lnTo>
                  <a:lnTo>
                    <a:pt x="223" y="479"/>
                  </a:lnTo>
                  <a:lnTo>
                    <a:pt x="236" y="482"/>
                  </a:lnTo>
                  <a:lnTo>
                    <a:pt x="249" y="483"/>
                  </a:lnTo>
                  <a:lnTo>
                    <a:pt x="262" y="484"/>
                  </a:lnTo>
                  <a:lnTo>
                    <a:pt x="276" y="484"/>
                  </a:lnTo>
                  <a:lnTo>
                    <a:pt x="289" y="484"/>
                  </a:lnTo>
                  <a:lnTo>
                    <a:pt x="302" y="483"/>
                  </a:lnTo>
                  <a:lnTo>
                    <a:pt x="314" y="482"/>
                  </a:lnTo>
                  <a:lnTo>
                    <a:pt x="328" y="479"/>
                  </a:lnTo>
                  <a:lnTo>
                    <a:pt x="340" y="477"/>
                  </a:lnTo>
                  <a:lnTo>
                    <a:pt x="353" y="474"/>
                  </a:lnTo>
                  <a:lnTo>
                    <a:pt x="365" y="470"/>
                  </a:lnTo>
                  <a:lnTo>
                    <a:pt x="377" y="466"/>
                  </a:lnTo>
                  <a:lnTo>
                    <a:pt x="389" y="462"/>
                  </a:lnTo>
                  <a:lnTo>
                    <a:pt x="401" y="457"/>
                  </a:lnTo>
                  <a:lnTo>
                    <a:pt x="412" y="451"/>
                  </a:lnTo>
                  <a:lnTo>
                    <a:pt x="422" y="445"/>
                  </a:lnTo>
                  <a:lnTo>
                    <a:pt x="433" y="439"/>
                  </a:lnTo>
                  <a:lnTo>
                    <a:pt x="443" y="432"/>
                  </a:lnTo>
                  <a:lnTo>
                    <a:pt x="454" y="423"/>
                  </a:lnTo>
                  <a:lnTo>
                    <a:pt x="463" y="416"/>
                  </a:lnTo>
                  <a:lnTo>
                    <a:pt x="472" y="408"/>
                  </a:lnTo>
                  <a:lnTo>
                    <a:pt x="481" y="398"/>
                  </a:lnTo>
                  <a:lnTo>
                    <a:pt x="489" y="389"/>
                  </a:lnTo>
                  <a:lnTo>
                    <a:pt x="497" y="378"/>
                  </a:lnTo>
                  <a:lnTo>
                    <a:pt x="505" y="369"/>
                  </a:lnTo>
                  <a:lnTo>
                    <a:pt x="511" y="358"/>
                  </a:lnTo>
                  <a:lnTo>
                    <a:pt x="517" y="347"/>
                  </a:lnTo>
                  <a:lnTo>
                    <a:pt x="523" y="336"/>
                  </a:lnTo>
                  <a:lnTo>
                    <a:pt x="528" y="324"/>
                  </a:lnTo>
                  <a:lnTo>
                    <a:pt x="532" y="313"/>
                  </a:lnTo>
                  <a:lnTo>
                    <a:pt x="535" y="301"/>
                  </a:lnTo>
                  <a:lnTo>
                    <a:pt x="537" y="290"/>
                  </a:lnTo>
                  <a:lnTo>
                    <a:pt x="539" y="277"/>
                  </a:lnTo>
                  <a:lnTo>
                    <a:pt x="541" y="266"/>
                  </a:lnTo>
                  <a:lnTo>
                    <a:pt x="541" y="254"/>
                  </a:lnTo>
                  <a:lnTo>
                    <a:pt x="541" y="243"/>
                  </a:lnTo>
                  <a:lnTo>
                    <a:pt x="541" y="230"/>
                  </a:lnTo>
                  <a:lnTo>
                    <a:pt x="540" y="219"/>
                  </a:lnTo>
                  <a:lnTo>
                    <a:pt x="538" y="208"/>
                  </a:lnTo>
                  <a:lnTo>
                    <a:pt x="536" y="196"/>
                  </a:lnTo>
                  <a:lnTo>
                    <a:pt x="533" y="185"/>
                  </a:lnTo>
                  <a:lnTo>
                    <a:pt x="529" y="173"/>
                  </a:lnTo>
                  <a:lnTo>
                    <a:pt x="525" y="163"/>
                  </a:lnTo>
                  <a:lnTo>
                    <a:pt x="520" y="151"/>
                  </a:lnTo>
                  <a:lnTo>
                    <a:pt x="514" y="141"/>
                  </a:lnTo>
                  <a:lnTo>
                    <a:pt x="509" y="130"/>
                  </a:lnTo>
                  <a:lnTo>
                    <a:pt x="502" y="120"/>
                  </a:lnTo>
                  <a:lnTo>
                    <a:pt x="495" y="111"/>
                  </a:lnTo>
                  <a:lnTo>
                    <a:pt x="487" y="100"/>
                  </a:lnTo>
                  <a:lnTo>
                    <a:pt x="480" y="91"/>
                  </a:lnTo>
                  <a:lnTo>
                    <a:pt x="470" y="81"/>
                  </a:lnTo>
                  <a:lnTo>
                    <a:pt x="461" y="73"/>
                  </a:lnTo>
                  <a:lnTo>
                    <a:pt x="452" y="65"/>
                  </a:lnTo>
                  <a:lnTo>
                    <a:pt x="441" y="56"/>
                  </a:lnTo>
                  <a:lnTo>
                    <a:pt x="431" y="49"/>
                  </a:lnTo>
                  <a:lnTo>
                    <a:pt x="419" y="42"/>
                  </a:lnTo>
                  <a:lnTo>
                    <a:pt x="408" y="36"/>
                  </a:lnTo>
                  <a:lnTo>
                    <a:pt x="395" y="29"/>
                  </a:lnTo>
                  <a:close/>
                </a:path>
              </a:pathLst>
            </a:custGeom>
            <a:solidFill>
              <a:srgbClr val="F3F3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17" name="Freeform 72"/>
            <p:cNvSpPr>
              <a:spLocks/>
            </p:cNvSpPr>
            <p:nvPr/>
          </p:nvSpPr>
          <p:spPr bwMode="auto">
            <a:xfrm>
              <a:off x="5441" y="3359"/>
              <a:ext cx="117" cy="105"/>
            </a:xfrm>
            <a:custGeom>
              <a:avLst/>
              <a:gdLst>
                <a:gd name="T0" fmla="*/ 240 w 352"/>
                <a:gd name="T1" fmla="*/ 11 h 314"/>
                <a:gd name="T2" fmla="*/ 207 w 352"/>
                <a:gd name="T3" fmla="*/ 3 h 314"/>
                <a:gd name="T4" fmla="*/ 173 w 352"/>
                <a:gd name="T5" fmla="*/ 0 h 314"/>
                <a:gd name="T6" fmla="*/ 138 w 352"/>
                <a:gd name="T7" fmla="*/ 2 h 314"/>
                <a:gd name="T8" fmla="*/ 106 w 352"/>
                <a:gd name="T9" fmla="*/ 11 h 314"/>
                <a:gd name="T10" fmla="*/ 77 w 352"/>
                <a:gd name="T11" fmla="*/ 25 h 314"/>
                <a:gd name="T12" fmla="*/ 50 w 352"/>
                <a:gd name="T13" fmla="*/ 44 h 314"/>
                <a:gd name="T14" fmla="*/ 28 w 352"/>
                <a:gd name="T15" fmla="*/ 68 h 314"/>
                <a:gd name="T16" fmla="*/ 11 w 352"/>
                <a:gd name="T17" fmla="*/ 96 h 314"/>
                <a:gd name="T18" fmla="*/ 2 w 352"/>
                <a:gd name="T19" fmla="*/ 126 h 314"/>
                <a:gd name="T20" fmla="*/ 0 w 352"/>
                <a:gd name="T21" fmla="*/ 157 h 314"/>
                <a:gd name="T22" fmla="*/ 3 w 352"/>
                <a:gd name="T23" fmla="*/ 187 h 314"/>
                <a:gd name="T24" fmla="*/ 13 w 352"/>
                <a:gd name="T25" fmla="*/ 215 h 314"/>
                <a:gd name="T26" fmla="*/ 30 w 352"/>
                <a:gd name="T27" fmla="*/ 243 h 314"/>
                <a:gd name="T28" fmla="*/ 52 w 352"/>
                <a:gd name="T29" fmla="*/ 266 h 314"/>
                <a:gd name="T30" fmla="*/ 79 w 352"/>
                <a:gd name="T31" fmla="*/ 287 h 314"/>
                <a:gd name="T32" fmla="*/ 110 w 352"/>
                <a:gd name="T33" fmla="*/ 303 h 314"/>
                <a:gd name="T34" fmla="*/ 145 w 352"/>
                <a:gd name="T35" fmla="*/ 312 h 314"/>
                <a:gd name="T36" fmla="*/ 179 w 352"/>
                <a:gd name="T37" fmla="*/ 314 h 314"/>
                <a:gd name="T38" fmla="*/ 212 w 352"/>
                <a:gd name="T39" fmla="*/ 312 h 314"/>
                <a:gd name="T40" fmla="*/ 245 w 352"/>
                <a:gd name="T41" fmla="*/ 304 h 314"/>
                <a:gd name="T42" fmla="*/ 275 w 352"/>
                <a:gd name="T43" fmla="*/ 289 h 314"/>
                <a:gd name="T44" fmla="*/ 301 w 352"/>
                <a:gd name="T45" fmla="*/ 271 h 314"/>
                <a:gd name="T46" fmla="*/ 323 w 352"/>
                <a:gd name="T47" fmla="*/ 247 h 314"/>
                <a:gd name="T48" fmla="*/ 339 w 352"/>
                <a:gd name="T49" fmla="*/ 219 h 314"/>
                <a:gd name="T50" fmla="*/ 349 w 352"/>
                <a:gd name="T51" fmla="*/ 188 h 314"/>
                <a:gd name="T52" fmla="*/ 352 w 352"/>
                <a:gd name="T53" fmla="*/ 158 h 314"/>
                <a:gd name="T54" fmla="*/ 348 w 352"/>
                <a:gd name="T55" fmla="*/ 128 h 314"/>
                <a:gd name="T56" fmla="*/ 337 w 352"/>
                <a:gd name="T57" fmla="*/ 99 h 314"/>
                <a:gd name="T58" fmla="*/ 322 w 352"/>
                <a:gd name="T59" fmla="*/ 72 h 314"/>
                <a:gd name="T60" fmla="*/ 300 w 352"/>
                <a:gd name="T61" fmla="*/ 48 h 314"/>
                <a:gd name="T62" fmla="*/ 273 w 352"/>
                <a:gd name="T63" fmla="*/ 2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314">
                  <a:moveTo>
                    <a:pt x="257" y="19"/>
                  </a:moveTo>
                  <a:lnTo>
                    <a:pt x="240" y="11"/>
                  </a:lnTo>
                  <a:lnTo>
                    <a:pt x="224" y="6"/>
                  </a:lnTo>
                  <a:lnTo>
                    <a:pt x="207" y="3"/>
                  </a:lnTo>
                  <a:lnTo>
                    <a:pt x="189" y="0"/>
                  </a:lnTo>
                  <a:lnTo>
                    <a:pt x="173" y="0"/>
                  </a:lnTo>
                  <a:lnTo>
                    <a:pt x="156" y="0"/>
                  </a:lnTo>
                  <a:lnTo>
                    <a:pt x="138" y="2"/>
                  </a:lnTo>
                  <a:lnTo>
                    <a:pt x="123" y="6"/>
                  </a:lnTo>
                  <a:lnTo>
                    <a:pt x="106" y="11"/>
                  </a:lnTo>
                  <a:lnTo>
                    <a:pt x="91" y="17"/>
                  </a:lnTo>
                  <a:lnTo>
                    <a:pt x="77" y="25"/>
                  </a:lnTo>
                  <a:lnTo>
                    <a:pt x="63" y="34"/>
                  </a:lnTo>
                  <a:lnTo>
                    <a:pt x="50" y="44"/>
                  </a:lnTo>
                  <a:lnTo>
                    <a:pt x="38" y="55"/>
                  </a:lnTo>
                  <a:lnTo>
                    <a:pt x="28" y="68"/>
                  </a:lnTo>
                  <a:lnTo>
                    <a:pt x="19" y="82"/>
                  </a:lnTo>
                  <a:lnTo>
                    <a:pt x="11" y="96"/>
                  </a:lnTo>
                  <a:lnTo>
                    <a:pt x="6" y="111"/>
                  </a:lnTo>
                  <a:lnTo>
                    <a:pt x="2" y="126"/>
                  </a:lnTo>
                  <a:lnTo>
                    <a:pt x="0" y="141"/>
                  </a:lnTo>
                  <a:lnTo>
                    <a:pt x="0" y="157"/>
                  </a:lnTo>
                  <a:lnTo>
                    <a:pt x="1" y="172"/>
                  </a:lnTo>
                  <a:lnTo>
                    <a:pt x="3" y="187"/>
                  </a:lnTo>
                  <a:lnTo>
                    <a:pt x="7" y="202"/>
                  </a:lnTo>
                  <a:lnTo>
                    <a:pt x="13" y="215"/>
                  </a:lnTo>
                  <a:lnTo>
                    <a:pt x="21" y="230"/>
                  </a:lnTo>
                  <a:lnTo>
                    <a:pt x="30" y="243"/>
                  </a:lnTo>
                  <a:lnTo>
                    <a:pt x="39" y="255"/>
                  </a:lnTo>
                  <a:lnTo>
                    <a:pt x="52" y="266"/>
                  </a:lnTo>
                  <a:lnTo>
                    <a:pt x="64" y="278"/>
                  </a:lnTo>
                  <a:lnTo>
                    <a:pt x="79" y="287"/>
                  </a:lnTo>
                  <a:lnTo>
                    <a:pt x="95" y="296"/>
                  </a:lnTo>
                  <a:lnTo>
                    <a:pt x="110" y="303"/>
                  </a:lnTo>
                  <a:lnTo>
                    <a:pt x="127" y="308"/>
                  </a:lnTo>
                  <a:lnTo>
                    <a:pt x="145" y="312"/>
                  </a:lnTo>
                  <a:lnTo>
                    <a:pt x="161" y="314"/>
                  </a:lnTo>
                  <a:lnTo>
                    <a:pt x="179" y="314"/>
                  </a:lnTo>
                  <a:lnTo>
                    <a:pt x="196" y="314"/>
                  </a:lnTo>
                  <a:lnTo>
                    <a:pt x="212" y="312"/>
                  </a:lnTo>
                  <a:lnTo>
                    <a:pt x="229" y="308"/>
                  </a:lnTo>
                  <a:lnTo>
                    <a:pt x="245" y="304"/>
                  </a:lnTo>
                  <a:lnTo>
                    <a:pt x="260" y="297"/>
                  </a:lnTo>
                  <a:lnTo>
                    <a:pt x="275" y="289"/>
                  </a:lnTo>
                  <a:lnTo>
                    <a:pt x="288" y="281"/>
                  </a:lnTo>
                  <a:lnTo>
                    <a:pt x="301" y="271"/>
                  </a:lnTo>
                  <a:lnTo>
                    <a:pt x="312" y="259"/>
                  </a:lnTo>
                  <a:lnTo>
                    <a:pt x="323" y="247"/>
                  </a:lnTo>
                  <a:lnTo>
                    <a:pt x="332" y="233"/>
                  </a:lnTo>
                  <a:lnTo>
                    <a:pt x="339" y="219"/>
                  </a:lnTo>
                  <a:lnTo>
                    <a:pt x="346" y="203"/>
                  </a:lnTo>
                  <a:lnTo>
                    <a:pt x="349" y="188"/>
                  </a:lnTo>
                  <a:lnTo>
                    <a:pt x="352" y="173"/>
                  </a:lnTo>
                  <a:lnTo>
                    <a:pt x="352" y="158"/>
                  </a:lnTo>
                  <a:lnTo>
                    <a:pt x="351" y="143"/>
                  </a:lnTo>
                  <a:lnTo>
                    <a:pt x="348" y="128"/>
                  </a:lnTo>
                  <a:lnTo>
                    <a:pt x="344" y="112"/>
                  </a:lnTo>
                  <a:lnTo>
                    <a:pt x="337" y="99"/>
                  </a:lnTo>
                  <a:lnTo>
                    <a:pt x="330" y="84"/>
                  </a:lnTo>
                  <a:lnTo>
                    <a:pt x="322" y="72"/>
                  </a:lnTo>
                  <a:lnTo>
                    <a:pt x="311" y="59"/>
                  </a:lnTo>
                  <a:lnTo>
                    <a:pt x="300" y="48"/>
                  </a:lnTo>
                  <a:lnTo>
                    <a:pt x="286" y="36"/>
                  </a:lnTo>
                  <a:lnTo>
                    <a:pt x="273" y="27"/>
                  </a:lnTo>
                  <a:lnTo>
                    <a:pt x="257" y="19"/>
                  </a:lnTo>
                  <a:close/>
                </a:path>
              </a:pathLst>
            </a:custGeom>
            <a:solidFill>
              <a:srgbClr val="F3F3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18" name="Freeform 73"/>
            <p:cNvSpPr>
              <a:spLocks/>
            </p:cNvSpPr>
            <p:nvPr/>
          </p:nvSpPr>
          <p:spPr bwMode="auto">
            <a:xfrm>
              <a:off x="2891" y="3298"/>
              <a:ext cx="259" cy="234"/>
            </a:xfrm>
            <a:custGeom>
              <a:avLst/>
              <a:gdLst>
                <a:gd name="T0" fmla="*/ 108 w 776"/>
                <a:gd name="T1" fmla="*/ 588 h 702"/>
                <a:gd name="T2" fmla="*/ 70 w 776"/>
                <a:gd name="T3" fmla="*/ 546 h 702"/>
                <a:gd name="T4" fmla="*/ 41 w 776"/>
                <a:gd name="T5" fmla="*/ 502 h 702"/>
                <a:gd name="T6" fmla="*/ 19 w 776"/>
                <a:gd name="T7" fmla="*/ 455 h 702"/>
                <a:gd name="T8" fmla="*/ 6 w 776"/>
                <a:gd name="T9" fmla="*/ 405 h 702"/>
                <a:gd name="T10" fmla="*/ 0 w 776"/>
                <a:gd name="T11" fmla="*/ 355 h 702"/>
                <a:gd name="T12" fmla="*/ 2 w 776"/>
                <a:gd name="T13" fmla="*/ 304 h 702"/>
                <a:gd name="T14" fmla="*/ 12 w 776"/>
                <a:gd name="T15" fmla="*/ 255 h 702"/>
                <a:gd name="T16" fmla="*/ 30 w 776"/>
                <a:gd name="T17" fmla="*/ 206 h 702"/>
                <a:gd name="T18" fmla="*/ 56 w 776"/>
                <a:gd name="T19" fmla="*/ 160 h 702"/>
                <a:gd name="T20" fmla="*/ 91 w 776"/>
                <a:gd name="T21" fmla="*/ 117 h 702"/>
                <a:gd name="T22" fmla="*/ 133 w 776"/>
                <a:gd name="T23" fmla="*/ 81 h 702"/>
                <a:gd name="T24" fmla="*/ 179 w 776"/>
                <a:gd name="T25" fmla="*/ 50 h 702"/>
                <a:gd name="T26" fmla="*/ 229 w 776"/>
                <a:gd name="T27" fmla="*/ 28 h 702"/>
                <a:gd name="T28" fmla="*/ 282 w 776"/>
                <a:gd name="T29" fmla="*/ 11 h 702"/>
                <a:gd name="T30" fmla="*/ 337 w 776"/>
                <a:gd name="T31" fmla="*/ 3 h 702"/>
                <a:gd name="T32" fmla="*/ 392 w 776"/>
                <a:gd name="T33" fmla="*/ 0 h 702"/>
                <a:gd name="T34" fmla="*/ 449 w 776"/>
                <a:gd name="T35" fmla="*/ 6 h 702"/>
                <a:gd name="T36" fmla="*/ 504 w 776"/>
                <a:gd name="T37" fmla="*/ 19 h 702"/>
                <a:gd name="T38" fmla="*/ 556 w 776"/>
                <a:gd name="T39" fmla="*/ 39 h 702"/>
                <a:gd name="T40" fmla="*/ 607 w 776"/>
                <a:gd name="T41" fmla="*/ 66 h 702"/>
                <a:gd name="T42" fmla="*/ 653 w 776"/>
                <a:gd name="T43" fmla="*/ 100 h 702"/>
                <a:gd name="T44" fmla="*/ 693 w 776"/>
                <a:gd name="T45" fmla="*/ 141 h 702"/>
                <a:gd name="T46" fmla="*/ 725 w 776"/>
                <a:gd name="T47" fmla="*/ 185 h 702"/>
                <a:gd name="T48" fmla="*/ 749 w 776"/>
                <a:gd name="T49" fmla="*/ 232 h 702"/>
                <a:gd name="T50" fmla="*/ 766 w 776"/>
                <a:gd name="T51" fmla="*/ 281 h 702"/>
                <a:gd name="T52" fmla="*/ 774 w 776"/>
                <a:gd name="T53" fmla="*/ 331 h 702"/>
                <a:gd name="T54" fmla="*/ 775 w 776"/>
                <a:gd name="T55" fmla="*/ 381 h 702"/>
                <a:gd name="T56" fmla="*/ 768 w 776"/>
                <a:gd name="T57" fmla="*/ 431 h 702"/>
                <a:gd name="T58" fmla="*/ 752 w 776"/>
                <a:gd name="T59" fmla="*/ 480 h 702"/>
                <a:gd name="T60" fmla="*/ 728 w 776"/>
                <a:gd name="T61" fmla="*/ 527 h 702"/>
                <a:gd name="T62" fmla="*/ 697 w 776"/>
                <a:gd name="T63" fmla="*/ 570 h 702"/>
                <a:gd name="T64" fmla="*/ 657 w 776"/>
                <a:gd name="T65" fmla="*/ 610 h 702"/>
                <a:gd name="T66" fmla="*/ 611 w 776"/>
                <a:gd name="T67" fmla="*/ 642 h 702"/>
                <a:gd name="T68" fmla="*/ 563 w 776"/>
                <a:gd name="T69" fmla="*/ 667 h 702"/>
                <a:gd name="T70" fmla="*/ 511 w 776"/>
                <a:gd name="T71" fmla="*/ 686 h 702"/>
                <a:gd name="T72" fmla="*/ 456 w 776"/>
                <a:gd name="T73" fmla="*/ 697 h 702"/>
                <a:gd name="T74" fmla="*/ 401 w 776"/>
                <a:gd name="T75" fmla="*/ 702 h 702"/>
                <a:gd name="T76" fmla="*/ 345 w 776"/>
                <a:gd name="T77" fmla="*/ 698 h 702"/>
                <a:gd name="T78" fmla="*/ 289 w 776"/>
                <a:gd name="T79" fmla="*/ 688 h 702"/>
                <a:gd name="T80" fmla="*/ 236 w 776"/>
                <a:gd name="T81" fmla="*/ 670 h 702"/>
                <a:gd name="T82" fmla="*/ 184 w 776"/>
                <a:gd name="T83" fmla="*/ 645 h 702"/>
                <a:gd name="T84" fmla="*/ 136 w 776"/>
                <a:gd name="T85" fmla="*/ 613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6" h="702">
                  <a:moveTo>
                    <a:pt x="136" y="613"/>
                  </a:moveTo>
                  <a:lnTo>
                    <a:pt x="122" y="601"/>
                  </a:lnTo>
                  <a:lnTo>
                    <a:pt x="108" y="588"/>
                  </a:lnTo>
                  <a:lnTo>
                    <a:pt x="94" y="574"/>
                  </a:lnTo>
                  <a:lnTo>
                    <a:pt x="82" y="561"/>
                  </a:lnTo>
                  <a:lnTo>
                    <a:pt x="70" y="546"/>
                  </a:lnTo>
                  <a:lnTo>
                    <a:pt x="60" y="532"/>
                  </a:lnTo>
                  <a:lnTo>
                    <a:pt x="50" y="517"/>
                  </a:lnTo>
                  <a:lnTo>
                    <a:pt x="41" y="502"/>
                  </a:lnTo>
                  <a:lnTo>
                    <a:pt x="33" y="486"/>
                  </a:lnTo>
                  <a:lnTo>
                    <a:pt x="26" y="470"/>
                  </a:lnTo>
                  <a:lnTo>
                    <a:pt x="19" y="455"/>
                  </a:lnTo>
                  <a:lnTo>
                    <a:pt x="14" y="438"/>
                  </a:lnTo>
                  <a:lnTo>
                    <a:pt x="9" y="421"/>
                  </a:lnTo>
                  <a:lnTo>
                    <a:pt x="6" y="405"/>
                  </a:lnTo>
                  <a:lnTo>
                    <a:pt x="3" y="388"/>
                  </a:lnTo>
                  <a:lnTo>
                    <a:pt x="1" y="371"/>
                  </a:lnTo>
                  <a:lnTo>
                    <a:pt x="0" y="355"/>
                  </a:lnTo>
                  <a:lnTo>
                    <a:pt x="0" y="338"/>
                  </a:lnTo>
                  <a:lnTo>
                    <a:pt x="0" y="320"/>
                  </a:lnTo>
                  <a:lnTo>
                    <a:pt x="2" y="304"/>
                  </a:lnTo>
                  <a:lnTo>
                    <a:pt x="4" y="287"/>
                  </a:lnTo>
                  <a:lnTo>
                    <a:pt x="7" y="270"/>
                  </a:lnTo>
                  <a:lnTo>
                    <a:pt x="12" y="255"/>
                  </a:lnTo>
                  <a:lnTo>
                    <a:pt x="17" y="238"/>
                  </a:lnTo>
                  <a:lnTo>
                    <a:pt x="23" y="221"/>
                  </a:lnTo>
                  <a:lnTo>
                    <a:pt x="30" y="206"/>
                  </a:lnTo>
                  <a:lnTo>
                    <a:pt x="38" y="190"/>
                  </a:lnTo>
                  <a:lnTo>
                    <a:pt x="47" y="175"/>
                  </a:lnTo>
                  <a:lnTo>
                    <a:pt x="56" y="160"/>
                  </a:lnTo>
                  <a:lnTo>
                    <a:pt x="67" y="145"/>
                  </a:lnTo>
                  <a:lnTo>
                    <a:pt x="79" y="132"/>
                  </a:lnTo>
                  <a:lnTo>
                    <a:pt x="91" y="117"/>
                  </a:lnTo>
                  <a:lnTo>
                    <a:pt x="104" y="105"/>
                  </a:lnTo>
                  <a:lnTo>
                    <a:pt x="118" y="92"/>
                  </a:lnTo>
                  <a:lnTo>
                    <a:pt x="133" y="81"/>
                  </a:lnTo>
                  <a:lnTo>
                    <a:pt x="148" y="69"/>
                  </a:lnTo>
                  <a:lnTo>
                    <a:pt x="163" y="60"/>
                  </a:lnTo>
                  <a:lnTo>
                    <a:pt x="179" y="50"/>
                  </a:lnTo>
                  <a:lnTo>
                    <a:pt x="196" y="42"/>
                  </a:lnTo>
                  <a:lnTo>
                    <a:pt x="212" y="34"/>
                  </a:lnTo>
                  <a:lnTo>
                    <a:pt x="229" y="28"/>
                  </a:lnTo>
                  <a:lnTo>
                    <a:pt x="247" y="21"/>
                  </a:lnTo>
                  <a:lnTo>
                    <a:pt x="264" y="16"/>
                  </a:lnTo>
                  <a:lnTo>
                    <a:pt x="282" y="11"/>
                  </a:lnTo>
                  <a:lnTo>
                    <a:pt x="300" y="8"/>
                  </a:lnTo>
                  <a:lnTo>
                    <a:pt x="318" y="5"/>
                  </a:lnTo>
                  <a:lnTo>
                    <a:pt x="337" y="3"/>
                  </a:lnTo>
                  <a:lnTo>
                    <a:pt x="355" y="0"/>
                  </a:lnTo>
                  <a:lnTo>
                    <a:pt x="374" y="0"/>
                  </a:lnTo>
                  <a:lnTo>
                    <a:pt x="392" y="0"/>
                  </a:lnTo>
                  <a:lnTo>
                    <a:pt x="411" y="1"/>
                  </a:lnTo>
                  <a:lnTo>
                    <a:pt x="430" y="4"/>
                  </a:lnTo>
                  <a:lnTo>
                    <a:pt x="449" y="6"/>
                  </a:lnTo>
                  <a:lnTo>
                    <a:pt x="466" y="10"/>
                  </a:lnTo>
                  <a:lnTo>
                    <a:pt x="485" y="14"/>
                  </a:lnTo>
                  <a:lnTo>
                    <a:pt x="504" y="19"/>
                  </a:lnTo>
                  <a:lnTo>
                    <a:pt x="522" y="24"/>
                  </a:lnTo>
                  <a:lnTo>
                    <a:pt x="539" y="32"/>
                  </a:lnTo>
                  <a:lnTo>
                    <a:pt x="556" y="39"/>
                  </a:lnTo>
                  <a:lnTo>
                    <a:pt x="574" y="47"/>
                  </a:lnTo>
                  <a:lnTo>
                    <a:pt x="590" y="57"/>
                  </a:lnTo>
                  <a:lnTo>
                    <a:pt x="607" y="66"/>
                  </a:lnTo>
                  <a:lnTo>
                    <a:pt x="623" y="78"/>
                  </a:lnTo>
                  <a:lnTo>
                    <a:pt x="638" y="89"/>
                  </a:lnTo>
                  <a:lnTo>
                    <a:pt x="653" y="100"/>
                  </a:lnTo>
                  <a:lnTo>
                    <a:pt x="668" y="114"/>
                  </a:lnTo>
                  <a:lnTo>
                    <a:pt x="680" y="128"/>
                  </a:lnTo>
                  <a:lnTo>
                    <a:pt x="693" y="141"/>
                  </a:lnTo>
                  <a:lnTo>
                    <a:pt x="704" y="155"/>
                  </a:lnTo>
                  <a:lnTo>
                    <a:pt x="716" y="169"/>
                  </a:lnTo>
                  <a:lnTo>
                    <a:pt x="725" y="185"/>
                  </a:lnTo>
                  <a:lnTo>
                    <a:pt x="734" y="199"/>
                  </a:lnTo>
                  <a:lnTo>
                    <a:pt x="742" y="215"/>
                  </a:lnTo>
                  <a:lnTo>
                    <a:pt x="749" y="232"/>
                  </a:lnTo>
                  <a:lnTo>
                    <a:pt x="755" y="247"/>
                  </a:lnTo>
                  <a:lnTo>
                    <a:pt x="761" y="264"/>
                  </a:lnTo>
                  <a:lnTo>
                    <a:pt x="766" y="281"/>
                  </a:lnTo>
                  <a:lnTo>
                    <a:pt x="770" y="296"/>
                  </a:lnTo>
                  <a:lnTo>
                    <a:pt x="772" y="314"/>
                  </a:lnTo>
                  <a:lnTo>
                    <a:pt x="774" y="331"/>
                  </a:lnTo>
                  <a:lnTo>
                    <a:pt x="775" y="347"/>
                  </a:lnTo>
                  <a:lnTo>
                    <a:pt x="776" y="364"/>
                  </a:lnTo>
                  <a:lnTo>
                    <a:pt x="775" y="381"/>
                  </a:lnTo>
                  <a:lnTo>
                    <a:pt x="773" y="397"/>
                  </a:lnTo>
                  <a:lnTo>
                    <a:pt x="771" y="414"/>
                  </a:lnTo>
                  <a:lnTo>
                    <a:pt x="768" y="431"/>
                  </a:lnTo>
                  <a:lnTo>
                    <a:pt x="763" y="447"/>
                  </a:lnTo>
                  <a:lnTo>
                    <a:pt x="758" y="464"/>
                  </a:lnTo>
                  <a:lnTo>
                    <a:pt x="752" y="480"/>
                  </a:lnTo>
                  <a:lnTo>
                    <a:pt x="745" y="495"/>
                  </a:lnTo>
                  <a:lnTo>
                    <a:pt x="737" y="511"/>
                  </a:lnTo>
                  <a:lnTo>
                    <a:pt x="728" y="527"/>
                  </a:lnTo>
                  <a:lnTo>
                    <a:pt x="719" y="541"/>
                  </a:lnTo>
                  <a:lnTo>
                    <a:pt x="708" y="556"/>
                  </a:lnTo>
                  <a:lnTo>
                    <a:pt x="697" y="570"/>
                  </a:lnTo>
                  <a:lnTo>
                    <a:pt x="684" y="584"/>
                  </a:lnTo>
                  <a:lnTo>
                    <a:pt x="671" y="597"/>
                  </a:lnTo>
                  <a:lnTo>
                    <a:pt x="657" y="610"/>
                  </a:lnTo>
                  <a:lnTo>
                    <a:pt x="643" y="621"/>
                  </a:lnTo>
                  <a:lnTo>
                    <a:pt x="627" y="632"/>
                  </a:lnTo>
                  <a:lnTo>
                    <a:pt x="611" y="642"/>
                  </a:lnTo>
                  <a:lnTo>
                    <a:pt x="596" y="652"/>
                  </a:lnTo>
                  <a:lnTo>
                    <a:pt x="580" y="660"/>
                  </a:lnTo>
                  <a:lnTo>
                    <a:pt x="563" y="667"/>
                  </a:lnTo>
                  <a:lnTo>
                    <a:pt x="546" y="674"/>
                  </a:lnTo>
                  <a:lnTo>
                    <a:pt x="528" y="681"/>
                  </a:lnTo>
                  <a:lnTo>
                    <a:pt x="511" y="686"/>
                  </a:lnTo>
                  <a:lnTo>
                    <a:pt x="493" y="690"/>
                  </a:lnTo>
                  <a:lnTo>
                    <a:pt x="475" y="694"/>
                  </a:lnTo>
                  <a:lnTo>
                    <a:pt x="456" y="697"/>
                  </a:lnTo>
                  <a:lnTo>
                    <a:pt x="438" y="700"/>
                  </a:lnTo>
                  <a:lnTo>
                    <a:pt x="420" y="701"/>
                  </a:lnTo>
                  <a:lnTo>
                    <a:pt x="401" y="702"/>
                  </a:lnTo>
                  <a:lnTo>
                    <a:pt x="382" y="702"/>
                  </a:lnTo>
                  <a:lnTo>
                    <a:pt x="363" y="701"/>
                  </a:lnTo>
                  <a:lnTo>
                    <a:pt x="345" y="698"/>
                  </a:lnTo>
                  <a:lnTo>
                    <a:pt x="326" y="695"/>
                  </a:lnTo>
                  <a:lnTo>
                    <a:pt x="308" y="692"/>
                  </a:lnTo>
                  <a:lnTo>
                    <a:pt x="289" y="688"/>
                  </a:lnTo>
                  <a:lnTo>
                    <a:pt x="272" y="683"/>
                  </a:lnTo>
                  <a:lnTo>
                    <a:pt x="254" y="677"/>
                  </a:lnTo>
                  <a:lnTo>
                    <a:pt x="236" y="670"/>
                  </a:lnTo>
                  <a:lnTo>
                    <a:pt x="218" y="663"/>
                  </a:lnTo>
                  <a:lnTo>
                    <a:pt x="201" y="655"/>
                  </a:lnTo>
                  <a:lnTo>
                    <a:pt x="184" y="645"/>
                  </a:lnTo>
                  <a:lnTo>
                    <a:pt x="168" y="635"/>
                  </a:lnTo>
                  <a:lnTo>
                    <a:pt x="152" y="624"/>
                  </a:lnTo>
                  <a:lnTo>
                    <a:pt x="136" y="613"/>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19" name="Freeform 74"/>
            <p:cNvSpPr>
              <a:spLocks/>
            </p:cNvSpPr>
            <p:nvPr/>
          </p:nvSpPr>
          <p:spPr bwMode="auto">
            <a:xfrm>
              <a:off x="2821" y="2914"/>
              <a:ext cx="335" cy="301"/>
            </a:xfrm>
            <a:custGeom>
              <a:avLst/>
              <a:gdLst>
                <a:gd name="T0" fmla="*/ 180 w 1006"/>
                <a:gd name="T1" fmla="*/ 793 h 904"/>
                <a:gd name="T2" fmla="*/ 126 w 1006"/>
                <a:gd name="T3" fmla="*/ 744 h 904"/>
                <a:gd name="T4" fmla="*/ 81 w 1006"/>
                <a:gd name="T5" fmla="*/ 691 h 904"/>
                <a:gd name="T6" fmla="*/ 47 w 1006"/>
                <a:gd name="T7" fmla="*/ 633 h 904"/>
                <a:gd name="T8" fmla="*/ 21 w 1006"/>
                <a:gd name="T9" fmla="*/ 571 h 904"/>
                <a:gd name="T10" fmla="*/ 5 w 1006"/>
                <a:gd name="T11" fmla="*/ 506 h 904"/>
                <a:gd name="T12" fmla="*/ 0 w 1006"/>
                <a:gd name="T13" fmla="*/ 442 h 904"/>
                <a:gd name="T14" fmla="*/ 5 w 1006"/>
                <a:gd name="T15" fmla="*/ 376 h 904"/>
                <a:gd name="T16" fmla="*/ 21 w 1006"/>
                <a:gd name="T17" fmla="*/ 312 h 904"/>
                <a:gd name="T18" fmla="*/ 48 w 1006"/>
                <a:gd name="T19" fmla="*/ 250 h 904"/>
                <a:gd name="T20" fmla="*/ 87 w 1006"/>
                <a:gd name="T21" fmla="*/ 191 h 904"/>
                <a:gd name="T22" fmla="*/ 133 w 1006"/>
                <a:gd name="T23" fmla="*/ 138 h 904"/>
                <a:gd name="T24" fmla="*/ 189 w 1006"/>
                <a:gd name="T25" fmla="*/ 93 h 904"/>
                <a:gd name="T26" fmla="*/ 249 w 1006"/>
                <a:gd name="T27" fmla="*/ 56 h 904"/>
                <a:gd name="T28" fmla="*/ 315 w 1006"/>
                <a:gd name="T29" fmla="*/ 29 h 904"/>
                <a:gd name="T30" fmla="*/ 384 w 1006"/>
                <a:gd name="T31" fmla="*/ 11 h 904"/>
                <a:gd name="T32" fmla="*/ 455 w 1006"/>
                <a:gd name="T33" fmla="*/ 1 h 904"/>
                <a:gd name="T34" fmla="*/ 527 w 1006"/>
                <a:gd name="T35" fmla="*/ 1 h 904"/>
                <a:gd name="T36" fmla="*/ 600 w 1006"/>
                <a:gd name="T37" fmla="*/ 11 h 904"/>
                <a:gd name="T38" fmla="*/ 672 w 1006"/>
                <a:gd name="T39" fmla="*/ 29 h 904"/>
                <a:gd name="T40" fmla="*/ 741 w 1006"/>
                <a:gd name="T41" fmla="*/ 58 h 904"/>
                <a:gd name="T42" fmla="*/ 806 w 1006"/>
                <a:gd name="T43" fmla="*/ 97 h 904"/>
                <a:gd name="T44" fmla="*/ 863 w 1006"/>
                <a:gd name="T45" fmla="*/ 143 h 904"/>
                <a:gd name="T46" fmla="*/ 911 w 1006"/>
                <a:gd name="T47" fmla="*/ 195 h 904"/>
                <a:gd name="T48" fmla="*/ 949 w 1006"/>
                <a:gd name="T49" fmla="*/ 252 h 904"/>
                <a:gd name="T50" fmla="*/ 978 w 1006"/>
                <a:gd name="T51" fmla="*/ 313 h 904"/>
                <a:gd name="T52" fmla="*/ 997 w 1006"/>
                <a:gd name="T53" fmla="*/ 376 h 904"/>
                <a:gd name="T54" fmla="*/ 1006 w 1006"/>
                <a:gd name="T55" fmla="*/ 441 h 904"/>
                <a:gd name="T56" fmla="*/ 1004 w 1006"/>
                <a:gd name="T57" fmla="*/ 506 h 904"/>
                <a:gd name="T58" fmla="*/ 992 w 1006"/>
                <a:gd name="T59" fmla="*/ 571 h 904"/>
                <a:gd name="T60" fmla="*/ 968 w 1006"/>
                <a:gd name="T61" fmla="*/ 635 h 904"/>
                <a:gd name="T62" fmla="*/ 935 w 1006"/>
                <a:gd name="T63" fmla="*/ 694 h 904"/>
                <a:gd name="T64" fmla="*/ 890 w 1006"/>
                <a:gd name="T65" fmla="*/ 750 h 904"/>
                <a:gd name="T66" fmla="*/ 837 w 1006"/>
                <a:gd name="T67" fmla="*/ 797 h 904"/>
                <a:gd name="T68" fmla="*/ 779 w 1006"/>
                <a:gd name="T69" fmla="*/ 837 h 904"/>
                <a:gd name="T70" fmla="*/ 714 w 1006"/>
                <a:gd name="T71" fmla="*/ 867 h 904"/>
                <a:gd name="T72" fmla="*/ 646 w 1006"/>
                <a:gd name="T73" fmla="*/ 889 h 904"/>
                <a:gd name="T74" fmla="*/ 575 w 1006"/>
                <a:gd name="T75" fmla="*/ 900 h 904"/>
                <a:gd name="T76" fmla="*/ 503 w 1006"/>
                <a:gd name="T77" fmla="*/ 904 h 904"/>
                <a:gd name="T78" fmla="*/ 430 w 1006"/>
                <a:gd name="T79" fmla="*/ 898 h 904"/>
                <a:gd name="T80" fmla="*/ 359 w 1006"/>
                <a:gd name="T81" fmla="*/ 883 h 904"/>
                <a:gd name="T82" fmla="*/ 289 w 1006"/>
                <a:gd name="T83" fmla="*/ 857 h 904"/>
                <a:gd name="T84" fmla="*/ 222 w 1006"/>
                <a:gd name="T85" fmla="*/ 821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6" h="904">
                  <a:moveTo>
                    <a:pt x="222" y="821"/>
                  </a:moveTo>
                  <a:lnTo>
                    <a:pt x="201" y="808"/>
                  </a:lnTo>
                  <a:lnTo>
                    <a:pt x="180" y="793"/>
                  </a:lnTo>
                  <a:lnTo>
                    <a:pt x="162" y="777"/>
                  </a:lnTo>
                  <a:lnTo>
                    <a:pt x="144" y="761"/>
                  </a:lnTo>
                  <a:lnTo>
                    <a:pt x="126" y="744"/>
                  </a:lnTo>
                  <a:lnTo>
                    <a:pt x="111" y="727"/>
                  </a:lnTo>
                  <a:lnTo>
                    <a:pt x="96" y="709"/>
                  </a:lnTo>
                  <a:lnTo>
                    <a:pt x="81" y="691"/>
                  </a:lnTo>
                  <a:lnTo>
                    <a:pt x="69" y="671"/>
                  </a:lnTo>
                  <a:lnTo>
                    <a:pt x="57" y="652"/>
                  </a:lnTo>
                  <a:lnTo>
                    <a:pt x="47" y="633"/>
                  </a:lnTo>
                  <a:lnTo>
                    <a:pt x="37" y="612"/>
                  </a:lnTo>
                  <a:lnTo>
                    <a:pt x="28" y="592"/>
                  </a:lnTo>
                  <a:lnTo>
                    <a:pt x="21" y="571"/>
                  </a:lnTo>
                  <a:lnTo>
                    <a:pt x="15" y="549"/>
                  </a:lnTo>
                  <a:lnTo>
                    <a:pt x="9" y="528"/>
                  </a:lnTo>
                  <a:lnTo>
                    <a:pt x="5" y="506"/>
                  </a:lnTo>
                  <a:lnTo>
                    <a:pt x="2" y="485"/>
                  </a:lnTo>
                  <a:lnTo>
                    <a:pt x="1" y="464"/>
                  </a:lnTo>
                  <a:lnTo>
                    <a:pt x="0" y="442"/>
                  </a:lnTo>
                  <a:lnTo>
                    <a:pt x="1" y="420"/>
                  </a:lnTo>
                  <a:lnTo>
                    <a:pt x="2" y="398"/>
                  </a:lnTo>
                  <a:lnTo>
                    <a:pt x="5" y="376"/>
                  </a:lnTo>
                  <a:lnTo>
                    <a:pt x="9" y="354"/>
                  </a:lnTo>
                  <a:lnTo>
                    <a:pt x="15" y="334"/>
                  </a:lnTo>
                  <a:lnTo>
                    <a:pt x="21" y="312"/>
                  </a:lnTo>
                  <a:lnTo>
                    <a:pt x="29" y="291"/>
                  </a:lnTo>
                  <a:lnTo>
                    <a:pt x="38" y="270"/>
                  </a:lnTo>
                  <a:lnTo>
                    <a:pt x="48" y="250"/>
                  </a:lnTo>
                  <a:lnTo>
                    <a:pt x="59" y="229"/>
                  </a:lnTo>
                  <a:lnTo>
                    <a:pt x="72" y="210"/>
                  </a:lnTo>
                  <a:lnTo>
                    <a:pt x="87" y="191"/>
                  </a:lnTo>
                  <a:lnTo>
                    <a:pt x="101" y="172"/>
                  </a:lnTo>
                  <a:lnTo>
                    <a:pt x="117" y="154"/>
                  </a:lnTo>
                  <a:lnTo>
                    <a:pt x="133" y="138"/>
                  </a:lnTo>
                  <a:lnTo>
                    <a:pt x="151" y="122"/>
                  </a:lnTo>
                  <a:lnTo>
                    <a:pt x="170" y="107"/>
                  </a:lnTo>
                  <a:lnTo>
                    <a:pt x="189" y="93"/>
                  </a:lnTo>
                  <a:lnTo>
                    <a:pt x="208" y="80"/>
                  </a:lnTo>
                  <a:lnTo>
                    <a:pt x="228" y="68"/>
                  </a:lnTo>
                  <a:lnTo>
                    <a:pt x="249" y="56"/>
                  </a:lnTo>
                  <a:lnTo>
                    <a:pt x="271" y="47"/>
                  </a:lnTo>
                  <a:lnTo>
                    <a:pt x="292" y="38"/>
                  </a:lnTo>
                  <a:lnTo>
                    <a:pt x="315" y="29"/>
                  </a:lnTo>
                  <a:lnTo>
                    <a:pt x="338" y="22"/>
                  </a:lnTo>
                  <a:lnTo>
                    <a:pt x="361" y="16"/>
                  </a:lnTo>
                  <a:lnTo>
                    <a:pt x="384" y="11"/>
                  </a:lnTo>
                  <a:lnTo>
                    <a:pt x="408" y="6"/>
                  </a:lnTo>
                  <a:lnTo>
                    <a:pt x="431" y="3"/>
                  </a:lnTo>
                  <a:lnTo>
                    <a:pt x="455" y="1"/>
                  </a:lnTo>
                  <a:lnTo>
                    <a:pt x="479" y="0"/>
                  </a:lnTo>
                  <a:lnTo>
                    <a:pt x="503" y="0"/>
                  </a:lnTo>
                  <a:lnTo>
                    <a:pt x="527" y="1"/>
                  </a:lnTo>
                  <a:lnTo>
                    <a:pt x="552" y="3"/>
                  </a:lnTo>
                  <a:lnTo>
                    <a:pt x="576" y="6"/>
                  </a:lnTo>
                  <a:lnTo>
                    <a:pt x="600" y="11"/>
                  </a:lnTo>
                  <a:lnTo>
                    <a:pt x="624" y="16"/>
                  </a:lnTo>
                  <a:lnTo>
                    <a:pt x="648" y="22"/>
                  </a:lnTo>
                  <a:lnTo>
                    <a:pt x="672" y="29"/>
                  </a:lnTo>
                  <a:lnTo>
                    <a:pt x="695" y="38"/>
                  </a:lnTo>
                  <a:lnTo>
                    <a:pt x="718" y="48"/>
                  </a:lnTo>
                  <a:lnTo>
                    <a:pt x="741" y="58"/>
                  </a:lnTo>
                  <a:lnTo>
                    <a:pt x="763" y="70"/>
                  </a:lnTo>
                  <a:lnTo>
                    <a:pt x="785" y="83"/>
                  </a:lnTo>
                  <a:lnTo>
                    <a:pt x="806" y="97"/>
                  </a:lnTo>
                  <a:lnTo>
                    <a:pt x="825" y="112"/>
                  </a:lnTo>
                  <a:lnTo>
                    <a:pt x="845" y="127"/>
                  </a:lnTo>
                  <a:lnTo>
                    <a:pt x="863" y="143"/>
                  </a:lnTo>
                  <a:lnTo>
                    <a:pt x="880" y="161"/>
                  </a:lnTo>
                  <a:lnTo>
                    <a:pt x="896" y="177"/>
                  </a:lnTo>
                  <a:lnTo>
                    <a:pt x="911" y="195"/>
                  </a:lnTo>
                  <a:lnTo>
                    <a:pt x="924" y="214"/>
                  </a:lnTo>
                  <a:lnTo>
                    <a:pt x="938" y="232"/>
                  </a:lnTo>
                  <a:lnTo>
                    <a:pt x="949" y="252"/>
                  </a:lnTo>
                  <a:lnTo>
                    <a:pt x="960" y="272"/>
                  </a:lnTo>
                  <a:lnTo>
                    <a:pt x="969" y="293"/>
                  </a:lnTo>
                  <a:lnTo>
                    <a:pt x="978" y="313"/>
                  </a:lnTo>
                  <a:lnTo>
                    <a:pt x="986" y="334"/>
                  </a:lnTo>
                  <a:lnTo>
                    <a:pt x="992" y="355"/>
                  </a:lnTo>
                  <a:lnTo>
                    <a:pt x="997" y="376"/>
                  </a:lnTo>
                  <a:lnTo>
                    <a:pt x="1000" y="398"/>
                  </a:lnTo>
                  <a:lnTo>
                    <a:pt x="1004" y="419"/>
                  </a:lnTo>
                  <a:lnTo>
                    <a:pt x="1006" y="441"/>
                  </a:lnTo>
                  <a:lnTo>
                    <a:pt x="1006" y="463"/>
                  </a:lnTo>
                  <a:lnTo>
                    <a:pt x="1006" y="485"/>
                  </a:lnTo>
                  <a:lnTo>
                    <a:pt x="1004" y="506"/>
                  </a:lnTo>
                  <a:lnTo>
                    <a:pt x="1002" y="528"/>
                  </a:lnTo>
                  <a:lnTo>
                    <a:pt x="997" y="549"/>
                  </a:lnTo>
                  <a:lnTo>
                    <a:pt x="992" y="571"/>
                  </a:lnTo>
                  <a:lnTo>
                    <a:pt x="985" y="592"/>
                  </a:lnTo>
                  <a:lnTo>
                    <a:pt x="978" y="614"/>
                  </a:lnTo>
                  <a:lnTo>
                    <a:pt x="968" y="635"/>
                  </a:lnTo>
                  <a:lnTo>
                    <a:pt x="959" y="654"/>
                  </a:lnTo>
                  <a:lnTo>
                    <a:pt x="947" y="674"/>
                  </a:lnTo>
                  <a:lnTo>
                    <a:pt x="935" y="694"/>
                  </a:lnTo>
                  <a:lnTo>
                    <a:pt x="920" y="714"/>
                  </a:lnTo>
                  <a:lnTo>
                    <a:pt x="906" y="733"/>
                  </a:lnTo>
                  <a:lnTo>
                    <a:pt x="890" y="750"/>
                  </a:lnTo>
                  <a:lnTo>
                    <a:pt x="873" y="767"/>
                  </a:lnTo>
                  <a:lnTo>
                    <a:pt x="856" y="783"/>
                  </a:lnTo>
                  <a:lnTo>
                    <a:pt x="837" y="797"/>
                  </a:lnTo>
                  <a:lnTo>
                    <a:pt x="818" y="812"/>
                  </a:lnTo>
                  <a:lnTo>
                    <a:pt x="798" y="824"/>
                  </a:lnTo>
                  <a:lnTo>
                    <a:pt x="779" y="837"/>
                  </a:lnTo>
                  <a:lnTo>
                    <a:pt x="758" y="847"/>
                  </a:lnTo>
                  <a:lnTo>
                    <a:pt x="736" y="858"/>
                  </a:lnTo>
                  <a:lnTo>
                    <a:pt x="714" y="867"/>
                  </a:lnTo>
                  <a:lnTo>
                    <a:pt x="692" y="875"/>
                  </a:lnTo>
                  <a:lnTo>
                    <a:pt x="669" y="883"/>
                  </a:lnTo>
                  <a:lnTo>
                    <a:pt x="646" y="889"/>
                  </a:lnTo>
                  <a:lnTo>
                    <a:pt x="623" y="893"/>
                  </a:lnTo>
                  <a:lnTo>
                    <a:pt x="599" y="897"/>
                  </a:lnTo>
                  <a:lnTo>
                    <a:pt x="575" y="900"/>
                  </a:lnTo>
                  <a:lnTo>
                    <a:pt x="551" y="903"/>
                  </a:lnTo>
                  <a:lnTo>
                    <a:pt x="527" y="904"/>
                  </a:lnTo>
                  <a:lnTo>
                    <a:pt x="503" y="904"/>
                  </a:lnTo>
                  <a:lnTo>
                    <a:pt x="478" y="903"/>
                  </a:lnTo>
                  <a:lnTo>
                    <a:pt x="454" y="901"/>
                  </a:lnTo>
                  <a:lnTo>
                    <a:pt x="430" y="898"/>
                  </a:lnTo>
                  <a:lnTo>
                    <a:pt x="406" y="894"/>
                  </a:lnTo>
                  <a:lnTo>
                    <a:pt x="383" y="889"/>
                  </a:lnTo>
                  <a:lnTo>
                    <a:pt x="359" y="883"/>
                  </a:lnTo>
                  <a:lnTo>
                    <a:pt x="335" y="875"/>
                  </a:lnTo>
                  <a:lnTo>
                    <a:pt x="312" y="866"/>
                  </a:lnTo>
                  <a:lnTo>
                    <a:pt x="289" y="857"/>
                  </a:lnTo>
                  <a:lnTo>
                    <a:pt x="266" y="846"/>
                  </a:lnTo>
                  <a:lnTo>
                    <a:pt x="244" y="835"/>
                  </a:lnTo>
                  <a:lnTo>
                    <a:pt x="222" y="821"/>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20" name="Freeform 75"/>
            <p:cNvSpPr>
              <a:spLocks/>
            </p:cNvSpPr>
            <p:nvPr/>
          </p:nvSpPr>
          <p:spPr bwMode="auto">
            <a:xfrm>
              <a:off x="2744" y="2468"/>
              <a:ext cx="414" cy="372"/>
            </a:xfrm>
            <a:custGeom>
              <a:avLst/>
              <a:gdLst>
                <a:gd name="T0" fmla="*/ 256 w 1243"/>
                <a:gd name="T1" fmla="*/ 1001 h 1114"/>
                <a:gd name="T2" fmla="*/ 185 w 1243"/>
                <a:gd name="T3" fmla="*/ 945 h 1114"/>
                <a:gd name="T4" fmla="*/ 125 w 1243"/>
                <a:gd name="T5" fmla="*/ 883 h 1114"/>
                <a:gd name="T6" fmla="*/ 76 w 1243"/>
                <a:gd name="T7" fmla="*/ 814 h 1114"/>
                <a:gd name="T8" fmla="*/ 39 w 1243"/>
                <a:gd name="T9" fmla="*/ 740 h 1114"/>
                <a:gd name="T10" fmla="*/ 14 w 1243"/>
                <a:gd name="T11" fmla="*/ 662 h 1114"/>
                <a:gd name="T12" fmla="*/ 2 w 1243"/>
                <a:gd name="T13" fmla="*/ 583 h 1114"/>
                <a:gd name="T14" fmla="*/ 2 w 1243"/>
                <a:gd name="T15" fmla="*/ 502 h 1114"/>
                <a:gd name="T16" fmla="*/ 15 w 1243"/>
                <a:gd name="T17" fmla="*/ 421 h 1114"/>
                <a:gd name="T18" fmla="*/ 42 w 1243"/>
                <a:gd name="T19" fmla="*/ 343 h 1114"/>
                <a:gd name="T20" fmla="*/ 83 w 1243"/>
                <a:gd name="T21" fmla="*/ 267 h 1114"/>
                <a:gd name="T22" fmla="*/ 137 w 1243"/>
                <a:gd name="T23" fmla="*/ 198 h 1114"/>
                <a:gd name="T24" fmla="*/ 201 w 1243"/>
                <a:gd name="T25" fmla="*/ 139 h 1114"/>
                <a:gd name="T26" fmla="*/ 272 w 1243"/>
                <a:gd name="T27" fmla="*/ 90 h 1114"/>
                <a:gd name="T28" fmla="*/ 350 w 1243"/>
                <a:gd name="T29" fmla="*/ 52 h 1114"/>
                <a:gd name="T30" fmla="*/ 433 w 1243"/>
                <a:gd name="T31" fmla="*/ 23 h 1114"/>
                <a:gd name="T32" fmla="*/ 520 w 1243"/>
                <a:gd name="T33" fmla="*/ 6 h 1114"/>
                <a:gd name="T34" fmla="*/ 609 w 1243"/>
                <a:gd name="T35" fmla="*/ 0 h 1114"/>
                <a:gd name="T36" fmla="*/ 700 w 1243"/>
                <a:gd name="T37" fmla="*/ 6 h 1114"/>
                <a:gd name="T38" fmla="*/ 790 w 1243"/>
                <a:gd name="T39" fmla="*/ 24 h 1114"/>
                <a:gd name="T40" fmla="*/ 877 w 1243"/>
                <a:gd name="T41" fmla="*/ 55 h 1114"/>
                <a:gd name="T42" fmla="*/ 961 w 1243"/>
                <a:gd name="T43" fmla="*/ 96 h 1114"/>
                <a:gd name="T44" fmla="*/ 1036 w 1243"/>
                <a:gd name="T45" fmla="*/ 149 h 1114"/>
                <a:gd name="T46" fmla="*/ 1099 w 1243"/>
                <a:gd name="T47" fmla="*/ 210 h 1114"/>
                <a:gd name="T48" fmla="*/ 1152 w 1243"/>
                <a:gd name="T49" fmla="*/ 277 h 1114"/>
                <a:gd name="T50" fmla="*/ 1193 w 1243"/>
                <a:gd name="T51" fmla="*/ 349 h 1114"/>
                <a:gd name="T52" fmla="*/ 1222 w 1243"/>
                <a:gd name="T53" fmla="*/ 426 h 1114"/>
                <a:gd name="T54" fmla="*/ 1239 w 1243"/>
                <a:gd name="T55" fmla="*/ 505 h 1114"/>
                <a:gd name="T56" fmla="*/ 1243 w 1243"/>
                <a:gd name="T57" fmla="*/ 585 h 1114"/>
                <a:gd name="T58" fmla="*/ 1234 w 1243"/>
                <a:gd name="T59" fmla="*/ 666 h 1114"/>
                <a:gd name="T60" fmla="*/ 1212 w 1243"/>
                <a:gd name="T61" fmla="*/ 745 h 1114"/>
                <a:gd name="T62" fmla="*/ 1175 w 1243"/>
                <a:gd name="T63" fmla="*/ 822 h 1114"/>
                <a:gd name="T64" fmla="*/ 1125 w 1243"/>
                <a:gd name="T65" fmla="*/ 894 h 1114"/>
                <a:gd name="T66" fmla="*/ 1065 w 1243"/>
                <a:gd name="T67" fmla="*/ 957 h 1114"/>
                <a:gd name="T68" fmla="*/ 996 w 1243"/>
                <a:gd name="T69" fmla="*/ 1009 h 1114"/>
                <a:gd name="T70" fmla="*/ 920 w 1243"/>
                <a:gd name="T71" fmla="*/ 1052 h 1114"/>
                <a:gd name="T72" fmla="*/ 839 w 1243"/>
                <a:gd name="T73" fmla="*/ 1083 h 1114"/>
                <a:gd name="T74" fmla="*/ 752 w 1243"/>
                <a:gd name="T75" fmla="*/ 1104 h 1114"/>
                <a:gd name="T76" fmla="*/ 664 w 1243"/>
                <a:gd name="T77" fmla="*/ 1113 h 1114"/>
                <a:gd name="T78" fmla="*/ 573 w 1243"/>
                <a:gd name="T79" fmla="*/ 1111 h 1114"/>
                <a:gd name="T80" fmla="*/ 483 w 1243"/>
                <a:gd name="T81" fmla="*/ 1098 h 1114"/>
                <a:gd name="T82" fmla="*/ 395 w 1243"/>
                <a:gd name="T83" fmla="*/ 1072 h 1114"/>
                <a:gd name="T84" fmla="*/ 309 w 1243"/>
                <a:gd name="T85" fmla="*/ 1033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3" h="1114">
                  <a:moveTo>
                    <a:pt x="309" y="1033"/>
                  </a:moveTo>
                  <a:lnTo>
                    <a:pt x="282" y="1017"/>
                  </a:lnTo>
                  <a:lnTo>
                    <a:pt x="256" y="1001"/>
                  </a:lnTo>
                  <a:lnTo>
                    <a:pt x="231" y="984"/>
                  </a:lnTo>
                  <a:lnTo>
                    <a:pt x="208" y="965"/>
                  </a:lnTo>
                  <a:lnTo>
                    <a:pt x="185" y="945"/>
                  </a:lnTo>
                  <a:lnTo>
                    <a:pt x="164" y="926"/>
                  </a:lnTo>
                  <a:lnTo>
                    <a:pt x="144" y="905"/>
                  </a:lnTo>
                  <a:lnTo>
                    <a:pt x="125" y="883"/>
                  </a:lnTo>
                  <a:lnTo>
                    <a:pt x="107" y="861"/>
                  </a:lnTo>
                  <a:lnTo>
                    <a:pt x="91" y="837"/>
                  </a:lnTo>
                  <a:lnTo>
                    <a:pt x="76" y="814"/>
                  </a:lnTo>
                  <a:lnTo>
                    <a:pt x="62" y="790"/>
                  </a:lnTo>
                  <a:lnTo>
                    <a:pt x="50" y="765"/>
                  </a:lnTo>
                  <a:lnTo>
                    <a:pt x="39" y="740"/>
                  </a:lnTo>
                  <a:lnTo>
                    <a:pt x="29" y="714"/>
                  </a:lnTo>
                  <a:lnTo>
                    <a:pt x="21" y="689"/>
                  </a:lnTo>
                  <a:lnTo>
                    <a:pt x="14" y="662"/>
                  </a:lnTo>
                  <a:lnTo>
                    <a:pt x="8" y="636"/>
                  </a:lnTo>
                  <a:lnTo>
                    <a:pt x="4" y="610"/>
                  </a:lnTo>
                  <a:lnTo>
                    <a:pt x="2" y="583"/>
                  </a:lnTo>
                  <a:lnTo>
                    <a:pt x="0" y="556"/>
                  </a:lnTo>
                  <a:lnTo>
                    <a:pt x="0" y="529"/>
                  </a:lnTo>
                  <a:lnTo>
                    <a:pt x="2" y="502"/>
                  </a:lnTo>
                  <a:lnTo>
                    <a:pt x="5" y="476"/>
                  </a:lnTo>
                  <a:lnTo>
                    <a:pt x="9" y="448"/>
                  </a:lnTo>
                  <a:lnTo>
                    <a:pt x="15" y="421"/>
                  </a:lnTo>
                  <a:lnTo>
                    <a:pt x="23" y="395"/>
                  </a:lnTo>
                  <a:lnTo>
                    <a:pt x="32" y="369"/>
                  </a:lnTo>
                  <a:lnTo>
                    <a:pt x="42" y="343"/>
                  </a:lnTo>
                  <a:lnTo>
                    <a:pt x="55" y="317"/>
                  </a:lnTo>
                  <a:lnTo>
                    <a:pt x="68" y="292"/>
                  </a:lnTo>
                  <a:lnTo>
                    <a:pt x="83" y="267"/>
                  </a:lnTo>
                  <a:lnTo>
                    <a:pt x="100" y="243"/>
                  </a:lnTo>
                  <a:lnTo>
                    <a:pt x="119" y="220"/>
                  </a:lnTo>
                  <a:lnTo>
                    <a:pt x="137" y="198"/>
                  </a:lnTo>
                  <a:lnTo>
                    <a:pt x="157" y="178"/>
                  </a:lnTo>
                  <a:lnTo>
                    <a:pt x="178" y="158"/>
                  </a:lnTo>
                  <a:lnTo>
                    <a:pt x="201" y="139"/>
                  </a:lnTo>
                  <a:lnTo>
                    <a:pt x="224" y="121"/>
                  </a:lnTo>
                  <a:lnTo>
                    <a:pt x="247" y="106"/>
                  </a:lnTo>
                  <a:lnTo>
                    <a:pt x="272" y="90"/>
                  </a:lnTo>
                  <a:lnTo>
                    <a:pt x="297" y="75"/>
                  </a:lnTo>
                  <a:lnTo>
                    <a:pt x="323" y="63"/>
                  </a:lnTo>
                  <a:lnTo>
                    <a:pt x="350" y="52"/>
                  </a:lnTo>
                  <a:lnTo>
                    <a:pt x="377" y="41"/>
                  </a:lnTo>
                  <a:lnTo>
                    <a:pt x="405" y="32"/>
                  </a:lnTo>
                  <a:lnTo>
                    <a:pt x="433" y="23"/>
                  </a:lnTo>
                  <a:lnTo>
                    <a:pt x="461" y="16"/>
                  </a:lnTo>
                  <a:lnTo>
                    <a:pt x="491" y="11"/>
                  </a:lnTo>
                  <a:lnTo>
                    <a:pt x="520" y="6"/>
                  </a:lnTo>
                  <a:lnTo>
                    <a:pt x="550" y="3"/>
                  </a:lnTo>
                  <a:lnTo>
                    <a:pt x="579" y="0"/>
                  </a:lnTo>
                  <a:lnTo>
                    <a:pt x="609" y="0"/>
                  </a:lnTo>
                  <a:lnTo>
                    <a:pt x="640" y="0"/>
                  </a:lnTo>
                  <a:lnTo>
                    <a:pt x="670" y="3"/>
                  </a:lnTo>
                  <a:lnTo>
                    <a:pt x="700" y="6"/>
                  </a:lnTo>
                  <a:lnTo>
                    <a:pt x="730" y="11"/>
                  </a:lnTo>
                  <a:lnTo>
                    <a:pt x="759" y="17"/>
                  </a:lnTo>
                  <a:lnTo>
                    <a:pt x="790" y="24"/>
                  </a:lnTo>
                  <a:lnTo>
                    <a:pt x="819" y="33"/>
                  </a:lnTo>
                  <a:lnTo>
                    <a:pt x="848" y="43"/>
                  </a:lnTo>
                  <a:lnTo>
                    <a:pt x="877" y="55"/>
                  </a:lnTo>
                  <a:lnTo>
                    <a:pt x="905" y="67"/>
                  </a:lnTo>
                  <a:lnTo>
                    <a:pt x="933" y="82"/>
                  </a:lnTo>
                  <a:lnTo>
                    <a:pt x="961" y="96"/>
                  </a:lnTo>
                  <a:lnTo>
                    <a:pt x="987" y="113"/>
                  </a:lnTo>
                  <a:lnTo>
                    <a:pt x="1012" y="131"/>
                  </a:lnTo>
                  <a:lnTo>
                    <a:pt x="1036" y="149"/>
                  </a:lnTo>
                  <a:lnTo>
                    <a:pt x="1057" y="168"/>
                  </a:lnTo>
                  <a:lnTo>
                    <a:pt x="1079" y="189"/>
                  </a:lnTo>
                  <a:lnTo>
                    <a:pt x="1099" y="210"/>
                  </a:lnTo>
                  <a:lnTo>
                    <a:pt x="1118" y="232"/>
                  </a:lnTo>
                  <a:lnTo>
                    <a:pt x="1136" y="254"/>
                  </a:lnTo>
                  <a:lnTo>
                    <a:pt x="1152" y="277"/>
                  </a:lnTo>
                  <a:lnTo>
                    <a:pt x="1167" y="301"/>
                  </a:lnTo>
                  <a:lnTo>
                    <a:pt x="1180" y="324"/>
                  </a:lnTo>
                  <a:lnTo>
                    <a:pt x="1193" y="349"/>
                  </a:lnTo>
                  <a:lnTo>
                    <a:pt x="1204" y="375"/>
                  </a:lnTo>
                  <a:lnTo>
                    <a:pt x="1214" y="400"/>
                  </a:lnTo>
                  <a:lnTo>
                    <a:pt x="1222" y="426"/>
                  </a:lnTo>
                  <a:lnTo>
                    <a:pt x="1229" y="452"/>
                  </a:lnTo>
                  <a:lnTo>
                    <a:pt x="1235" y="479"/>
                  </a:lnTo>
                  <a:lnTo>
                    <a:pt x="1239" y="505"/>
                  </a:lnTo>
                  <a:lnTo>
                    <a:pt x="1242" y="532"/>
                  </a:lnTo>
                  <a:lnTo>
                    <a:pt x="1243" y="559"/>
                  </a:lnTo>
                  <a:lnTo>
                    <a:pt x="1243" y="585"/>
                  </a:lnTo>
                  <a:lnTo>
                    <a:pt x="1241" y="612"/>
                  </a:lnTo>
                  <a:lnTo>
                    <a:pt x="1239" y="639"/>
                  </a:lnTo>
                  <a:lnTo>
                    <a:pt x="1234" y="666"/>
                  </a:lnTo>
                  <a:lnTo>
                    <a:pt x="1227" y="692"/>
                  </a:lnTo>
                  <a:lnTo>
                    <a:pt x="1220" y="719"/>
                  </a:lnTo>
                  <a:lnTo>
                    <a:pt x="1212" y="745"/>
                  </a:lnTo>
                  <a:lnTo>
                    <a:pt x="1200" y="771"/>
                  </a:lnTo>
                  <a:lnTo>
                    <a:pt x="1189" y="796"/>
                  </a:lnTo>
                  <a:lnTo>
                    <a:pt x="1175" y="822"/>
                  </a:lnTo>
                  <a:lnTo>
                    <a:pt x="1160" y="846"/>
                  </a:lnTo>
                  <a:lnTo>
                    <a:pt x="1143" y="871"/>
                  </a:lnTo>
                  <a:lnTo>
                    <a:pt x="1125" y="894"/>
                  </a:lnTo>
                  <a:lnTo>
                    <a:pt x="1105" y="916"/>
                  </a:lnTo>
                  <a:lnTo>
                    <a:pt x="1086" y="937"/>
                  </a:lnTo>
                  <a:lnTo>
                    <a:pt x="1065" y="957"/>
                  </a:lnTo>
                  <a:lnTo>
                    <a:pt x="1043" y="975"/>
                  </a:lnTo>
                  <a:lnTo>
                    <a:pt x="1020" y="992"/>
                  </a:lnTo>
                  <a:lnTo>
                    <a:pt x="996" y="1009"/>
                  </a:lnTo>
                  <a:lnTo>
                    <a:pt x="971" y="1025"/>
                  </a:lnTo>
                  <a:lnTo>
                    <a:pt x="946" y="1038"/>
                  </a:lnTo>
                  <a:lnTo>
                    <a:pt x="920" y="1052"/>
                  </a:lnTo>
                  <a:lnTo>
                    <a:pt x="893" y="1063"/>
                  </a:lnTo>
                  <a:lnTo>
                    <a:pt x="866" y="1074"/>
                  </a:lnTo>
                  <a:lnTo>
                    <a:pt x="839" y="1083"/>
                  </a:lnTo>
                  <a:lnTo>
                    <a:pt x="809" y="1091"/>
                  </a:lnTo>
                  <a:lnTo>
                    <a:pt x="781" y="1099"/>
                  </a:lnTo>
                  <a:lnTo>
                    <a:pt x="752" y="1104"/>
                  </a:lnTo>
                  <a:lnTo>
                    <a:pt x="723" y="1108"/>
                  </a:lnTo>
                  <a:lnTo>
                    <a:pt x="694" y="1111"/>
                  </a:lnTo>
                  <a:lnTo>
                    <a:pt x="664" y="1113"/>
                  </a:lnTo>
                  <a:lnTo>
                    <a:pt x="633" y="1114"/>
                  </a:lnTo>
                  <a:lnTo>
                    <a:pt x="603" y="1113"/>
                  </a:lnTo>
                  <a:lnTo>
                    <a:pt x="573" y="1111"/>
                  </a:lnTo>
                  <a:lnTo>
                    <a:pt x="544" y="1108"/>
                  </a:lnTo>
                  <a:lnTo>
                    <a:pt x="513" y="1104"/>
                  </a:lnTo>
                  <a:lnTo>
                    <a:pt x="483" y="1098"/>
                  </a:lnTo>
                  <a:lnTo>
                    <a:pt x="454" y="1090"/>
                  </a:lnTo>
                  <a:lnTo>
                    <a:pt x="424" y="1082"/>
                  </a:lnTo>
                  <a:lnTo>
                    <a:pt x="395" y="1072"/>
                  </a:lnTo>
                  <a:lnTo>
                    <a:pt x="367" y="1060"/>
                  </a:lnTo>
                  <a:lnTo>
                    <a:pt x="337" y="1048"/>
                  </a:lnTo>
                  <a:lnTo>
                    <a:pt x="309" y="1033"/>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21" name="Freeform 76"/>
            <p:cNvSpPr>
              <a:spLocks/>
            </p:cNvSpPr>
            <p:nvPr/>
          </p:nvSpPr>
          <p:spPr bwMode="auto">
            <a:xfrm>
              <a:off x="0" y="0"/>
              <a:ext cx="2896" cy="4315"/>
            </a:xfrm>
            <a:custGeom>
              <a:avLst/>
              <a:gdLst>
                <a:gd name="T0" fmla="*/ 5375 w 8687"/>
                <a:gd name="T1" fmla="*/ 146 h 12945"/>
                <a:gd name="T2" fmla="*/ 5758 w 8687"/>
                <a:gd name="T3" fmla="*/ 450 h 12945"/>
                <a:gd name="T4" fmla="*/ 6120 w 8687"/>
                <a:gd name="T5" fmla="*/ 773 h 12945"/>
                <a:gd name="T6" fmla="*/ 6464 w 8687"/>
                <a:gd name="T7" fmla="*/ 1113 h 12945"/>
                <a:gd name="T8" fmla="*/ 6786 w 8687"/>
                <a:gd name="T9" fmla="*/ 1468 h 12945"/>
                <a:gd name="T10" fmla="*/ 7085 w 8687"/>
                <a:gd name="T11" fmla="*/ 1839 h 12945"/>
                <a:gd name="T12" fmla="*/ 7363 w 8687"/>
                <a:gd name="T13" fmla="*/ 2225 h 12945"/>
                <a:gd name="T14" fmla="*/ 7617 w 8687"/>
                <a:gd name="T15" fmla="*/ 2625 h 12945"/>
                <a:gd name="T16" fmla="*/ 7845 w 8687"/>
                <a:gd name="T17" fmla="*/ 3038 h 12945"/>
                <a:gd name="T18" fmla="*/ 8048 w 8687"/>
                <a:gd name="T19" fmla="*/ 3463 h 12945"/>
                <a:gd name="T20" fmla="*/ 8225 w 8687"/>
                <a:gd name="T21" fmla="*/ 3900 h 12945"/>
                <a:gd name="T22" fmla="*/ 8376 w 8687"/>
                <a:gd name="T23" fmla="*/ 4348 h 12945"/>
                <a:gd name="T24" fmla="*/ 8496 w 8687"/>
                <a:gd name="T25" fmla="*/ 4805 h 12945"/>
                <a:gd name="T26" fmla="*/ 8589 w 8687"/>
                <a:gd name="T27" fmla="*/ 5271 h 12945"/>
                <a:gd name="T28" fmla="*/ 8652 w 8687"/>
                <a:gd name="T29" fmla="*/ 5746 h 12945"/>
                <a:gd name="T30" fmla="*/ 8683 w 8687"/>
                <a:gd name="T31" fmla="*/ 6228 h 12945"/>
                <a:gd name="T32" fmla="*/ 8683 w 8687"/>
                <a:gd name="T33" fmla="*/ 6717 h 12945"/>
                <a:gd name="T34" fmla="*/ 8652 w 8687"/>
                <a:gd name="T35" fmla="*/ 7199 h 12945"/>
                <a:gd name="T36" fmla="*/ 8589 w 8687"/>
                <a:gd name="T37" fmla="*/ 7674 h 12945"/>
                <a:gd name="T38" fmla="*/ 8496 w 8687"/>
                <a:gd name="T39" fmla="*/ 8141 h 12945"/>
                <a:gd name="T40" fmla="*/ 8376 w 8687"/>
                <a:gd name="T41" fmla="*/ 8598 h 12945"/>
                <a:gd name="T42" fmla="*/ 8225 w 8687"/>
                <a:gd name="T43" fmla="*/ 9045 h 12945"/>
                <a:gd name="T44" fmla="*/ 8048 w 8687"/>
                <a:gd name="T45" fmla="*/ 9482 h 12945"/>
                <a:gd name="T46" fmla="*/ 7845 w 8687"/>
                <a:gd name="T47" fmla="*/ 9907 h 12945"/>
                <a:gd name="T48" fmla="*/ 7617 w 8687"/>
                <a:gd name="T49" fmla="*/ 10321 h 12945"/>
                <a:gd name="T50" fmla="*/ 7363 w 8687"/>
                <a:gd name="T51" fmla="*/ 10720 h 12945"/>
                <a:gd name="T52" fmla="*/ 7085 w 8687"/>
                <a:gd name="T53" fmla="*/ 11106 h 12945"/>
                <a:gd name="T54" fmla="*/ 6786 w 8687"/>
                <a:gd name="T55" fmla="*/ 11477 h 12945"/>
                <a:gd name="T56" fmla="*/ 6464 w 8687"/>
                <a:gd name="T57" fmla="*/ 11832 h 12945"/>
                <a:gd name="T58" fmla="*/ 6120 w 8687"/>
                <a:gd name="T59" fmla="*/ 12172 h 12945"/>
                <a:gd name="T60" fmla="*/ 5758 w 8687"/>
                <a:gd name="T61" fmla="*/ 12495 h 12945"/>
                <a:gd name="T62" fmla="*/ 5375 w 8687"/>
                <a:gd name="T63" fmla="*/ 12799 h 12945"/>
                <a:gd name="T64" fmla="*/ 0 w 8687"/>
                <a:gd name="T65" fmla="*/ 12945 h 12945"/>
                <a:gd name="T66" fmla="*/ 5177 w 8687"/>
                <a:gd name="T67" fmla="*/ 0 h 12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87" h="12945">
                  <a:moveTo>
                    <a:pt x="5177" y="0"/>
                  </a:moveTo>
                  <a:lnTo>
                    <a:pt x="5375" y="146"/>
                  </a:lnTo>
                  <a:lnTo>
                    <a:pt x="5569" y="296"/>
                  </a:lnTo>
                  <a:lnTo>
                    <a:pt x="5758" y="450"/>
                  </a:lnTo>
                  <a:lnTo>
                    <a:pt x="5942" y="609"/>
                  </a:lnTo>
                  <a:lnTo>
                    <a:pt x="6120" y="773"/>
                  </a:lnTo>
                  <a:lnTo>
                    <a:pt x="6294" y="941"/>
                  </a:lnTo>
                  <a:lnTo>
                    <a:pt x="6464" y="1113"/>
                  </a:lnTo>
                  <a:lnTo>
                    <a:pt x="6628" y="1288"/>
                  </a:lnTo>
                  <a:lnTo>
                    <a:pt x="6786" y="1468"/>
                  </a:lnTo>
                  <a:lnTo>
                    <a:pt x="6938" y="1651"/>
                  </a:lnTo>
                  <a:lnTo>
                    <a:pt x="7085" y="1839"/>
                  </a:lnTo>
                  <a:lnTo>
                    <a:pt x="7227" y="2031"/>
                  </a:lnTo>
                  <a:lnTo>
                    <a:pt x="7363" y="2225"/>
                  </a:lnTo>
                  <a:lnTo>
                    <a:pt x="7493" y="2423"/>
                  </a:lnTo>
                  <a:lnTo>
                    <a:pt x="7617" y="2625"/>
                  </a:lnTo>
                  <a:lnTo>
                    <a:pt x="7734" y="2830"/>
                  </a:lnTo>
                  <a:lnTo>
                    <a:pt x="7845" y="3038"/>
                  </a:lnTo>
                  <a:lnTo>
                    <a:pt x="7950" y="3248"/>
                  </a:lnTo>
                  <a:lnTo>
                    <a:pt x="8048" y="3463"/>
                  </a:lnTo>
                  <a:lnTo>
                    <a:pt x="8140" y="3680"/>
                  </a:lnTo>
                  <a:lnTo>
                    <a:pt x="8225" y="3900"/>
                  </a:lnTo>
                  <a:lnTo>
                    <a:pt x="8304" y="4123"/>
                  </a:lnTo>
                  <a:lnTo>
                    <a:pt x="8376" y="4348"/>
                  </a:lnTo>
                  <a:lnTo>
                    <a:pt x="8439" y="4575"/>
                  </a:lnTo>
                  <a:lnTo>
                    <a:pt x="8496" y="4805"/>
                  </a:lnTo>
                  <a:lnTo>
                    <a:pt x="8546" y="5036"/>
                  </a:lnTo>
                  <a:lnTo>
                    <a:pt x="8589" y="5271"/>
                  </a:lnTo>
                  <a:lnTo>
                    <a:pt x="8625" y="5507"/>
                  </a:lnTo>
                  <a:lnTo>
                    <a:pt x="8652" y="5746"/>
                  </a:lnTo>
                  <a:lnTo>
                    <a:pt x="8672" y="5986"/>
                  </a:lnTo>
                  <a:lnTo>
                    <a:pt x="8683" y="6228"/>
                  </a:lnTo>
                  <a:lnTo>
                    <a:pt x="8687" y="6473"/>
                  </a:lnTo>
                  <a:lnTo>
                    <a:pt x="8683" y="6717"/>
                  </a:lnTo>
                  <a:lnTo>
                    <a:pt x="8672" y="6959"/>
                  </a:lnTo>
                  <a:lnTo>
                    <a:pt x="8652" y="7199"/>
                  </a:lnTo>
                  <a:lnTo>
                    <a:pt x="8625" y="7438"/>
                  </a:lnTo>
                  <a:lnTo>
                    <a:pt x="8589" y="7674"/>
                  </a:lnTo>
                  <a:lnTo>
                    <a:pt x="8546" y="7909"/>
                  </a:lnTo>
                  <a:lnTo>
                    <a:pt x="8496" y="8141"/>
                  </a:lnTo>
                  <a:lnTo>
                    <a:pt x="8439" y="8370"/>
                  </a:lnTo>
                  <a:lnTo>
                    <a:pt x="8376" y="8598"/>
                  </a:lnTo>
                  <a:lnTo>
                    <a:pt x="8304" y="8823"/>
                  </a:lnTo>
                  <a:lnTo>
                    <a:pt x="8225" y="9045"/>
                  </a:lnTo>
                  <a:lnTo>
                    <a:pt x="8140" y="9265"/>
                  </a:lnTo>
                  <a:lnTo>
                    <a:pt x="8048" y="9482"/>
                  </a:lnTo>
                  <a:lnTo>
                    <a:pt x="7950" y="9697"/>
                  </a:lnTo>
                  <a:lnTo>
                    <a:pt x="7845" y="9907"/>
                  </a:lnTo>
                  <a:lnTo>
                    <a:pt x="7734" y="10115"/>
                  </a:lnTo>
                  <a:lnTo>
                    <a:pt x="7617" y="10321"/>
                  </a:lnTo>
                  <a:lnTo>
                    <a:pt x="7493" y="10522"/>
                  </a:lnTo>
                  <a:lnTo>
                    <a:pt x="7363" y="10720"/>
                  </a:lnTo>
                  <a:lnTo>
                    <a:pt x="7227" y="10914"/>
                  </a:lnTo>
                  <a:lnTo>
                    <a:pt x="7085" y="11106"/>
                  </a:lnTo>
                  <a:lnTo>
                    <a:pt x="6938" y="11294"/>
                  </a:lnTo>
                  <a:lnTo>
                    <a:pt x="6786" y="11477"/>
                  </a:lnTo>
                  <a:lnTo>
                    <a:pt x="6628" y="11657"/>
                  </a:lnTo>
                  <a:lnTo>
                    <a:pt x="6464" y="11832"/>
                  </a:lnTo>
                  <a:lnTo>
                    <a:pt x="6294" y="12004"/>
                  </a:lnTo>
                  <a:lnTo>
                    <a:pt x="6120" y="12172"/>
                  </a:lnTo>
                  <a:lnTo>
                    <a:pt x="5941" y="12336"/>
                  </a:lnTo>
                  <a:lnTo>
                    <a:pt x="5758" y="12495"/>
                  </a:lnTo>
                  <a:lnTo>
                    <a:pt x="5569" y="12649"/>
                  </a:lnTo>
                  <a:lnTo>
                    <a:pt x="5375" y="12799"/>
                  </a:lnTo>
                  <a:lnTo>
                    <a:pt x="5177" y="12945"/>
                  </a:lnTo>
                  <a:lnTo>
                    <a:pt x="0" y="12945"/>
                  </a:lnTo>
                  <a:lnTo>
                    <a:pt x="0" y="0"/>
                  </a:lnTo>
                  <a:lnTo>
                    <a:pt x="5177" y="0"/>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22" name="Freeform 77"/>
            <p:cNvSpPr>
              <a:spLocks/>
            </p:cNvSpPr>
            <p:nvPr/>
          </p:nvSpPr>
          <p:spPr bwMode="auto">
            <a:xfrm>
              <a:off x="0" y="262"/>
              <a:ext cx="1919" cy="3791"/>
            </a:xfrm>
            <a:custGeom>
              <a:avLst/>
              <a:gdLst>
                <a:gd name="T0" fmla="*/ 300 w 5756"/>
                <a:gd name="T1" fmla="*/ 35 h 11373"/>
                <a:gd name="T2" fmla="*/ 888 w 5756"/>
                <a:gd name="T3" fmla="*/ 143 h 11373"/>
                <a:gd name="T4" fmla="*/ 1456 w 5756"/>
                <a:gd name="T5" fmla="*/ 296 h 11373"/>
                <a:gd name="T6" fmla="*/ 1999 w 5756"/>
                <a:gd name="T7" fmla="*/ 493 h 11373"/>
                <a:gd name="T8" fmla="*/ 2518 w 5756"/>
                <a:gd name="T9" fmla="*/ 733 h 11373"/>
                <a:gd name="T10" fmla="*/ 3007 w 5756"/>
                <a:gd name="T11" fmla="*/ 1010 h 11373"/>
                <a:gd name="T12" fmla="*/ 3465 w 5756"/>
                <a:gd name="T13" fmla="*/ 1325 h 11373"/>
                <a:gd name="T14" fmla="*/ 3890 w 5756"/>
                <a:gd name="T15" fmla="*/ 1673 h 11373"/>
                <a:gd name="T16" fmla="*/ 4278 w 5756"/>
                <a:gd name="T17" fmla="*/ 2054 h 11373"/>
                <a:gd name="T18" fmla="*/ 4627 w 5756"/>
                <a:gd name="T19" fmla="*/ 2464 h 11373"/>
                <a:gd name="T20" fmla="*/ 4934 w 5756"/>
                <a:gd name="T21" fmla="*/ 2901 h 11373"/>
                <a:gd name="T22" fmla="*/ 5197 w 5756"/>
                <a:gd name="T23" fmla="*/ 3363 h 11373"/>
                <a:gd name="T24" fmla="*/ 5412 w 5756"/>
                <a:gd name="T25" fmla="*/ 3848 h 11373"/>
                <a:gd name="T26" fmla="*/ 5577 w 5756"/>
                <a:gd name="T27" fmla="*/ 4352 h 11373"/>
                <a:gd name="T28" fmla="*/ 5691 w 5756"/>
                <a:gd name="T29" fmla="*/ 4874 h 11373"/>
                <a:gd name="T30" fmla="*/ 5748 w 5756"/>
                <a:gd name="T31" fmla="*/ 5413 h 11373"/>
                <a:gd name="T32" fmla="*/ 5748 w 5756"/>
                <a:gd name="T33" fmla="*/ 5960 h 11373"/>
                <a:gd name="T34" fmla="*/ 5691 w 5756"/>
                <a:gd name="T35" fmla="*/ 6499 h 11373"/>
                <a:gd name="T36" fmla="*/ 5577 w 5756"/>
                <a:gd name="T37" fmla="*/ 7021 h 11373"/>
                <a:gd name="T38" fmla="*/ 5412 w 5756"/>
                <a:gd name="T39" fmla="*/ 7525 h 11373"/>
                <a:gd name="T40" fmla="*/ 5197 w 5756"/>
                <a:gd name="T41" fmla="*/ 8010 h 11373"/>
                <a:gd name="T42" fmla="*/ 4934 w 5756"/>
                <a:gd name="T43" fmla="*/ 8472 h 11373"/>
                <a:gd name="T44" fmla="*/ 4627 w 5756"/>
                <a:gd name="T45" fmla="*/ 8909 h 11373"/>
                <a:gd name="T46" fmla="*/ 4278 w 5756"/>
                <a:gd name="T47" fmla="*/ 9319 h 11373"/>
                <a:gd name="T48" fmla="*/ 3890 w 5756"/>
                <a:gd name="T49" fmla="*/ 9700 h 11373"/>
                <a:gd name="T50" fmla="*/ 3465 w 5756"/>
                <a:gd name="T51" fmla="*/ 10048 h 11373"/>
                <a:gd name="T52" fmla="*/ 3007 w 5756"/>
                <a:gd name="T53" fmla="*/ 10363 h 11373"/>
                <a:gd name="T54" fmla="*/ 2518 w 5756"/>
                <a:gd name="T55" fmla="*/ 10640 h 11373"/>
                <a:gd name="T56" fmla="*/ 1999 w 5756"/>
                <a:gd name="T57" fmla="*/ 10880 h 11373"/>
                <a:gd name="T58" fmla="*/ 1456 w 5756"/>
                <a:gd name="T59" fmla="*/ 11077 h 11373"/>
                <a:gd name="T60" fmla="*/ 888 w 5756"/>
                <a:gd name="T61" fmla="*/ 11230 h 11373"/>
                <a:gd name="T62" fmla="*/ 300 w 5756"/>
                <a:gd name="T63" fmla="*/ 11338 h 11373"/>
                <a:gd name="T64" fmla="*/ 0 w 5756"/>
                <a:gd name="T65" fmla="*/ 0 h 1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56" h="11373">
                  <a:moveTo>
                    <a:pt x="0" y="0"/>
                  </a:moveTo>
                  <a:lnTo>
                    <a:pt x="300" y="35"/>
                  </a:lnTo>
                  <a:lnTo>
                    <a:pt x="597" y="83"/>
                  </a:lnTo>
                  <a:lnTo>
                    <a:pt x="888" y="143"/>
                  </a:lnTo>
                  <a:lnTo>
                    <a:pt x="1174" y="214"/>
                  </a:lnTo>
                  <a:lnTo>
                    <a:pt x="1456" y="296"/>
                  </a:lnTo>
                  <a:lnTo>
                    <a:pt x="1730" y="390"/>
                  </a:lnTo>
                  <a:lnTo>
                    <a:pt x="1999" y="493"/>
                  </a:lnTo>
                  <a:lnTo>
                    <a:pt x="2261" y="608"/>
                  </a:lnTo>
                  <a:lnTo>
                    <a:pt x="2518" y="733"/>
                  </a:lnTo>
                  <a:lnTo>
                    <a:pt x="2766" y="866"/>
                  </a:lnTo>
                  <a:lnTo>
                    <a:pt x="3007" y="1010"/>
                  </a:lnTo>
                  <a:lnTo>
                    <a:pt x="3240" y="1163"/>
                  </a:lnTo>
                  <a:lnTo>
                    <a:pt x="3465" y="1325"/>
                  </a:lnTo>
                  <a:lnTo>
                    <a:pt x="3682" y="1495"/>
                  </a:lnTo>
                  <a:lnTo>
                    <a:pt x="3890" y="1673"/>
                  </a:lnTo>
                  <a:lnTo>
                    <a:pt x="4089" y="1859"/>
                  </a:lnTo>
                  <a:lnTo>
                    <a:pt x="4278" y="2054"/>
                  </a:lnTo>
                  <a:lnTo>
                    <a:pt x="4458" y="2255"/>
                  </a:lnTo>
                  <a:lnTo>
                    <a:pt x="4627" y="2464"/>
                  </a:lnTo>
                  <a:lnTo>
                    <a:pt x="4786" y="2679"/>
                  </a:lnTo>
                  <a:lnTo>
                    <a:pt x="4934" y="2901"/>
                  </a:lnTo>
                  <a:lnTo>
                    <a:pt x="5071" y="3129"/>
                  </a:lnTo>
                  <a:lnTo>
                    <a:pt x="5197" y="3363"/>
                  </a:lnTo>
                  <a:lnTo>
                    <a:pt x="5311" y="3602"/>
                  </a:lnTo>
                  <a:lnTo>
                    <a:pt x="5412" y="3848"/>
                  </a:lnTo>
                  <a:lnTo>
                    <a:pt x="5501" y="4097"/>
                  </a:lnTo>
                  <a:lnTo>
                    <a:pt x="5577" y="4352"/>
                  </a:lnTo>
                  <a:lnTo>
                    <a:pt x="5641" y="4612"/>
                  </a:lnTo>
                  <a:lnTo>
                    <a:pt x="5691" y="4874"/>
                  </a:lnTo>
                  <a:lnTo>
                    <a:pt x="5726" y="5142"/>
                  </a:lnTo>
                  <a:lnTo>
                    <a:pt x="5748" y="5413"/>
                  </a:lnTo>
                  <a:lnTo>
                    <a:pt x="5756" y="5687"/>
                  </a:lnTo>
                  <a:lnTo>
                    <a:pt x="5748" y="5960"/>
                  </a:lnTo>
                  <a:lnTo>
                    <a:pt x="5726" y="6231"/>
                  </a:lnTo>
                  <a:lnTo>
                    <a:pt x="5691" y="6499"/>
                  </a:lnTo>
                  <a:lnTo>
                    <a:pt x="5641" y="6761"/>
                  </a:lnTo>
                  <a:lnTo>
                    <a:pt x="5577" y="7021"/>
                  </a:lnTo>
                  <a:lnTo>
                    <a:pt x="5501" y="7276"/>
                  </a:lnTo>
                  <a:lnTo>
                    <a:pt x="5412" y="7525"/>
                  </a:lnTo>
                  <a:lnTo>
                    <a:pt x="5311" y="7771"/>
                  </a:lnTo>
                  <a:lnTo>
                    <a:pt x="5197" y="8010"/>
                  </a:lnTo>
                  <a:lnTo>
                    <a:pt x="5071" y="8244"/>
                  </a:lnTo>
                  <a:lnTo>
                    <a:pt x="4934" y="8472"/>
                  </a:lnTo>
                  <a:lnTo>
                    <a:pt x="4786" y="8694"/>
                  </a:lnTo>
                  <a:lnTo>
                    <a:pt x="4627" y="8909"/>
                  </a:lnTo>
                  <a:lnTo>
                    <a:pt x="4458" y="9118"/>
                  </a:lnTo>
                  <a:lnTo>
                    <a:pt x="4278" y="9319"/>
                  </a:lnTo>
                  <a:lnTo>
                    <a:pt x="4089" y="9514"/>
                  </a:lnTo>
                  <a:lnTo>
                    <a:pt x="3890" y="9700"/>
                  </a:lnTo>
                  <a:lnTo>
                    <a:pt x="3682" y="9878"/>
                  </a:lnTo>
                  <a:lnTo>
                    <a:pt x="3465" y="10048"/>
                  </a:lnTo>
                  <a:lnTo>
                    <a:pt x="3240" y="10210"/>
                  </a:lnTo>
                  <a:lnTo>
                    <a:pt x="3007" y="10363"/>
                  </a:lnTo>
                  <a:lnTo>
                    <a:pt x="2766" y="10507"/>
                  </a:lnTo>
                  <a:lnTo>
                    <a:pt x="2518" y="10640"/>
                  </a:lnTo>
                  <a:lnTo>
                    <a:pt x="2261" y="10765"/>
                  </a:lnTo>
                  <a:lnTo>
                    <a:pt x="1999" y="10880"/>
                  </a:lnTo>
                  <a:lnTo>
                    <a:pt x="1730" y="10983"/>
                  </a:lnTo>
                  <a:lnTo>
                    <a:pt x="1456" y="11077"/>
                  </a:lnTo>
                  <a:lnTo>
                    <a:pt x="1174" y="11159"/>
                  </a:lnTo>
                  <a:lnTo>
                    <a:pt x="888" y="11230"/>
                  </a:lnTo>
                  <a:lnTo>
                    <a:pt x="597" y="11290"/>
                  </a:lnTo>
                  <a:lnTo>
                    <a:pt x="300" y="11338"/>
                  </a:lnTo>
                  <a:lnTo>
                    <a:pt x="0" y="11373"/>
                  </a:lnTo>
                  <a:lnTo>
                    <a:pt x="0" y="0"/>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23" name="Freeform 78"/>
            <p:cNvSpPr>
              <a:spLocks/>
            </p:cNvSpPr>
            <p:nvPr/>
          </p:nvSpPr>
          <p:spPr bwMode="auto">
            <a:xfrm>
              <a:off x="0" y="579"/>
              <a:ext cx="1562" cy="3157"/>
            </a:xfrm>
            <a:custGeom>
              <a:avLst/>
              <a:gdLst>
                <a:gd name="T0" fmla="*/ 246 w 4686"/>
                <a:gd name="T1" fmla="*/ 34 h 9469"/>
                <a:gd name="T2" fmla="*/ 725 w 4686"/>
                <a:gd name="T3" fmla="*/ 131 h 9469"/>
                <a:gd name="T4" fmla="*/ 1188 w 4686"/>
                <a:gd name="T5" fmla="*/ 264 h 9469"/>
                <a:gd name="T6" fmla="*/ 1632 w 4686"/>
                <a:gd name="T7" fmla="*/ 433 h 9469"/>
                <a:gd name="T8" fmla="*/ 2054 w 4686"/>
                <a:gd name="T9" fmla="*/ 635 h 9469"/>
                <a:gd name="T10" fmla="*/ 2453 w 4686"/>
                <a:gd name="T11" fmla="*/ 870 h 9469"/>
                <a:gd name="T12" fmla="*/ 2826 w 4686"/>
                <a:gd name="T13" fmla="*/ 1132 h 9469"/>
                <a:gd name="T14" fmla="*/ 3171 w 4686"/>
                <a:gd name="T15" fmla="*/ 1422 h 9469"/>
                <a:gd name="T16" fmla="*/ 3487 w 4686"/>
                <a:gd name="T17" fmla="*/ 1739 h 9469"/>
                <a:gd name="T18" fmla="*/ 3770 w 4686"/>
                <a:gd name="T19" fmla="*/ 2078 h 9469"/>
                <a:gd name="T20" fmla="*/ 4019 w 4686"/>
                <a:gd name="T21" fmla="*/ 2440 h 9469"/>
                <a:gd name="T22" fmla="*/ 4233 w 4686"/>
                <a:gd name="T23" fmla="*/ 2821 h 9469"/>
                <a:gd name="T24" fmla="*/ 4408 w 4686"/>
                <a:gd name="T25" fmla="*/ 3221 h 9469"/>
                <a:gd name="T26" fmla="*/ 4543 w 4686"/>
                <a:gd name="T27" fmla="*/ 3637 h 9469"/>
                <a:gd name="T28" fmla="*/ 4634 w 4686"/>
                <a:gd name="T29" fmla="*/ 4066 h 9469"/>
                <a:gd name="T30" fmla="*/ 4680 w 4686"/>
                <a:gd name="T31" fmla="*/ 4509 h 9469"/>
                <a:gd name="T32" fmla="*/ 4680 w 4686"/>
                <a:gd name="T33" fmla="*/ 4960 h 9469"/>
                <a:gd name="T34" fmla="*/ 4634 w 4686"/>
                <a:gd name="T35" fmla="*/ 5403 h 9469"/>
                <a:gd name="T36" fmla="*/ 4543 w 4686"/>
                <a:gd name="T37" fmla="*/ 5832 h 9469"/>
                <a:gd name="T38" fmla="*/ 4408 w 4686"/>
                <a:gd name="T39" fmla="*/ 6249 h 9469"/>
                <a:gd name="T40" fmla="*/ 4233 w 4686"/>
                <a:gd name="T41" fmla="*/ 6648 h 9469"/>
                <a:gd name="T42" fmla="*/ 4019 w 4686"/>
                <a:gd name="T43" fmla="*/ 7029 h 9469"/>
                <a:gd name="T44" fmla="*/ 3770 w 4686"/>
                <a:gd name="T45" fmla="*/ 7391 h 9469"/>
                <a:gd name="T46" fmla="*/ 3487 w 4686"/>
                <a:gd name="T47" fmla="*/ 7730 h 9469"/>
                <a:gd name="T48" fmla="*/ 3171 w 4686"/>
                <a:gd name="T49" fmla="*/ 8047 h 9469"/>
                <a:gd name="T50" fmla="*/ 2826 w 4686"/>
                <a:gd name="T51" fmla="*/ 8337 h 9469"/>
                <a:gd name="T52" fmla="*/ 2453 w 4686"/>
                <a:gd name="T53" fmla="*/ 8599 h 9469"/>
                <a:gd name="T54" fmla="*/ 2054 w 4686"/>
                <a:gd name="T55" fmla="*/ 8834 h 9469"/>
                <a:gd name="T56" fmla="*/ 1632 w 4686"/>
                <a:gd name="T57" fmla="*/ 9036 h 9469"/>
                <a:gd name="T58" fmla="*/ 1188 w 4686"/>
                <a:gd name="T59" fmla="*/ 9205 h 9469"/>
                <a:gd name="T60" fmla="*/ 725 w 4686"/>
                <a:gd name="T61" fmla="*/ 9338 h 9469"/>
                <a:gd name="T62" fmla="*/ 246 w 4686"/>
                <a:gd name="T63" fmla="*/ 9435 h 9469"/>
                <a:gd name="T64" fmla="*/ 0 w 4686"/>
                <a:gd name="T65" fmla="*/ 0 h 9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86" h="9469">
                  <a:moveTo>
                    <a:pt x="0" y="0"/>
                  </a:moveTo>
                  <a:lnTo>
                    <a:pt x="246" y="34"/>
                  </a:lnTo>
                  <a:lnTo>
                    <a:pt x="488" y="78"/>
                  </a:lnTo>
                  <a:lnTo>
                    <a:pt x="725" y="131"/>
                  </a:lnTo>
                  <a:lnTo>
                    <a:pt x="959" y="194"/>
                  </a:lnTo>
                  <a:lnTo>
                    <a:pt x="1188" y="264"/>
                  </a:lnTo>
                  <a:lnTo>
                    <a:pt x="1412" y="345"/>
                  </a:lnTo>
                  <a:lnTo>
                    <a:pt x="1632" y="433"/>
                  </a:lnTo>
                  <a:lnTo>
                    <a:pt x="1846" y="531"/>
                  </a:lnTo>
                  <a:lnTo>
                    <a:pt x="2054" y="635"/>
                  </a:lnTo>
                  <a:lnTo>
                    <a:pt x="2256" y="749"/>
                  </a:lnTo>
                  <a:lnTo>
                    <a:pt x="2453" y="870"/>
                  </a:lnTo>
                  <a:lnTo>
                    <a:pt x="2643" y="997"/>
                  </a:lnTo>
                  <a:lnTo>
                    <a:pt x="2826" y="1132"/>
                  </a:lnTo>
                  <a:lnTo>
                    <a:pt x="3002" y="1274"/>
                  </a:lnTo>
                  <a:lnTo>
                    <a:pt x="3171" y="1422"/>
                  </a:lnTo>
                  <a:lnTo>
                    <a:pt x="3333" y="1577"/>
                  </a:lnTo>
                  <a:lnTo>
                    <a:pt x="3487" y="1739"/>
                  </a:lnTo>
                  <a:lnTo>
                    <a:pt x="3633" y="1905"/>
                  </a:lnTo>
                  <a:lnTo>
                    <a:pt x="3770" y="2078"/>
                  </a:lnTo>
                  <a:lnTo>
                    <a:pt x="3900" y="2256"/>
                  </a:lnTo>
                  <a:lnTo>
                    <a:pt x="4019" y="2440"/>
                  </a:lnTo>
                  <a:lnTo>
                    <a:pt x="4131" y="2628"/>
                  </a:lnTo>
                  <a:lnTo>
                    <a:pt x="4233" y="2821"/>
                  </a:lnTo>
                  <a:lnTo>
                    <a:pt x="4326" y="3019"/>
                  </a:lnTo>
                  <a:lnTo>
                    <a:pt x="4408" y="3221"/>
                  </a:lnTo>
                  <a:lnTo>
                    <a:pt x="4480" y="3426"/>
                  </a:lnTo>
                  <a:lnTo>
                    <a:pt x="4543" y="3637"/>
                  </a:lnTo>
                  <a:lnTo>
                    <a:pt x="4594" y="3849"/>
                  </a:lnTo>
                  <a:lnTo>
                    <a:pt x="4634" y="4066"/>
                  </a:lnTo>
                  <a:lnTo>
                    <a:pt x="4664" y="4286"/>
                  </a:lnTo>
                  <a:lnTo>
                    <a:pt x="4680" y="4509"/>
                  </a:lnTo>
                  <a:lnTo>
                    <a:pt x="4686" y="4735"/>
                  </a:lnTo>
                  <a:lnTo>
                    <a:pt x="4680" y="4960"/>
                  </a:lnTo>
                  <a:lnTo>
                    <a:pt x="4664" y="5183"/>
                  </a:lnTo>
                  <a:lnTo>
                    <a:pt x="4634" y="5403"/>
                  </a:lnTo>
                  <a:lnTo>
                    <a:pt x="4594" y="5620"/>
                  </a:lnTo>
                  <a:lnTo>
                    <a:pt x="4543" y="5832"/>
                  </a:lnTo>
                  <a:lnTo>
                    <a:pt x="4480" y="6043"/>
                  </a:lnTo>
                  <a:lnTo>
                    <a:pt x="4408" y="6249"/>
                  </a:lnTo>
                  <a:lnTo>
                    <a:pt x="4326" y="6450"/>
                  </a:lnTo>
                  <a:lnTo>
                    <a:pt x="4233" y="6648"/>
                  </a:lnTo>
                  <a:lnTo>
                    <a:pt x="4131" y="6841"/>
                  </a:lnTo>
                  <a:lnTo>
                    <a:pt x="4019" y="7029"/>
                  </a:lnTo>
                  <a:lnTo>
                    <a:pt x="3900" y="7213"/>
                  </a:lnTo>
                  <a:lnTo>
                    <a:pt x="3770" y="7391"/>
                  </a:lnTo>
                  <a:lnTo>
                    <a:pt x="3633" y="7564"/>
                  </a:lnTo>
                  <a:lnTo>
                    <a:pt x="3487" y="7730"/>
                  </a:lnTo>
                  <a:lnTo>
                    <a:pt x="3333" y="7892"/>
                  </a:lnTo>
                  <a:lnTo>
                    <a:pt x="3171" y="8047"/>
                  </a:lnTo>
                  <a:lnTo>
                    <a:pt x="3002" y="8195"/>
                  </a:lnTo>
                  <a:lnTo>
                    <a:pt x="2826" y="8337"/>
                  </a:lnTo>
                  <a:lnTo>
                    <a:pt x="2643" y="8472"/>
                  </a:lnTo>
                  <a:lnTo>
                    <a:pt x="2453" y="8599"/>
                  </a:lnTo>
                  <a:lnTo>
                    <a:pt x="2256" y="8720"/>
                  </a:lnTo>
                  <a:lnTo>
                    <a:pt x="2054" y="8834"/>
                  </a:lnTo>
                  <a:lnTo>
                    <a:pt x="1846" y="8938"/>
                  </a:lnTo>
                  <a:lnTo>
                    <a:pt x="1632" y="9036"/>
                  </a:lnTo>
                  <a:lnTo>
                    <a:pt x="1412" y="9124"/>
                  </a:lnTo>
                  <a:lnTo>
                    <a:pt x="1188" y="9205"/>
                  </a:lnTo>
                  <a:lnTo>
                    <a:pt x="959" y="9275"/>
                  </a:lnTo>
                  <a:lnTo>
                    <a:pt x="725" y="9338"/>
                  </a:lnTo>
                  <a:lnTo>
                    <a:pt x="488" y="9391"/>
                  </a:lnTo>
                  <a:lnTo>
                    <a:pt x="246" y="9435"/>
                  </a:lnTo>
                  <a:lnTo>
                    <a:pt x="0" y="9469"/>
                  </a:lnTo>
                  <a:lnTo>
                    <a:pt x="0"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24" name="Freeform 79"/>
            <p:cNvSpPr>
              <a:spLocks/>
            </p:cNvSpPr>
            <p:nvPr/>
          </p:nvSpPr>
          <p:spPr bwMode="auto">
            <a:xfrm>
              <a:off x="0" y="1175"/>
              <a:ext cx="899" cy="1965"/>
            </a:xfrm>
            <a:custGeom>
              <a:avLst/>
              <a:gdLst>
                <a:gd name="T0" fmla="*/ 143 w 2696"/>
                <a:gd name="T1" fmla="*/ 30 h 5897"/>
                <a:gd name="T2" fmla="*/ 422 w 2696"/>
                <a:gd name="T3" fmla="*/ 106 h 5897"/>
                <a:gd name="T4" fmla="*/ 690 w 2696"/>
                <a:gd name="T5" fmla="*/ 201 h 5897"/>
                <a:gd name="T6" fmla="*/ 946 w 2696"/>
                <a:gd name="T7" fmla="*/ 316 h 5897"/>
                <a:gd name="T8" fmla="*/ 1190 w 2696"/>
                <a:gd name="T9" fmla="*/ 449 h 5897"/>
                <a:gd name="T10" fmla="*/ 1419 w 2696"/>
                <a:gd name="T11" fmla="*/ 599 h 5897"/>
                <a:gd name="T12" fmla="*/ 1634 w 2696"/>
                <a:gd name="T13" fmla="*/ 765 h 5897"/>
                <a:gd name="T14" fmla="*/ 1832 w 2696"/>
                <a:gd name="T15" fmla="*/ 946 h 5897"/>
                <a:gd name="T16" fmla="*/ 2012 w 2696"/>
                <a:gd name="T17" fmla="*/ 1140 h 5897"/>
                <a:gd name="T18" fmla="*/ 2175 w 2696"/>
                <a:gd name="T19" fmla="*/ 1349 h 5897"/>
                <a:gd name="T20" fmla="*/ 2317 w 2696"/>
                <a:gd name="T21" fmla="*/ 1569 h 5897"/>
                <a:gd name="T22" fmla="*/ 2439 w 2696"/>
                <a:gd name="T23" fmla="*/ 1800 h 5897"/>
                <a:gd name="T24" fmla="*/ 2538 w 2696"/>
                <a:gd name="T25" fmla="*/ 2041 h 5897"/>
                <a:gd name="T26" fmla="*/ 2614 w 2696"/>
                <a:gd name="T27" fmla="*/ 2291 h 5897"/>
                <a:gd name="T28" fmla="*/ 2666 w 2696"/>
                <a:gd name="T29" fmla="*/ 2549 h 5897"/>
                <a:gd name="T30" fmla="*/ 2693 w 2696"/>
                <a:gd name="T31" fmla="*/ 2814 h 5897"/>
                <a:gd name="T32" fmla="*/ 2693 w 2696"/>
                <a:gd name="T33" fmla="*/ 3083 h 5897"/>
                <a:gd name="T34" fmla="*/ 2666 w 2696"/>
                <a:gd name="T35" fmla="*/ 3348 h 5897"/>
                <a:gd name="T36" fmla="*/ 2614 w 2696"/>
                <a:gd name="T37" fmla="*/ 3606 h 5897"/>
                <a:gd name="T38" fmla="*/ 2538 w 2696"/>
                <a:gd name="T39" fmla="*/ 3856 h 5897"/>
                <a:gd name="T40" fmla="*/ 2439 w 2696"/>
                <a:gd name="T41" fmla="*/ 4097 h 5897"/>
                <a:gd name="T42" fmla="*/ 2317 w 2696"/>
                <a:gd name="T43" fmla="*/ 4328 h 5897"/>
                <a:gd name="T44" fmla="*/ 2175 w 2696"/>
                <a:gd name="T45" fmla="*/ 4548 h 5897"/>
                <a:gd name="T46" fmla="*/ 2012 w 2696"/>
                <a:gd name="T47" fmla="*/ 4757 h 5897"/>
                <a:gd name="T48" fmla="*/ 1832 w 2696"/>
                <a:gd name="T49" fmla="*/ 4951 h 5897"/>
                <a:gd name="T50" fmla="*/ 1634 w 2696"/>
                <a:gd name="T51" fmla="*/ 5133 h 5897"/>
                <a:gd name="T52" fmla="*/ 1419 w 2696"/>
                <a:gd name="T53" fmla="*/ 5298 h 5897"/>
                <a:gd name="T54" fmla="*/ 1190 w 2696"/>
                <a:gd name="T55" fmla="*/ 5448 h 5897"/>
                <a:gd name="T56" fmla="*/ 946 w 2696"/>
                <a:gd name="T57" fmla="*/ 5581 h 5897"/>
                <a:gd name="T58" fmla="*/ 690 w 2696"/>
                <a:gd name="T59" fmla="*/ 5696 h 5897"/>
                <a:gd name="T60" fmla="*/ 422 w 2696"/>
                <a:gd name="T61" fmla="*/ 5792 h 5897"/>
                <a:gd name="T62" fmla="*/ 143 w 2696"/>
                <a:gd name="T63" fmla="*/ 5867 h 5897"/>
                <a:gd name="T64" fmla="*/ 0 w 2696"/>
                <a:gd name="T65" fmla="*/ 0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6" h="5897">
                  <a:moveTo>
                    <a:pt x="0" y="0"/>
                  </a:moveTo>
                  <a:lnTo>
                    <a:pt x="143" y="30"/>
                  </a:lnTo>
                  <a:lnTo>
                    <a:pt x="283" y="65"/>
                  </a:lnTo>
                  <a:lnTo>
                    <a:pt x="422" y="106"/>
                  </a:lnTo>
                  <a:lnTo>
                    <a:pt x="558" y="151"/>
                  </a:lnTo>
                  <a:lnTo>
                    <a:pt x="690" y="201"/>
                  </a:lnTo>
                  <a:lnTo>
                    <a:pt x="820" y="256"/>
                  </a:lnTo>
                  <a:lnTo>
                    <a:pt x="946" y="316"/>
                  </a:lnTo>
                  <a:lnTo>
                    <a:pt x="1070" y="380"/>
                  </a:lnTo>
                  <a:lnTo>
                    <a:pt x="1190" y="449"/>
                  </a:lnTo>
                  <a:lnTo>
                    <a:pt x="1307" y="522"/>
                  </a:lnTo>
                  <a:lnTo>
                    <a:pt x="1419" y="599"/>
                  </a:lnTo>
                  <a:lnTo>
                    <a:pt x="1529" y="680"/>
                  </a:lnTo>
                  <a:lnTo>
                    <a:pt x="1634" y="765"/>
                  </a:lnTo>
                  <a:lnTo>
                    <a:pt x="1735" y="854"/>
                  </a:lnTo>
                  <a:lnTo>
                    <a:pt x="1832" y="946"/>
                  </a:lnTo>
                  <a:lnTo>
                    <a:pt x="1925" y="1041"/>
                  </a:lnTo>
                  <a:lnTo>
                    <a:pt x="2012" y="1140"/>
                  </a:lnTo>
                  <a:lnTo>
                    <a:pt x="2096" y="1244"/>
                  </a:lnTo>
                  <a:lnTo>
                    <a:pt x="2175" y="1349"/>
                  </a:lnTo>
                  <a:lnTo>
                    <a:pt x="2248" y="1457"/>
                  </a:lnTo>
                  <a:lnTo>
                    <a:pt x="2317" y="1569"/>
                  </a:lnTo>
                  <a:lnTo>
                    <a:pt x="2380" y="1683"/>
                  </a:lnTo>
                  <a:lnTo>
                    <a:pt x="2439" y="1800"/>
                  </a:lnTo>
                  <a:lnTo>
                    <a:pt x="2491" y="1920"/>
                  </a:lnTo>
                  <a:lnTo>
                    <a:pt x="2538" y="2041"/>
                  </a:lnTo>
                  <a:lnTo>
                    <a:pt x="2579" y="2165"/>
                  </a:lnTo>
                  <a:lnTo>
                    <a:pt x="2614" y="2291"/>
                  </a:lnTo>
                  <a:lnTo>
                    <a:pt x="2643" y="2419"/>
                  </a:lnTo>
                  <a:lnTo>
                    <a:pt x="2666" y="2549"/>
                  </a:lnTo>
                  <a:lnTo>
                    <a:pt x="2682" y="2680"/>
                  </a:lnTo>
                  <a:lnTo>
                    <a:pt x="2693" y="2814"/>
                  </a:lnTo>
                  <a:lnTo>
                    <a:pt x="2696" y="2949"/>
                  </a:lnTo>
                  <a:lnTo>
                    <a:pt x="2693" y="3083"/>
                  </a:lnTo>
                  <a:lnTo>
                    <a:pt x="2682" y="3217"/>
                  </a:lnTo>
                  <a:lnTo>
                    <a:pt x="2666" y="3348"/>
                  </a:lnTo>
                  <a:lnTo>
                    <a:pt x="2643" y="3478"/>
                  </a:lnTo>
                  <a:lnTo>
                    <a:pt x="2614" y="3606"/>
                  </a:lnTo>
                  <a:lnTo>
                    <a:pt x="2579" y="3732"/>
                  </a:lnTo>
                  <a:lnTo>
                    <a:pt x="2538" y="3856"/>
                  </a:lnTo>
                  <a:lnTo>
                    <a:pt x="2491" y="3977"/>
                  </a:lnTo>
                  <a:lnTo>
                    <a:pt x="2439" y="4097"/>
                  </a:lnTo>
                  <a:lnTo>
                    <a:pt x="2380" y="4214"/>
                  </a:lnTo>
                  <a:lnTo>
                    <a:pt x="2317" y="4328"/>
                  </a:lnTo>
                  <a:lnTo>
                    <a:pt x="2248" y="4440"/>
                  </a:lnTo>
                  <a:lnTo>
                    <a:pt x="2175" y="4548"/>
                  </a:lnTo>
                  <a:lnTo>
                    <a:pt x="2096" y="4653"/>
                  </a:lnTo>
                  <a:lnTo>
                    <a:pt x="2012" y="4757"/>
                  </a:lnTo>
                  <a:lnTo>
                    <a:pt x="1925" y="4856"/>
                  </a:lnTo>
                  <a:lnTo>
                    <a:pt x="1832" y="4951"/>
                  </a:lnTo>
                  <a:lnTo>
                    <a:pt x="1735" y="5043"/>
                  </a:lnTo>
                  <a:lnTo>
                    <a:pt x="1634" y="5133"/>
                  </a:lnTo>
                  <a:lnTo>
                    <a:pt x="1529" y="5217"/>
                  </a:lnTo>
                  <a:lnTo>
                    <a:pt x="1419" y="5298"/>
                  </a:lnTo>
                  <a:lnTo>
                    <a:pt x="1307" y="5375"/>
                  </a:lnTo>
                  <a:lnTo>
                    <a:pt x="1190" y="5448"/>
                  </a:lnTo>
                  <a:lnTo>
                    <a:pt x="1070" y="5517"/>
                  </a:lnTo>
                  <a:lnTo>
                    <a:pt x="946" y="5581"/>
                  </a:lnTo>
                  <a:lnTo>
                    <a:pt x="820" y="5641"/>
                  </a:lnTo>
                  <a:lnTo>
                    <a:pt x="690" y="5696"/>
                  </a:lnTo>
                  <a:lnTo>
                    <a:pt x="558" y="5746"/>
                  </a:lnTo>
                  <a:lnTo>
                    <a:pt x="422" y="5792"/>
                  </a:lnTo>
                  <a:lnTo>
                    <a:pt x="283" y="5832"/>
                  </a:lnTo>
                  <a:lnTo>
                    <a:pt x="143" y="5867"/>
                  </a:lnTo>
                  <a:lnTo>
                    <a:pt x="0" y="5897"/>
                  </a:lnTo>
                  <a:lnTo>
                    <a:pt x="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endParaRPr>
            </a:p>
          </p:txBody>
        </p:sp>
        <p:sp>
          <p:nvSpPr>
            <p:cNvPr id="25" name="Freeform 80"/>
            <p:cNvSpPr>
              <a:spLocks/>
            </p:cNvSpPr>
            <p:nvPr/>
          </p:nvSpPr>
          <p:spPr bwMode="auto">
            <a:xfrm>
              <a:off x="2218" y="1248"/>
              <a:ext cx="202" cy="180"/>
            </a:xfrm>
            <a:custGeom>
              <a:avLst/>
              <a:gdLst>
                <a:gd name="T0" fmla="*/ 399 w 606"/>
                <a:gd name="T1" fmla="*/ 15 h 538"/>
                <a:gd name="T2" fmla="*/ 441 w 606"/>
                <a:gd name="T3" fmla="*/ 31 h 538"/>
                <a:gd name="T4" fmla="*/ 479 w 606"/>
                <a:gd name="T5" fmla="*/ 53 h 538"/>
                <a:gd name="T6" fmla="*/ 513 w 606"/>
                <a:gd name="T7" fmla="*/ 78 h 538"/>
                <a:gd name="T8" fmla="*/ 542 w 606"/>
                <a:gd name="T9" fmla="*/ 107 h 538"/>
                <a:gd name="T10" fmla="*/ 566 w 606"/>
                <a:gd name="T11" fmla="*/ 139 h 538"/>
                <a:gd name="T12" fmla="*/ 585 w 606"/>
                <a:gd name="T13" fmla="*/ 174 h 538"/>
                <a:gd name="T14" fmla="*/ 598 w 606"/>
                <a:gd name="T15" fmla="*/ 211 h 538"/>
                <a:gd name="T16" fmla="*/ 605 w 606"/>
                <a:gd name="T17" fmla="*/ 250 h 538"/>
                <a:gd name="T18" fmla="*/ 605 w 606"/>
                <a:gd name="T19" fmla="*/ 290 h 538"/>
                <a:gd name="T20" fmla="*/ 599 w 606"/>
                <a:gd name="T21" fmla="*/ 331 h 538"/>
                <a:gd name="T22" fmla="*/ 586 w 606"/>
                <a:gd name="T23" fmla="*/ 370 h 538"/>
                <a:gd name="T24" fmla="*/ 566 w 606"/>
                <a:gd name="T25" fmla="*/ 406 h 538"/>
                <a:gd name="T26" fmla="*/ 541 w 606"/>
                <a:gd name="T27" fmla="*/ 438 h 538"/>
                <a:gd name="T28" fmla="*/ 511 w 606"/>
                <a:gd name="T29" fmla="*/ 466 h 538"/>
                <a:gd name="T30" fmla="*/ 477 w 606"/>
                <a:gd name="T31" fmla="*/ 490 h 538"/>
                <a:gd name="T32" fmla="*/ 440 w 606"/>
                <a:gd name="T33" fmla="*/ 510 h 538"/>
                <a:gd name="T34" fmla="*/ 399 w 606"/>
                <a:gd name="T35" fmla="*/ 525 h 538"/>
                <a:gd name="T36" fmla="*/ 356 w 606"/>
                <a:gd name="T37" fmla="*/ 534 h 538"/>
                <a:gd name="T38" fmla="*/ 313 w 606"/>
                <a:gd name="T39" fmla="*/ 538 h 538"/>
                <a:gd name="T40" fmla="*/ 267 w 606"/>
                <a:gd name="T41" fmla="*/ 536 h 538"/>
                <a:gd name="T42" fmla="*/ 222 w 606"/>
                <a:gd name="T43" fmla="*/ 528 h 538"/>
                <a:gd name="T44" fmla="*/ 178 w 606"/>
                <a:gd name="T45" fmla="*/ 513 h 538"/>
                <a:gd name="T46" fmla="*/ 139 w 606"/>
                <a:gd name="T47" fmla="*/ 494 h 538"/>
                <a:gd name="T48" fmla="*/ 104 w 606"/>
                <a:gd name="T49" fmla="*/ 470 h 538"/>
                <a:gd name="T50" fmla="*/ 73 w 606"/>
                <a:gd name="T51" fmla="*/ 442 h 538"/>
                <a:gd name="T52" fmla="*/ 47 w 606"/>
                <a:gd name="T53" fmla="*/ 411 h 538"/>
                <a:gd name="T54" fmla="*/ 26 w 606"/>
                <a:gd name="T55" fmla="*/ 377 h 538"/>
                <a:gd name="T56" fmla="*/ 11 w 606"/>
                <a:gd name="T57" fmla="*/ 340 h 538"/>
                <a:gd name="T58" fmla="*/ 2 w 606"/>
                <a:gd name="T59" fmla="*/ 302 h 538"/>
                <a:gd name="T60" fmla="*/ 0 w 606"/>
                <a:gd name="T61" fmla="*/ 262 h 538"/>
                <a:gd name="T62" fmla="*/ 4 w 606"/>
                <a:gd name="T63" fmla="*/ 221 h 538"/>
                <a:gd name="T64" fmla="*/ 16 w 606"/>
                <a:gd name="T65" fmla="*/ 182 h 538"/>
                <a:gd name="T66" fmla="*/ 33 w 606"/>
                <a:gd name="T67" fmla="*/ 144 h 538"/>
                <a:gd name="T68" fmla="*/ 56 w 606"/>
                <a:gd name="T69" fmla="*/ 111 h 538"/>
                <a:gd name="T70" fmla="*/ 84 w 606"/>
                <a:gd name="T71" fmla="*/ 81 h 538"/>
                <a:gd name="T72" fmla="*/ 117 w 606"/>
                <a:gd name="T73" fmla="*/ 56 h 538"/>
                <a:gd name="T74" fmla="*/ 153 w 606"/>
                <a:gd name="T75" fmla="*/ 35 h 538"/>
                <a:gd name="T76" fmla="*/ 193 w 606"/>
                <a:gd name="T77" fmla="*/ 18 h 538"/>
                <a:gd name="T78" fmla="*/ 234 w 606"/>
                <a:gd name="T79" fmla="*/ 7 h 538"/>
                <a:gd name="T80" fmla="*/ 278 w 606"/>
                <a:gd name="T81" fmla="*/ 1 h 538"/>
                <a:gd name="T82" fmla="*/ 323 w 606"/>
                <a:gd name="T83" fmla="*/ 1 h 538"/>
                <a:gd name="T84" fmla="*/ 369 w 606"/>
                <a:gd name="T85" fmla="*/ 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6" h="538">
                  <a:moveTo>
                    <a:pt x="369" y="8"/>
                  </a:moveTo>
                  <a:lnTo>
                    <a:pt x="384" y="11"/>
                  </a:lnTo>
                  <a:lnTo>
                    <a:pt x="399" y="15"/>
                  </a:lnTo>
                  <a:lnTo>
                    <a:pt x="414" y="20"/>
                  </a:lnTo>
                  <a:lnTo>
                    <a:pt x="427" y="25"/>
                  </a:lnTo>
                  <a:lnTo>
                    <a:pt x="441" y="31"/>
                  </a:lnTo>
                  <a:lnTo>
                    <a:pt x="454" y="38"/>
                  </a:lnTo>
                  <a:lnTo>
                    <a:pt x="467" y="44"/>
                  </a:lnTo>
                  <a:lnTo>
                    <a:pt x="479" y="53"/>
                  </a:lnTo>
                  <a:lnTo>
                    <a:pt x="491" y="60"/>
                  </a:lnTo>
                  <a:lnTo>
                    <a:pt x="502" y="68"/>
                  </a:lnTo>
                  <a:lnTo>
                    <a:pt x="513" y="78"/>
                  </a:lnTo>
                  <a:lnTo>
                    <a:pt x="523" y="87"/>
                  </a:lnTo>
                  <a:lnTo>
                    <a:pt x="532" y="96"/>
                  </a:lnTo>
                  <a:lnTo>
                    <a:pt x="542" y="107"/>
                  </a:lnTo>
                  <a:lnTo>
                    <a:pt x="550" y="117"/>
                  </a:lnTo>
                  <a:lnTo>
                    <a:pt x="559" y="128"/>
                  </a:lnTo>
                  <a:lnTo>
                    <a:pt x="566" y="139"/>
                  </a:lnTo>
                  <a:lnTo>
                    <a:pt x="573" y="150"/>
                  </a:lnTo>
                  <a:lnTo>
                    <a:pt x="579" y="162"/>
                  </a:lnTo>
                  <a:lnTo>
                    <a:pt x="585" y="174"/>
                  </a:lnTo>
                  <a:lnTo>
                    <a:pt x="590" y="186"/>
                  </a:lnTo>
                  <a:lnTo>
                    <a:pt x="594" y="198"/>
                  </a:lnTo>
                  <a:lnTo>
                    <a:pt x="598" y="211"/>
                  </a:lnTo>
                  <a:lnTo>
                    <a:pt x="601" y="224"/>
                  </a:lnTo>
                  <a:lnTo>
                    <a:pt x="603" y="237"/>
                  </a:lnTo>
                  <a:lnTo>
                    <a:pt x="605" y="250"/>
                  </a:lnTo>
                  <a:lnTo>
                    <a:pt x="605" y="264"/>
                  </a:lnTo>
                  <a:lnTo>
                    <a:pt x="606" y="277"/>
                  </a:lnTo>
                  <a:lnTo>
                    <a:pt x="605" y="290"/>
                  </a:lnTo>
                  <a:lnTo>
                    <a:pt x="604" y="304"/>
                  </a:lnTo>
                  <a:lnTo>
                    <a:pt x="601" y="317"/>
                  </a:lnTo>
                  <a:lnTo>
                    <a:pt x="599" y="331"/>
                  </a:lnTo>
                  <a:lnTo>
                    <a:pt x="595" y="344"/>
                  </a:lnTo>
                  <a:lnTo>
                    <a:pt x="591" y="357"/>
                  </a:lnTo>
                  <a:lnTo>
                    <a:pt x="586" y="370"/>
                  </a:lnTo>
                  <a:lnTo>
                    <a:pt x="579" y="382"/>
                  </a:lnTo>
                  <a:lnTo>
                    <a:pt x="573" y="394"/>
                  </a:lnTo>
                  <a:lnTo>
                    <a:pt x="566" y="406"/>
                  </a:lnTo>
                  <a:lnTo>
                    <a:pt x="557" y="417"/>
                  </a:lnTo>
                  <a:lnTo>
                    <a:pt x="550" y="428"/>
                  </a:lnTo>
                  <a:lnTo>
                    <a:pt x="541" y="438"/>
                  </a:lnTo>
                  <a:lnTo>
                    <a:pt x="531" y="447"/>
                  </a:lnTo>
                  <a:lnTo>
                    <a:pt x="521" y="458"/>
                  </a:lnTo>
                  <a:lnTo>
                    <a:pt x="511" y="466"/>
                  </a:lnTo>
                  <a:lnTo>
                    <a:pt x="500" y="474"/>
                  </a:lnTo>
                  <a:lnTo>
                    <a:pt x="489" y="483"/>
                  </a:lnTo>
                  <a:lnTo>
                    <a:pt x="477" y="490"/>
                  </a:lnTo>
                  <a:lnTo>
                    <a:pt x="465" y="497"/>
                  </a:lnTo>
                  <a:lnTo>
                    <a:pt x="452" y="505"/>
                  </a:lnTo>
                  <a:lnTo>
                    <a:pt x="440" y="510"/>
                  </a:lnTo>
                  <a:lnTo>
                    <a:pt x="426" y="515"/>
                  </a:lnTo>
                  <a:lnTo>
                    <a:pt x="414" y="520"/>
                  </a:lnTo>
                  <a:lnTo>
                    <a:pt x="399" y="525"/>
                  </a:lnTo>
                  <a:lnTo>
                    <a:pt x="386" y="529"/>
                  </a:lnTo>
                  <a:lnTo>
                    <a:pt x="371" y="532"/>
                  </a:lnTo>
                  <a:lnTo>
                    <a:pt x="356" y="534"/>
                  </a:lnTo>
                  <a:lnTo>
                    <a:pt x="342" y="536"/>
                  </a:lnTo>
                  <a:lnTo>
                    <a:pt x="327" y="537"/>
                  </a:lnTo>
                  <a:lnTo>
                    <a:pt x="313" y="538"/>
                  </a:lnTo>
                  <a:lnTo>
                    <a:pt x="297" y="538"/>
                  </a:lnTo>
                  <a:lnTo>
                    <a:pt x="282" y="537"/>
                  </a:lnTo>
                  <a:lnTo>
                    <a:pt x="267" y="536"/>
                  </a:lnTo>
                  <a:lnTo>
                    <a:pt x="252" y="534"/>
                  </a:lnTo>
                  <a:lnTo>
                    <a:pt x="236" y="531"/>
                  </a:lnTo>
                  <a:lnTo>
                    <a:pt x="222" y="528"/>
                  </a:lnTo>
                  <a:lnTo>
                    <a:pt x="206" y="523"/>
                  </a:lnTo>
                  <a:lnTo>
                    <a:pt x="193" y="518"/>
                  </a:lnTo>
                  <a:lnTo>
                    <a:pt x="178" y="513"/>
                  </a:lnTo>
                  <a:lnTo>
                    <a:pt x="165" y="508"/>
                  </a:lnTo>
                  <a:lnTo>
                    <a:pt x="152" y="501"/>
                  </a:lnTo>
                  <a:lnTo>
                    <a:pt x="139" y="494"/>
                  </a:lnTo>
                  <a:lnTo>
                    <a:pt x="127" y="486"/>
                  </a:lnTo>
                  <a:lnTo>
                    <a:pt x="115" y="479"/>
                  </a:lnTo>
                  <a:lnTo>
                    <a:pt x="104" y="470"/>
                  </a:lnTo>
                  <a:lnTo>
                    <a:pt x="93" y="461"/>
                  </a:lnTo>
                  <a:lnTo>
                    <a:pt x="82" y="452"/>
                  </a:lnTo>
                  <a:lnTo>
                    <a:pt x="73" y="442"/>
                  </a:lnTo>
                  <a:lnTo>
                    <a:pt x="63" y="432"/>
                  </a:lnTo>
                  <a:lnTo>
                    <a:pt x="55" y="421"/>
                  </a:lnTo>
                  <a:lnTo>
                    <a:pt x="47" y="411"/>
                  </a:lnTo>
                  <a:lnTo>
                    <a:pt x="40" y="399"/>
                  </a:lnTo>
                  <a:lnTo>
                    <a:pt x="32" y="388"/>
                  </a:lnTo>
                  <a:lnTo>
                    <a:pt x="26" y="377"/>
                  </a:lnTo>
                  <a:lnTo>
                    <a:pt x="21" y="364"/>
                  </a:lnTo>
                  <a:lnTo>
                    <a:pt x="16" y="353"/>
                  </a:lnTo>
                  <a:lnTo>
                    <a:pt x="11" y="340"/>
                  </a:lnTo>
                  <a:lnTo>
                    <a:pt x="7" y="328"/>
                  </a:lnTo>
                  <a:lnTo>
                    <a:pt x="4" y="314"/>
                  </a:lnTo>
                  <a:lnTo>
                    <a:pt x="2" y="302"/>
                  </a:lnTo>
                  <a:lnTo>
                    <a:pt x="1" y="288"/>
                  </a:lnTo>
                  <a:lnTo>
                    <a:pt x="0" y="274"/>
                  </a:lnTo>
                  <a:lnTo>
                    <a:pt x="0" y="262"/>
                  </a:lnTo>
                  <a:lnTo>
                    <a:pt x="0" y="248"/>
                  </a:lnTo>
                  <a:lnTo>
                    <a:pt x="2" y="235"/>
                  </a:lnTo>
                  <a:lnTo>
                    <a:pt x="4" y="221"/>
                  </a:lnTo>
                  <a:lnTo>
                    <a:pt x="7" y="208"/>
                  </a:lnTo>
                  <a:lnTo>
                    <a:pt x="10" y="194"/>
                  </a:lnTo>
                  <a:lnTo>
                    <a:pt x="16" y="182"/>
                  </a:lnTo>
                  <a:lnTo>
                    <a:pt x="21" y="168"/>
                  </a:lnTo>
                  <a:lnTo>
                    <a:pt x="26" y="157"/>
                  </a:lnTo>
                  <a:lnTo>
                    <a:pt x="33" y="144"/>
                  </a:lnTo>
                  <a:lnTo>
                    <a:pt x="40" y="133"/>
                  </a:lnTo>
                  <a:lnTo>
                    <a:pt x="48" y="121"/>
                  </a:lnTo>
                  <a:lnTo>
                    <a:pt x="56" y="111"/>
                  </a:lnTo>
                  <a:lnTo>
                    <a:pt x="65" y="100"/>
                  </a:lnTo>
                  <a:lnTo>
                    <a:pt x="74" y="91"/>
                  </a:lnTo>
                  <a:lnTo>
                    <a:pt x="84" y="81"/>
                  </a:lnTo>
                  <a:lnTo>
                    <a:pt x="95" y="72"/>
                  </a:lnTo>
                  <a:lnTo>
                    <a:pt x="105" y="64"/>
                  </a:lnTo>
                  <a:lnTo>
                    <a:pt x="117" y="56"/>
                  </a:lnTo>
                  <a:lnTo>
                    <a:pt x="128" y="48"/>
                  </a:lnTo>
                  <a:lnTo>
                    <a:pt x="141" y="41"/>
                  </a:lnTo>
                  <a:lnTo>
                    <a:pt x="153" y="35"/>
                  </a:lnTo>
                  <a:lnTo>
                    <a:pt x="166" y="29"/>
                  </a:lnTo>
                  <a:lnTo>
                    <a:pt x="179" y="23"/>
                  </a:lnTo>
                  <a:lnTo>
                    <a:pt x="193" y="18"/>
                  </a:lnTo>
                  <a:lnTo>
                    <a:pt x="206" y="14"/>
                  </a:lnTo>
                  <a:lnTo>
                    <a:pt x="220" y="10"/>
                  </a:lnTo>
                  <a:lnTo>
                    <a:pt x="234" y="7"/>
                  </a:lnTo>
                  <a:lnTo>
                    <a:pt x="249" y="5"/>
                  </a:lnTo>
                  <a:lnTo>
                    <a:pt x="264" y="3"/>
                  </a:lnTo>
                  <a:lnTo>
                    <a:pt x="278" y="1"/>
                  </a:lnTo>
                  <a:lnTo>
                    <a:pt x="293" y="0"/>
                  </a:lnTo>
                  <a:lnTo>
                    <a:pt x="308" y="0"/>
                  </a:lnTo>
                  <a:lnTo>
                    <a:pt x="323" y="1"/>
                  </a:lnTo>
                  <a:lnTo>
                    <a:pt x="339" y="3"/>
                  </a:lnTo>
                  <a:lnTo>
                    <a:pt x="354" y="5"/>
                  </a:lnTo>
                  <a:lnTo>
                    <a:pt x="36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26" name="Freeform 81"/>
            <p:cNvSpPr>
              <a:spLocks/>
            </p:cNvSpPr>
            <p:nvPr/>
          </p:nvSpPr>
          <p:spPr bwMode="auto">
            <a:xfrm>
              <a:off x="2350" y="1451"/>
              <a:ext cx="262" cy="231"/>
            </a:xfrm>
            <a:custGeom>
              <a:avLst/>
              <a:gdLst>
                <a:gd name="T0" fmla="*/ 475 w 784"/>
                <a:gd name="T1" fmla="*/ 8 h 694"/>
                <a:gd name="T2" fmla="*/ 532 w 784"/>
                <a:gd name="T3" fmla="*/ 23 h 694"/>
                <a:gd name="T4" fmla="*/ 584 w 784"/>
                <a:gd name="T5" fmla="*/ 46 h 694"/>
                <a:gd name="T6" fmla="*/ 632 w 784"/>
                <a:gd name="T7" fmla="*/ 74 h 694"/>
                <a:gd name="T8" fmla="*/ 673 w 784"/>
                <a:gd name="T9" fmla="*/ 107 h 694"/>
                <a:gd name="T10" fmla="*/ 710 w 784"/>
                <a:gd name="T11" fmla="*/ 146 h 694"/>
                <a:gd name="T12" fmla="*/ 740 w 784"/>
                <a:gd name="T13" fmla="*/ 188 h 694"/>
                <a:gd name="T14" fmla="*/ 762 w 784"/>
                <a:gd name="T15" fmla="*/ 234 h 694"/>
                <a:gd name="T16" fmla="*/ 777 w 784"/>
                <a:gd name="T17" fmla="*/ 283 h 694"/>
                <a:gd name="T18" fmla="*/ 784 w 784"/>
                <a:gd name="T19" fmla="*/ 335 h 694"/>
                <a:gd name="T20" fmla="*/ 782 w 784"/>
                <a:gd name="T21" fmla="*/ 387 h 694"/>
                <a:gd name="T22" fmla="*/ 770 w 784"/>
                <a:gd name="T23" fmla="*/ 440 h 694"/>
                <a:gd name="T24" fmla="*/ 751 w 784"/>
                <a:gd name="T25" fmla="*/ 488 h 694"/>
                <a:gd name="T26" fmla="*/ 724 w 784"/>
                <a:gd name="T27" fmla="*/ 533 h 694"/>
                <a:gd name="T28" fmla="*/ 690 w 784"/>
                <a:gd name="T29" fmla="*/ 573 h 694"/>
                <a:gd name="T30" fmla="*/ 650 w 784"/>
                <a:gd name="T31" fmla="*/ 608 h 694"/>
                <a:gd name="T32" fmla="*/ 605 w 784"/>
                <a:gd name="T33" fmla="*/ 639 h 694"/>
                <a:gd name="T34" fmla="*/ 555 w 784"/>
                <a:gd name="T35" fmla="*/ 662 h 694"/>
                <a:gd name="T36" fmla="*/ 502 w 784"/>
                <a:gd name="T37" fmla="*/ 680 h 694"/>
                <a:gd name="T38" fmla="*/ 446 w 784"/>
                <a:gd name="T39" fmla="*/ 691 h 694"/>
                <a:gd name="T40" fmla="*/ 388 w 784"/>
                <a:gd name="T41" fmla="*/ 694 h 694"/>
                <a:gd name="T42" fmla="*/ 328 w 784"/>
                <a:gd name="T43" fmla="*/ 689 h 694"/>
                <a:gd name="T44" fmla="*/ 270 w 784"/>
                <a:gd name="T45" fmla="*/ 676 h 694"/>
                <a:gd name="T46" fmla="*/ 217 w 784"/>
                <a:gd name="T47" fmla="*/ 656 h 694"/>
                <a:gd name="T48" fmla="*/ 168 w 784"/>
                <a:gd name="T49" fmla="*/ 630 h 694"/>
                <a:gd name="T50" fmla="*/ 124 w 784"/>
                <a:gd name="T51" fmla="*/ 599 h 694"/>
                <a:gd name="T52" fmla="*/ 85 w 784"/>
                <a:gd name="T53" fmla="*/ 561 h 694"/>
                <a:gd name="T54" fmla="*/ 53 w 784"/>
                <a:gd name="T55" fmla="*/ 520 h 694"/>
                <a:gd name="T56" fmla="*/ 28 w 784"/>
                <a:gd name="T57" fmla="*/ 475 h 694"/>
                <a:gd name="T58" fmla="*/ 10 w 784"/>
                <a:gd name="T59" fmla="*/ 427 h 694"/>
                <a:gd name="T60" fmla="*/ 1 w 784"/>
                <a:gd name="T61" fmla="*/ 376 h 694"/>
                <a:gd name="T62" fmla="*/ 0 w 784"/>
                <a:gd name="T63" fmla="*/ 324 h 694"/>
                <a:gd name="T64" fmla="*/ 8 w 784"/>
                <a:gd name="T65" fmla="*/ 271 h 694"/>
                <a:gd name="T66" fmla="*/ 25 w 784"/>
                <a:gd name="T67" fmla="*/ 221 h 694"/>
                <a:gd name="T68" fmla="*/ 50 w 784"/>
                <a:gd name="T69" fmla="*/ 175 h 694"/>
                <a:gd name="T70" fmla="*/ 81 w 784"/>
                <a:gd name="T71" fmla="*/ 133 h 694"/>
                <a:gd name="T72" fmla="*/ 120 w 784"/>
                <a:gd name="T73" fmla="*/ 96 h 694"/>
                <a:gd name="T74" fmla="*/ 163 w 784"/>
                <a:gd name="T75" fmla="*/ 64 h 694"/>
                <a:gd name="T76" fmla="*/ 211 w 784"/>
                <a:gd name="T77" fmla="*/ 38 h 694"/>
                <a:gd name="T78" fmla="*/ 263 w 784"/>
                <a:gd name="T79" fmla="*/ 19 h 694"/>
                <a:gd name="T80" fmla="*/ 319 w 784"/>
                <a:gd name="T81" fmla="*/ 5 h 694"/>
                <a:gd name="T82" fmla="*/ 376 w 784"/>
                <a:gd name="T83" fmla="*/ 0 h 694"/>
                <a:gd name="T84" fmla="*/ 436 w 784"/>
                <a:gd name="T85" fmla="*/ 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4" h="694">
                  <a:moveTo>
                    <a:pt x="436" y="2"/>
                  </a:moveTo>
                  <a:lnTo>
                    <a:pt x="456" y="5"/>
                  </a:lnTo>
                  <a:lnTo>
                    <a:pt x="475" y="8"/>
                  </a:lnTo>
                  <a:lnTo>
                    <a:pt x="495" y="12"/>
                  </a:lnTo>
                  <a:lnTo>
                    <a:pt x="514" y="18"/>
                  </a:lnTo>
                  <a:lnTo>
                    <a:pt x="532" y="23"/>
                  </a:lnTo>
                  <a:lnTo>
                    <a:pt x="550" y="30"/>
                  </a:lnTo>
                  <a:lnTo>
                    <a:pt x="567" y="37"/>
                  </a:lnTo>
                  <a:lnTo>
                    <a:pt x="584" y="46"/>
                  </a:lnTo>
                  <a:lnTo>
                    <a:pt x="600" y="54"/>
                  </a:lnTo>
                  <a:lnTo>
                    <a:pt x="616" y="63"/>
                  </a:lnTo>
                  <a:lnTo>
                    <a:pt x="632" y="74"/>
                  </a:lnTo>
                  <a:lnTo>
                    <a:pt x="646" y="84"/>
                  </a:lnTo>
                  <a:lnTo>
                    <a:pt x="660" y="96"/>
                  </a:lnTo>
                  <a:lnTo>
                    <a:pt x="673" y="107"/>
                  </a:lnTo>
                  <a:lnTo>
                    <a:pt x="687" y="120"/>
                  </a:lnTo>
                  <a:lnTo>
                    <a:pt x="698" y="132"/>
                  </a:lnTo>
                  <a:lnTo>
                    <a:pt x="710" y="146"/>
                  </a:lnTo>
                  <a:lnTo>
                    <a:pt x="720" y="159"/>
                  </a:lnTo>
                  <a:lnTo>
                    <a:pt x="731" y="174"/>
                  </a:lnTo>
                  <a:lnTo>
                    <a:pt x="740" y="188"/>
                  </a:lnTo>
                  <a:lnTo>
                    <a:pt x="748" y="203"/>
                  </a:lnTo>
                  <a:lnTo>
                    <a:pt x="756" y="219"/>
                  </a:lnTo>
                  <a:lnTo>
                    <a:pt x="762" y="234"/>
                  </a:lnTo>
                  <a:lnTo>
                    <a:pt x="768" y="251"/>
                  </a:lnTo>
                  <a:lnTo>
                    <a:pt x="773" y="267"/>
                  </a:lnTo>
                  <a:lnTo>
                    <a:pt x="777" y="283"/>
                  </a:lnTo>
                  <a:lnTo>
                    <a:pt x="781" y="301"/>
                  </a:lnTo>
                  <a:lnTo>
                    <a:pt x="783" y="318"/>
                  </a:lnTo>
                  <a:lnTo>
                    <a:pt x="784" y="335"/>
                  </a:lnTo>
                  <a:lnTo>
                    <a:pt x="784" y="352"/>
                  </a:lnTo>
                  <a:lnTo>
                    <a:pt x="784" y="370"/>
                  </a:lnTo>
                  <a:lnTo>
                    <a:pt x="782" y="387"/>
                  </a:lnTo>
                  <a:lnTo>
                    <a:pt x="778" y="405"/>
                  </a:lnTo>
                  <a:lnTo>
                    <a:pt x="775" y="423"/>
                  </a:lnTo>
                  <a:lnTo>
                    <a:pt x="770" y="440"/>
                  </a:lnTo>
                  <a:lnTo>
                    <a:pt x="765" y="456"/>
                  </a:lnTo>
                  <a:lnTo>
                    <a:pt x="759" y="473"/>
                  </a:lnTo>
                  <a:lnTo>
                    <a:pt x="751" y="488"/>
                  </a:lnTo>
                  <a:lnTo>
                    <a:pt x="743" y="504"/>
                  </a:lnTo>
                  <a:lnTo>
                    <a:pt x="734" y="519"/>
                  </a:lnTo>
                  <a:lnTo>
                    <a:pt x="724" y="533"/>
                  </a:lnTo>
                  <a:lnTo>
                    <a:pt x="714" y="547"/>
                  </a:lnTo>
                  <a:lnTo>
                    <a:pt x="702" y="560"/>
                  </a:lnTo>
                  <a:lnTo>
                    <a:pt x="690" y="573"/>
                  </a:lnTo>
                  <a:lnTo>
                    <a:pt x="677" y="585"/>
                  </a:lnTo>
                  <a:lnTo>
                    <a:pt x="665" y="598"/>
                  </a:lnTo>
                  <a:lnTo>
                    <a:pt x="650" y="608"/>
                  </a:lnTo>
                  <a:lnTo>
                    <a:pt x="636" y="620"/>
                  </a:lnTo>
                  <a:lnTo>
                    <a:pt x="621" y="629"/>
                  </a:lnTo>
                  <a:lnTo>
                    <a:pt x="605" y="639"/>
                  </a:lnTo>
                  <a:lnTo>
                    <a:pt x="590" y="648"/>
                  </a:lnTo>
                  <a:lnTo>
                    <a:pt x="573" y="655"/>
                  </a:lnTo>
                  <a:lnTo>
                    <a:pt x="555" y="662"/>
                  </a:lnTo>
                  <a:lnTo>
                    <a:pt x="539" y="670"/>
                  </a:lnTo>
                  <a:lnTo>
                    <a:pt x="521" y="675"/>
                  </a:lnTo>
                  <a:lnTo>
                    <a:pt x="502" y="680"/>
                  </a:lnTo>
                  <a:lnTo>
                    <a:pt x="485" y="684"/>
                  </a:lnTo>
                  <a:lnTo>
                    <a:pt x="466" y="689"/>
                  </a:lnTo>
                  <a:lnTo>
                    <a:pt x="446" y="691"/>
                  </a:lnTo>
                  <a:lnTo>
                    <a:pt x="427" y="693"/>
                  </a:lnTo>
                  <a:lnTo>
                    <a:pt x="407" y="694"/>
                  </a:lnTo>
                  <a:lnTo>
                    <a:pt x="388" y="694"/>
                  </a:lnTo>
                  <a:lnTo>
                    <a:pt x="368" y="693"/>
                  </a:lnTo>
                  <a:lnTo>
                    <a:pt x="348" y="692"/>
                  </a:lnTo>
                  <a:lnTo>
                    <a:pt x="328" y="689"/>
                  </a:lnTo>
                  <a:lnTo>
                    <a:pt x="308" y="685"/>
                  </a:lnTo>
                  <a:lnTo>
                    <a:pt x="289" y="681"/>
                  </a:lnTo>
                  <a:lnTo>
                    <a:pt x="270" y="676"/>
                  </a:lnTo>
                  <a:lnTo>
                    <a:pt x="252" y="671"/>
                  </a:lnTo>
                  <a:lnTo>
                    <a:pt x="234" y="664"/>
                  </a:lnTo>
                  <a:lnTo>
                    <a:pt x="217" y="656"/>
                  </a:lnTo>
                  <a:lnTo>
                    <a:pt x="200" y="649"/>
                  </a:lnTo>
                  <a:lnTo>
                    <a:pt x="183" y="640"/>
                  </a:lnTo>
                  <a:lnTo>
                    <a:pt x="168" y="630"/>
                  </a:lnTo>
                  <a:lnTo>
                    <a:pt x="152" y="621"/>
                  </a:lnTo>
                  <a:lnTo>
                    <a:pt x="138" y="609"/>
                  </a:lnTo>
                  <a:lnTo>
                    <a:pt x="124" y="599"/>
                  </a:lnTo>
                  <a:lnTo>
                    <a:pt x="110" y="586"/>
                  </a:lnTo>
                  <a:lnTo>
                    <a:pt x="97" y="574"/>
                  </a:lnTo>
                  <a:lnTo>
                    <a:pt x="85" y="561"/>
                  </a:lnTo>
                  <a:lnTo>
                    <a:pt x="74" y="548"/>
                  </a:lnTo>
                  <a:lnTo>
                    <a:pt x="64" y="534"/>
                  </a:lnTo>
                  <a:lnTo>
                    <a:pt x="53" y="520"/>
                  </a:lnTo>
                  <a:lnTo>
                    <a:pt x="44" y="505"/>
                  </a:lnTo>
                  <a:lnTo>
                    <a:pt x="35" y="491"/>
                  </a:lnTo>
                  <a:lnTo>
                    <a:pt x="28" y="475"/>
                  </a:lnTo>
                  <a:lnTo>
                    <a:pt x="22" y="459"/>
                  </a:lnTo>
                  <a:lnTo>
                    <a:pt x="16" y="443"/>
                  </a:lnTo>
                  <a:lnTo>
                    <a:pt x="10" y="427"/>
                  </a:lnTo>
                  <a:lnTo>
                    <a:pt x="6" y="410"/>
                  </a:lnTo>
                  <a:lnTo>
                    <a:pt x="3" y="393"/>
                  </a:lnTo>
                  <a:lnTo>
                    <a:pt x="1" y="376"/>
                  </a:lnTo>
                  <a:lnTo>
                    <a:pt x="0" y="358"/>
                  </a:lnTo>
                  <a:lnTo>
                    <a:pt x="0" y="342"/>
                  </a:lnTo>
                  <a:lnTo>
                    <a:pt x="0" y="324"/>
                  </a:lnTo>
                  <a:lnTo>
                    <a:pt x="2" y="306"/>
                  </a:lnTo>
                  <a:lnTo>
                    <a:pt x="5" y="288"/>
                  </a:lnTo>
                  <a:lnTo>
                    <a:pt x="8" y="271"/>
                  </a:lnTo>
                  <a:lnTo>
                    <a:pt x="14" y="254"/>
                  </a:lnTo>
                  <a:lnTo>
                    <a:pt x="19" y="237"/>
                  </a:lnTo>
                  <a:lnTo>
                    <a:pt x="25" y="221"/>
                  </a:lnTo>
                  <a:lnTo>
                    <a:pt x="33" y="205"/>
                  </a:lnTo>
                  <a:lnTo>
                    <a:pt x="41" y="191"/>
                  </a:lnTo>
                  <a:lnTo>
                    <a:pt x="50" y="175"/>
                  </a:lnTo>
                  <a:lnTo>
                    <a:pt x="59" y="160"/>
                  </a:lnTo>
                  <a:lnTo>
                    <a:pt x="71" y="147"/>
                  </a:lnTo>
                  <a:lnTo>
                    <a:pt x="81" y="133"/>
                  </a:lnTo>
                  <a:lnTo>
                    <a:pt x="94" y="121"/>
                  </a:lnTo>
                  <a:lnTo>
                    <a:pt x="106" y="108"/>
                  </a:lnTo>
                  <a:lnTo>
                    <a:pt x="120" y="96"/>
                  </a:lnTo>
                  <a:lnTo>
                    <a:pt x="133" y="85"/>
                  </a:lnTo>
                  <a:lnTo>
                    <a:pt x="148" y="74"/>
                  </a:lnTo>
                  <a:lnTo>
                    <a:pt x="163" y="64"/>
                  </a:lnTo>
                  <a:lnTo>
                    <a:pt x="178" y="55"/>
                  </a:lnTo>
                  <a:lnTo>
                    <a:pt x="194" y="47"/>
                  </a:lnTo>
                  <a:lnTo>
                    <a:pt x="211" y="38"/>
                  </a:lnTo>
                  <a:lnTo>
                    <a:pt x="228" y="31"/>
                  </a:lnTo>
                  <a:lnTo>
                    <a:pt x="245" y="24"/>
                  </a:lnTo>
                  <a:lnTo>
                    <a:pt x="263" y="19"/>
                  </a:lnTo>
                  <a:lnTo>
                    <a:pt x="281" y="13"/>
                  </a:lnTo>
                  <a:lnTo>
                    <a:pt x="299" y="9"/>
                  </a:lnTo>
                  <a:lnTo>
                    <a:pt x="319" y="5"/>
                  </a:lnTo>
                  <a:lnTo>
                    <a:pt x="338" y="3"/>
                  </a:lnTo>
                  <a:lnTo>
                    <a:pt x="356" y="1"/>
                  </a:lnTo>
                  <a:lnTo>
                    <a:pt x="376" y="0"/>
                  </a:lnTo>
                  <a:lnTo>
                    <a:pt x="396" y="0"/>
                  </a:lnTo>
                  <a:lnTo>
                    <a:pt x="416" y="1"/>
                  </a:lnTo>
                  <a:lnTo>
                    <a:pt x="43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27" name="Freeform 82"/>
            <p:cNvSpPr>
              <a:spLocks/>
            </p:cNvSpPr>
            <p:nvPr/>
          </p:nvSpPr>
          <p:spPr bwMode="auto">
            <a:xfrm>
              <a:off x="2510" y="1692"/>
              <a:ext cx="322" cy="285"/>
            </a:xfrm>
            <a:custGeom>
              <a:avLst/>
              <a:gdLst>
                <a:gd name="T0" fmla="*/ 556 w 968"/>
                <a:gd name="T1" fmla="*/ 5 h 856"/>
                <a:gd name="T2" fmla="*/ 627 w 968"/>
                <a:gd name="T3" fmla="*/ 19 h 856"/>
                <a:gd name="T4" fmla="*/ 693 w 968"/>
                <a:gd name="T5" fmla="*/ 43 h 856"/>
                <a:gd name="T6" fmla="*/ 754 w 968"/>
                <a:gd name="T7" fmla="*/ 73 h 856"/>
                <a:gd name="T8" fmla="*/ 809 w 968"/>
                <a:gd name="T9" fmla="*/ 111 h 856"/>
                <a:gd name="T10" fmla="*/ 857 w 968"/>
                <a:gd name="T11" fmla="*/ 156 h 856"/>
                <a:gd name="T12" fmla="*/ 898 w 968"/>
                <a:gd name="T13" fmla="*/ 206 h 856"/>
                <a:gd name="T14" fmla="*/ 930 w 968"/>
                <a:gd name="T15" fmla="*/ 261 h 856"/>
                <a:gd name="T16" fmla="*/ 953 w 968"/>
                <a:gd name="T17" fmla="*/ 321 h 856"/>
                <a:gd name="T18" fmla="*/ 966 w 968"/>
                <a:gd name="T19" fmla="*/ 383 h 856"/>
                <a:gd name="T20" fmla="*/ 968 w 968"/>
                <a:gd name="T21" fmla="*/ 449 h 856"/>
                <a:gd name="T22" fmla="*/ 959 w 968"/>
                <a:gd name="T23" fmla="*/ 513 h 856"/>
                <a:gd name="T24" fmla="*/ 940 w 968"/>
                <a:gd name="T25" fmla="*/ 575 h 856"/>
                <a:gd name="T26" fmla="*/ 911 w 968"/>
                <a:gd name="T27" fmla="*/ 632 h 856"/>
                <a:gd name="T28" fmla="*/ 873 w 968"/>
                <a:gd name="T29" fmla="*/ 684 h 856"/>
                <a:gd name="T30" fmla="*/ 828 w 968"/>
                <a:gd name="T31" fmla="*/ 730 h 856"/>
                <a:gd name="T32" fmla="*/ 775 w 968"/>
                <a:gd name="T33" fmla="*/ 771 h 856"/>
                <a:gd name="T34" fmla="*/ 716 w 968"/>
                <a:gd name="T35" fmla="*/ 804 h 856"/>
                <a:gd name="T36" fmla="*/ 653 w 968"/>
                <a:gd name="T37" fmla="*/ 830 h 856"/>
                <a:gd name="T38" fmla="*/ 584 w 968"/>
                <a:gd name="T39" fmla="*/ 848 h 856"/>
                <a:gd name="T40" fmla="*/ 512 w 968"/>
                <a:gd name="T41" fmla="*/ 856 h 856"/>
                <a:gd name="T42" fmla="*/ 438 w 968"/>
                <a:gd name="T43" fmla="*/ 854 h 856"/>
                <a:gd name="T44" fmla="*/ 366 w 968"/>
                <a:gd name="T45" fmla="*/ 843 h 856"/>
                <a:gd name="T46" fmla="*/ 298 w 968"/>
                <a:gd name="T47" fmla="*/ 823 h 856"/>
                <a:gd name="T48" fmla="*/ 235 w 968"/>
                <a:gd name="T49" fmla="*/ 795 h 856"/>
                <a:gd name="T50" fmla="*/ 178 w 968"/>
                <a:gd name="T51" fmla="*/ 758 h 856"/>
                <a:gd name="T52" fmla="*/ 127 w 968"/>
                <a:gd name="T53" fmla="*/ 716 h 856"/>
                <a:gd name="T54" fmla="*/ 84 w 968"/>
                <a:gd name="T55" fmla="*/ 668 h 856"/>
                <a:gd name="T56" fmla="*/ 49 w 968"/>
                <a:gd name="T57" fmla="*/ 614 h 856"/>
                <a:gd name="T58" fmla="*/ 23 w 968"/>
                <a:gd name="T59" fmla="*/ 556 h 856"/>
                <a:gd name="T60" fmla="*/ 7 w 968"/>
                <a:gd name="T61" fmla="*/ 494 h 856"/>
                <a:gd name="T62" fmla="*/ 0 w 968"/>
                <a:gd name="T63" fmla="*/ 430 h 856"/>
                <a:gd name="T64" fmla="*/ 6 w 968"/>
                <a:gd name="T65" fmla="*/ 365 h 856"/>
                <a:gd name="T66" fmla="*/ 22 w 968"/>
                <a:gd name="T67" fmla="*/ 302 h 856"/>
                <a:gd name="T68" fmla="*/ 48 w 968"/>
                <a:gd name="T69" fmla="*/ 243 h 856"/>
                <a:gd name="T70" fmla="*/ 83 w 968"/>
                <a:gd name="T71" fmla="*/ 189 h 856"/>
                <a:gd name="T72" fmla="*/ 125 w 968"/>
                <a:gd name="T73" fmla="*/ 141 h 856"/>
                <a:gd name="T74" fmla="*/ 176 w 968"/>
                <a:gd name="T75" fmla="*/ 98 h 856"/>
                <a:gd name="T76" fmla="*/ 233 w 968"/>
                <a:gd name="T77" fmla="*/ 62 h 856"/>
                <a:gd name="T78" fmla="*/ 295 w 968"/>
                <a:gd name="T79" fmla="*/ 34 h 856"/>
                <a:gd name="T80" fmla="*/ 362 w 968"/>
                <a:gd name="T81" fmla="*/ 13 h 856"/>
                <a:gd name="T82" fmla="*/ 433 w 968"/>
                <a:gd name="T83" fmla="*/ 2 h 856"/>
                <a:gd name="T84" fmla="*/ 507 w 968"/>
                <a:gd name="T85"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8" h="856">
                  <a:moveTo>
                    <a:pt x="507" y="1"/>
                  </a:moveTo>
                  <a:lnTo>
                    <a:pt x="532" y="2"/>
                  </a:lnTo>
                  <a:lnTo>
                    <a:pt x="556" y="5"/>
                  </a:lnTo>
                  <a:lnTo>
                    <a:pt x="580" y="8"/>
                  </a:lnTo>
                  <a:lnTo>
                    <a:pt x="604" y="13"/>
                  </a:lnTo>
                  <a:lnTo>
                    <a:pt x="627" y="19"/>
                  </a:lnTo>
                  <a:lnTo>
                    <a:pt x="650" y="26"/>
                  </a:lnTo>
                  <a:lnTo>
                    <a:pt x="671" y="33"/>
                  </a:lnTo>
                  <a:lnTo>
                    <a:pt x="693" y="43"/>
                  </a:lnTo>
                  <a:lnTo>
                    <a:pt x="714" y="52"/>
                  </a:lnTo>
                  <a:lnTo>
                    <a:pt x="734" y="62"/>
                  </a:lnTo>
                  <a:lnTo>
                    <a:pt x="754" y="73"/>
                  </a:lnTo>
                  <a:lnTo>
                    <a:pt x="773" y="85"/>
                  </a:lnTo>
                  <a:lnTo>
                    <a:pt x="791" y="98"/>
                  </a:lnTo>
                  <a:lnTo>
                    <a:pt x="809" y="111"/>
                  </a:lnTo>
                  <a:lnTo>
                    <a:pt x="826" y="126"/>
                  </a:lnTo>
                  <a:lnTo>
                    <a:pt x="842" y="141"/>
                  </a:lnTo>
                  <a:lnTo>
                    <a:pt x="857" y="156"/>
                  </a:lnTo>
                  <a:lnTo>
                    <a:pt x="872" y="172"/>
                  </a:lnTo>
                  <a:lnTo>
                    <a:pt x="885" y="189"/>
                  </a:lnTo>
                  <a:lnTo>
                    <a:pt x="898" y="206"/>
                  </a:lnTo>
                  <a:lnTo>
                    <a:pt x="909" y="224"/>
                  </a:lnTo>
                  <a:lnTo>
                    <a:pt x="921" y="243"/>
                  </a:lnTo>
                  <a:lnTo>
                    <a:pt x="930" y="261"/>
                  </a:lnTo>
                  <a:lnTo>
                    <a:pt x="938" y="281"/>
                  </a:lnTo>
                  <a:lnTo>
                    <a:pt x="947" y="301"/>
                  </a:lnTo>
                  <a:lnTo>
                    <a:pt x="953" y="321"/>
                  </a:lnTo>
                  <a:lnTo>
                    <a:pt x="958" y="342"/>
                  </a:lnTo>
                  <a:lnTo>
                    <a:pt x="963" y="362"/>
                  </a:lnTo>
                  <a:lnTo>
                    <a:pt x="966" y="383"/>
                  </a:lnTo>
                  <a:lnTo>
                    <a:pt x="967" y="405"/>
                  </a:lnTo>
                  <a:lnTo>
                    <a:pt x="968" y="427"/>
                  </a:lnTo>
                  <a:lnTo>
                    <a:pt x="968" y="449"/>
                  </a:lnTo>
                  <a:lnTo>
                    <a:pt x="966" y="471"/>
                  </a:lnTo>
                  <a:lnTo>
                    <a:pt x="963" y="493"/>
                  </a:lnTo>
                  <a:lnTo>
                    <a:pt x="959" y="513"/>
                  </a:lnTo>
                  <a:lnTo>
                    <a:pt x="954" y="534"/>
                  </a:lnTo>
                  <a:lnTo>
                    <a:pt x="948" y="555"/>
                  </a:lnTo>
                  <a:lnTo>
                    <a:pt x="940" y="575"/>
                  </a:lnTo>
                  <a:lnTo>
                    <a:pt x="931" y="595"/>
                  </a:lnTo>
                  <a:lnTo>
                    <a:pt x="922" y="614"/>
                  </a:lnTo>
                  <a:lnTo>
                    <a:pt x="911" y="632"/>
                  </a:lnTo>
                  <a:lnTo>
                    <a:pt x="900" y="650"/>
                  </a:lnTo>
                  <a:lnTo>
                    <a:pt x="886" y="668"/>
                  </a:lnTo>
                  <a:lnTo>
                    <a:pt x="873" y="684"/>
                  </a:lnTo>
                  <a:lnTo>
                    <a:pt x="859" y="700"/>
                  </a:lnTo>
                  <a:lnTo>
                    <a:pt x="843" y="716"/>
                  </a:lnTo>
                  <a:lnTo>
                    <a:pt x="828" y="730"/>
                  </a:lnTo>
                  <a:lnTo>
                    <a:pt x="811" y="745"/>
                  </a:lnTo>
                  <a:lnTo>
                    <a:pt x="793" y="758"/>
                  </a:lnTo>
                  <a:lnTo>
                    <a:pt x="775" y="771"/>
                  </a:lnTo>
                  <a:lnTo>
                    <a:pt x="756" y="783"/>
                  </a:lnTo>
                  <a:lnTo>
                    <a:pt x="736" y="794"/>
                  </a:lnTo>
                  <a:lnTo>
                    <a:pt x="716" y="804"/>
                  </a:lnTo>
                  <a:lnTo>
                    <a:pt x="695" y="814"/>
                  </a:lnTo>
                  <a:lnTo>
                    <a:pt x="675" y="823"/>
                  </a:lnTo>
                  <a:lnTo>
                    <a:pt x="653" y="830"/>
                  </a:lnTo>
                  <a:lnTo>
                    <a:pt x="630" y="836"/>
                  </a:lnTo>
                  <a:lnTo>
                    <a:pt x="607" y="843"/>
                  </a:lnTo>
                  <a:lnTo>
                    <a:pt x="584" y="848"/>
                  </a:lnTo>
                  <a:lnTo>
                    <a:pt x="560" y="851"/>
                  </a:lnTo>
                  <a:lnTo>
                    <a:pt x="536" y="854"/>
                  </a:lnTo>
                  <a:lnTo>
                    <a:pt x="512" y="856"/>
                  </a:lnTo>
                  <a:lnTo>
                    <a:pt x="487" y="856"/>
                  </a:lnTo>
                  <a:lnTo>
                    <a:pt x="463" y="856"/>
                  </a:lnTo>
                  <a:lnTo>
                    <a:pt x="438" y="854"/>
                  </a:lnTo>
                  <a:lnTo>
                    <a:pt x="413" y="852"/>
                  </a:lnTo>
                  <a:lnTo>
                    <a:pt x="389" y="848"/>
                  </a:lnTo>
                  <a:lnTo>
                    <a:pt x="366" y="843"/>
                  </a:lnTo>
                  <a:lnTo>
                    <a:pt x="342" y="838"/>
                  </a:lnTo>
                  <a:lnTo>
                    <a:pt x="320" y="830"/>
                  </a:lnTo>
                  <a:lnTo>
                    <a:pt x="298" y="823"/>
                  </a:lnTo>
                  <a:lnTo>
                    <a:pt x="277" y="815"/>
                  </a:lnTo>
                  <a:lnTo>
                    <a:pt x="256" y="805"/>
                  </a:lnTo>
                  <a:lnTo>
                    <a:pt x="235" y="795"/>
                  </a:lnTo>
                  <a:lnTo>
                    <a:pt x="215" y="783"/>
                  </a:lnTo>
                  <a:lnTo>
                    <a:pt x="196" y="771"/>
                  </a:lnTo>
                  <a:lnTo>
                    <a:pt x="178" y="758"/>
                  </a:lnTo>
                  <a:lnTo>
                    <a:pt x="161" y="745"/>
                  </a:lnTo>
                  <a:lnTo>
                    <a:pt x="143" y="731"/>
                  </a:lnTo>
                  <a:lnTo>
                    <a:pt x="127" y="716"/>
                  </a:lnTo>
                  <a:lnTo>
                    <a:pt x="112" y="700"/>
                  </a:lnTo>
                  <a:lnTo>
                    <a:pt x="97" y="684"/>
                  </a:lnTo>
                  <a:lnTo>
                    <a:pt x="84" y="668"/>
                  </a:lnTo>
                  <a:lnTo>
                    <a:pt x="71" y="650"/>
                  </a:lnTo>
                  <a:lnTo>
                    <a:pt x="60" y="632"/>
                  </a:lnTo>
                  <a:lnTo>
                    <a:pt x="49" y="614"/>
                  </a:lnTo>
                  <a:lnTo>
                    <a:pt x="39" y="595"/>
                  </a:lnTo>
                  <a:lnTo>
                    <a:pt x="31" y="576"/>
                  </a:lnTo>
                  <a:lnTo>
                    <a:pt x="23" y="556"/>
                  </a:lnTo>
                  <a:lnTo>
                    <a:pt x="16" y="535"/>
                  </a:lnTo>
                  <a:lnTo>
                    <a:pt x="11" y="515"/>
                  </a:lnTo>
                  <a:lnTo>
                    <a:pt x="7" y="494"/>
                  </a:lnTo>
                  <a:lnTo>
                    <a:pt x="3" y="473"/>
                  </a:lnTo>
                  <a:lnTo>
                    <a:pt x="1" y="451"/>
                  </a:lnTo>
                  <a:lnTo>
                    <a:pt x="0" y="430"/>
                  </a:lnTo>
                  <a:lnTo>
                    <a:pt x="1" y="407"/>
                  </a:lnTo>
                  <a:lnTo>
                    <a:pt x="2" y="385"/>
                  </a:lnTo>
                  <a:lnTo>
                    <a:pt x="6" y="365"/>
                  </a:lnTo>
                  <a:lnTo>
                    <a:pt x="10" y="343"/>
                  </a:lnTo>
                  <a:lnTo>
                    <a:pt x="15" y="322"/>
                  </a:lnTo>
                  <a:lnTo>
                    <a:pt x="22" y="302"/>
                  </a:lnTo>
                  <a:lnTo>
                    <a:pt x="30" y="281"/>
                  </a:lnTo>
                  <a:lnTo>
                    <a:pt x="38" y="262"/>
                  </a:lnTo>
                  <a:lnTo>
                    <a:pt x="48" y="243"/>
                  </a:lnTo>
                  <a:lnTo>
                    <a:pt x="59" y="225"/>
                  </a:lnTo>
                  <a:lnTo>
                    <a:pt x="70" y="206"/>
                  </a:lnTo>
                  <a:lnTo>
                    <a:pt x="83" y="189"/>
                  </a:lnTo>
                  <a:lnTo>
                    <a:pt x="96" y="173"/>
                  </a:lnTo>
                  <a:lnTo>
                    <a:pt x="111" y="156"/>
                  </a:lnTo>
                  <a:lnTo>
                    <a:pt x="125" y="141"/>
                  </a:lnTo>
                  <a:lnTo>
                    <a:pt x="142" y="126"/>
                  </a:lnTo>
                  <a:lnTo>
                    <a:pt x="159" y="111"/>
                  </a:lnTo>
                  <a:lnTo>
                    <a:pt x="176" y="98"/>
                  </a:lnTo>
                  <a:lnTo>
                    <a:pt x="194" y="85"/>
                  </a:lnTo>
                  <a:lnTo>
                    <a:pt x="213" y="74"/>
                  </a:lnTo>
                  <a:lnTo>
                    <a:pt x="233" y="62"/>
                  </a:lnTo>
                  <a:lnTo>
                    <a:pt x="254" y="52"/>
                  </a:lnTo>
                  <a:lnTo>
                    <a:pt x="274" y="43"/>
                  </a:lnTo>
                  <a:lnTo>
                    <a:pt x="295" y="34"/>
                  </a:lnTo>
                  <a:lnTo>
                    <a:pt x="317" y="26"/>
                  </a:lnTo>
                  <a:lnTo>
                    <a:pt x="339" y="20"/>
                  </a:lnTo>
                  <a:lnTo>
                    <a:pt x="362" y="13"/>
                  </a:lnTo>
                  <a:lnTo>
                    <a:pt x="386" y="9"/>
                  </a:lnTo>
                  <a:lnTo>
                    <a:pt x="409" y="5"/>
                  </a:lnTo>
                  <a:lnTo>
                    <a:pt x="433" y="2"/>
                  </a:lnTo>
                  <a:lnTo>
                    <a:pt x="457" y="1"/>
                  </a:lnTo>
                  <a:lnTo>
                    <a:pt x="482" y="0"/>
                  </a:lnTo>
                  <a:lnTo>
                    <a:pt x="50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28" name="Freeform 83"/>
            <p:cNvSpPr>
              <a:spLocks/>
            </p:cNvSpPr>
            <p:nvPr/>
          </p:nvSpPr>
          <p:spPr bwMode="auto">
            <a:xfrm>
              <a:off x="2708" y="1988"/>
              <a:ext cx="385" cy="340"/>
            </a:xfrm>
            <a:custGeom>
              <a:avLst/>
              <a:gdLst>
                <a:gd name="T0" fmla="*/ 637 w 1155"/>
                <a:gd name="T1" fmla="*/ 3 h 1021"/>
                <a:gd name="T2" fmla="*/ 722 w 1155"/>
                <a:gd name="T3" fmla="*/ 16 h 1021"/>
                <a:gd name="T4" fmla="*/ 802 w 1155"/>
                <a:gd name="T5" fmla="*/ 40 h 1021"/>
                <a:gd name="T6" fmla="*/ 877 w 1155"/>
                <a:gd name="T7" fmla="*/ 73 h 1021"/>
                <a:gd name="T8" fmla="*/ 945 w 1155"/>
                <a:gd name="T9" fmla="*/ 116 h 1021"/>
                <a:gd name="T10" fmla="*/ 1005 w 1155"/>
                <a:gd name="T11" fmla="*/ 167 h 1021"/>
                <a:gd name="T12" fmla="*/ 1056 w 1155"/>
                <a:gd name="T13" fmla="*/ 226 h 1021"/>
                <a:gd name="T14" fmla="*/ 1098 w 1155"/>
                <a:gd name="T15" fmla="*/ 289 h 1021"/>
                <a:gd name="T16" fmla="*/ 1129 w 1155"/>
                <a:gd name="T17" fmla="*/ 359 h 1021"/>
                <a:gd name="T18" fmla="*/ 1149 w 1155"/>
                <a:gd name="T19" fmla="*/ 433 h 1021"/>
                <a:gd name="T20" fmla="*/ 1155 w 1155"/>
                <a:gd name="T21" fmla="*/ 510 h 1021"/>
                <a:gd name="T22" fmla="*/ 1149 w 1155"/>
                <a:gd name="T23" fmla="*/ 588 h 1021"/>
                <a:gd name="T24" fmla="*/ 1129 w 1155"/>
                <a:gd name="T25" fmla="*/ 662 h 1021"/>
                <a:gd name="T26" fmla="*/ 1098 w 1155"/>
                <a:gd name="T27" fmla="*/ 731 h 1021"/>
                <a:gd name="T28" fmla="*/ 1056 w 1155"/>
                <a:gd name="T29" fmla="*/ 795 h 1021"/>
                <a:gd name="T30" fmla="*/ 1005 w 1155"/>
                <a:gd name="T31" fmla="*/ 854 h 1021"/>
                <a:gd name="T32" fmla="*/ 945 w 1155"/>
                <a:gd name="T33" fmla="*/ 904 h 1021"/>
                <a:gd name="T34" fmla="*/ 877 w 1155"/>
                <a:gd name="T35" fmla="*/ 947 h 1021"/>
                <a:gd name="T36" fmla="*/ 802 w 1155"/>
                <a:gd name="T37" fmla="*/ 981 h 1021"/>
                <a:gd name="T38" fmla="*/ 722 w 1155"/>
                <a:gd name="T39" fmla="*/ 1005 h 1021"/>
                <a:gd name="T40" fmla="*/ 637 w 1155"/>
                <a:gd name="T41" fmla="*/ 1018 h 1021"/>
                <a:gd name="T42" fmla="*/ 549 w 1155"/>
                <a:gd name="T43" fmla="*/ 1021 h 1021"/>
                <a:gd name="T44" fmla="*/ 462 w 1155"/>
                <a:gd name="T45" fmla="*/ 1010 h 1021"/>
                <a:gd name="T46" fmla="*/ 380 w 1155"/>
                <a:gd name="T47" fmla="*/ 990 h 1021"/>
                <a:gd name="T48" fmla="*/ 303 w 1155"/>
                <a:gd name="T49" fmla="*/ 959 h 1021"/>
                <a:gd name="T50" fmla="*/ 233 w 1155"/>
                <a:gd name="T51" fmla="*/ 919 h 1021"/>
                <a:gd name="T52" fmla="*/ 170 w 1155"/>
                <a:gd name="T53" fmla="*/ 872 h 1021"/>
                <a:gd name="T54" fmla="*/ 115 w 1155"/>
                <a:gd name="T55" fmla="*/ 815 h 1021"/>
                <a:gd name="T56" fmla="*/ 70 w 1155"/>
                <a:gd name="T57" fmla="*/ 754 h 1021"/>
                <a:gd name="T58" fmla="*/ 36 w 1155"/>
                <a:gd name="T59" fmla="*/ 686 h 1021"/>
                <a:gd name="T60" fmla="*/ 12 w 1155"/>
                <a:gd name="T61" fmla="*/ 613 h 1021"/>
                <a:gd name="T62" fmla="*/ 1 w 1155"/>
                <a:gd name="T63" fmla="*/ 536 h 1021"/>
                <a:gd name="T64" fmla="*/ 4 w 1155"/>
                <a:gd name="T65" fmla="*/ 458 h 1021"/>
                <a:gd name="T66" fmla="*/ 19 w 1155"/>
                <a:gd name="T67" fmla="*/ 383 h 1021"/>
                <a:gd name="T68" fmla="*/ 46 w 1155"/>
                <a:gd name="T69" fmla="*/ 312 h 1021"/>
                <a:gd name="T70" fmla="*/ 85 w 1155"/>
                <a:gd name="T71" fmla="*/ 245 h 1021"/>
                <a:gd name="T72" fmla="*/ 133 w 1155"/>
                <a:gd name="T73" fmla="*/ 186 h 1021"/>
                <a:gd name="T74" fmla="*/ 190 w 1155"/>
                <a:gd name="T75" fmla="*/ 133 h 1021"/>
                <a:gd name="T76" fmla="*/ 256 w 1155"/>
                <a:gd name="T77" fmla="*/ 87 h 1021"/>
                <a:gd name="T78" fmla="*/ 328 w 1155"/>
                <a:gd name="T79" fmla="*/ 51 h 1021"/>
                <a:gd name="T80" fmla="*/ 407 w 1155"/>
                <a:gd name="T81" fmla="*/ 22 h 1021"/>
                <a:gd name="T82" fmla="*/ 490 w 1155"/>
                <a:gd name="T83" fmla="*/ 6 h 1021"/>
                <a:gd name="T84" fmla="*/ 578 w 1155"/>
                <a:gd name="T85" fmla="*/ 0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5" h="1021">
                  <a:moveTo>
                    <a:pt x="578" y="0"/>
                  </a:moveTo>
                  <a:lnTo>
                    <a:pt x="608" y="1"/>
                  </a:lnTo>
                  <a:lnTo>
                    <a:pt x="637" y="3"/>
                  </a:lnTo>
                  <a:lnTo>
                    <a:pt x="665" y="6"/>
                  </a:lnTo>
                  <a:lnTo>
                    <a:pt x="695" y="10"/>
                  </a:lnTo>
                  <a:lnTo>
                    <a:pt x="722" y="16"/>
                  </a:lnTo>
                  <a:lnTo>
                    <a:pt x="750" y="22"/>
                  </a:lnTo>
                  <a:lnTo>
                    <a:pt x="776" y="31"/>
                  </a:lnTo>
                  <a:lnTo>
                    <a:pt x="802" y="40"/>
                  </a:lnTo>
                  <a:lnTo>
                    <a:pt x="828" y="51"/>
                  </a:lnTo>
                  <a:lnTo>
                    <a:pt x="853" y="61"/>
                  </a:lnTo>
                  <a:lnTo>
                    <a:pt x="877" y="73"/>
                  </a:lnTo>
                  <a:lnTo>
                    <a:pt x="901" y="87"/>
                  </a:lnTo>
                  <a:lnTo>
                    <a:pt x="923" y="102"/>
                  </a:lnTo>
                  <a:lnTo>
                    <a:pt x="945" y="116"/>
                  </a:lnTo>
                  <a:lnTo>
                    <a:pt x="965" y="133"/>
                  </a:lnTo>
                  <a:lnTo>
                    <a:pt x="986" y="150"/>
                  </a:lnTo>
                  <a:lnTo>
                    <a:pt x="1005" y="167"/>
                  </a:lnTo>
                  <a:lnTo>
                    <a:pt x="1023" y="186"/>
                  </a:lnTo>
                  <a:lnTo>
                    <a:pt x="1040" y="205"/>
                  </a:lnTo>
                  <a:lnTo>
                    <a:pt x="1056" y="226"/>
                  </a:lnTo>
                  <a:lnTo>
                    <a:pt x="1072" y="245"/>
                  </a:lnTo>
                  <a:lnTo>
                    <a:pt x="1085" y="267"/>
                  </a:lnTo>
                  <a:lnTo>
                    <a:pt x="1098" y="289"/>
                  </a:lnTo>
                  <a:lnTo>
                    <a:pt x="1110" y="312"/>
                  </a:lnTo>
                  <a:lnTo>
                    <a:pt x="1120" y="335"/>
                  </a:lnTo>
                  <a:lnTo>
                    <a:pt x="1129" y="359"/>
                  </a:lnTo>
                  <a:lnTo>
                    <a:pt x="1137" y="383"/>
                  </a:lnTo>
                  <a:lnTo>
                    <a:pt x="1144" y="408"/>
                  </a:lnTo>
                  <a:lnTo>
                    <a:pt x="1149" y="433"/>
                  </a:lnTo>
                  <a:lnTo>
                    <a:pt x="1152" y="458"/>
                  </a:lnTo>
                  <a:lnTo>
                    <a:pt x="1154" y="484"/>
                  </a:lnTo>
                  <a:lnTo>
                    <a:pt x="1155" y="510"/>
                  </a:lnTo>
                  <a:lnTo>
                    <a:pt x="1154" y="536"/>
                  </a:lnTo>
                  <a:lnTo>
                    <a:pt x="1152" y="562"/>
                  </a:lnTo>
                  <a:lnTo>
                    <a:pt x="1149" y="588"/>
                  </a:lnTo>
                  <a:lnTo>
                    <a:pt x="1144" y="613"/>
                  </a:lnTo>
                  <a:lnTo>
                    <a:pt x="1137" y="638"/>
                  </a:lnTo>
                  <a:lnTo>
                    <a:pt x="1129" y="662"/>
                  </a:lnTo>
                  <a:lnTo>
                    <a:pt x="1120" y="686"/>
                  </a:lnTo>
                  <a:lnTo>
                    <a:pt x="1110" y="709"/>
                  </a:lnTo>
                  <a:lnTo>
                    <a:pt x="1098" y="731"/>
                  </a:lnTo>
                  <a:lnTo>
                    <a:pt x="1085" y="754"/>
                  </a:lnTo>
                  <a:lnTo>
                    <a:pt x="1072" y="775"/>
                  </a:lnTo>
                  <a:lnTo>
                    <a:pt x="1056" y="795"/>
                  </a:lnTo>
                  <a:lnTo>
                    <a:pt x="1040" y="815"/>
                  </a:lnTo>
                  <a:lnTo>
                    <a:pt x="1023" y="835"/>
                  </a:lnTo>
                  <a:lnTo>
                    <a:pt x="1005" y="854"/>
                  </a:lnTo>
                  <a:lnTo>
                    <a:pt x="986" y="872"/>
                  </a:lnTo>
                  <a:lnTo>
                    <a:pt x="965" y="888"/>
                  </a:lnTo>
                  <a:lnTo>
                    <a:pt x="945" y="904"/>
                  </a:lnTo>
                  <a:lnTo>
                    <a:pt x="923" y="919"/>
                  </a:lnTo>
                  <a:lnTo>
                    <a:pt x="901" y="934"/>
                  </a:lnTo>
                  <a:lnTo>
                    <a:pt x="877" y="947"/>
                  </a:lnTo>
                  <a:lnTo>
                    <a:pt x="853" y="959"/>
                  </a:lnTo>
                  <a:lnTo>
                    <a:pt x="828" y="971"/>
                  </a:lnTo>
                  <a:lnTo>
                    <a:pt x="802" y="981"/>
                  </a:lnTo>
                  <a:lnTo>
                    <a:pt x="776" y="990"/>
                  </a:lnTo>
                  <a:lnTo>
                    <a:pt x="750" y="998"/>
                  </a:lnTo>
                  <a:lnTo>
                    <a:pt x="722" y="1005"/>
                  </a:lnTo>
                  <a:lnTo>
                    <a:pt x="695" y="1010"/>
                  </a:lnTo>
                  <a:lnTo>
                    <a:pt x="665" y="1015"/>
                  </a:lnTo>
                  <a:lnTo>
                    <a:pt x="637" y="1018"/>
                  </a:lnTo>
                  <a:lnTo>
                    <a:pt x="608" y="1021"/>
                  </a:lnTo>
                  <a:lnTo>
                    <a:pt x="578" y="1021"/>
                  </a:lnTo>
                  <a:lnTo>
                    <a:pt x="549" y="1021"/>
                  </a:lnTo>
                  <a:lnTo>
                    <a:pt x="519" y="1018"/>
                  </a:lnTo>
                  <a:lnTo>
                    <a:pt x="490" y="1015"/>
                  </a:lnTo>
                  <a:lnTo>
                    <a:pt x="462" y="1010"/>
                  </a:lnTo>
                  <a:lnTo>
                    <a:pt x="434" y="1005"/>
                  </a:lnTo>
                  <a:lnTo>
                    <a:pt x="407" y="998"/>
                  </a:lnTo>
                  <a:lnTo>
                    <a:pt x="380" y="990"/>
                  </a:lnTo>
                  <a:lnTo>
                    <a:pt x="354" y="981"/>
                  </a:lnTo>
                  <a:lnTo>
                    <a:pt x="328" y="971"/>
                  </a:lnTo>
                  <a:lnTo>
                    <a:pt x="303" y="959"/>
                  </a:lnTo>
                  <a:lnTo>
                    <a:pt x="279" y="947"/>
                  </a:lnTo>
                  <a:lnTo>
                    <a:pt x="256" y="934"/>
                  </a:lnTo>
                  <a:lnTo>
                    <a:pt x="233" y="919"/>
                  </a:lnTo>
                  <a:lnTo>
                    <a:pt x="211" y="904"/>
                  </a:lnTo>
                  <a:lnTo>
                    <a:pt x="190" y="888"/>
                  </a:lnTo>
                  <a:lnTo>
                    <a:pt x="170" y="872"/>
                  </a:lnTo>
                  <a:lnTo>
                    <a:pt x="151" y="854"/>
                  </a:lnTo>
                  <a:lnTo>
                    <a:pt x="133" y="835"/>
                  </a:lnTo>
                  <a:lnTo>
                    <a:pt x="115" y="815"/>
                  </a:lnTo>
                  <a:lnTo>
                    <a:pt x="99" y="795"/>
                  </a:lnTo>
                  <a:lnTo>
                    <a:pt x="85" y="775"/>
                  </a:lnTo>
                  <a:lnTo>
                    <a:pt x="70" y="754"/>
                  </a:lnTo>
                  <a:lnTo>
                    <a:pt x="58" y="731"/>
                  </a:lnTo>
                  <a:lnTo>
                    <a:pt x="46" y="709"/>
                  </a:lnTo>
                  <a:lnTo>
                    <a:pt x="36" y="686"/>
                  </a:lnTo>
                  <a:lnTo>
                    <a:pt x="27" y="662"/>
                  </a:lnTo>
                  <a:lnTo>
                    <a:pt x="19" y="638"/>
                  </a:lnTo>
                  <a:lnTo>
                    <a:pt x="12" y="613"/>
                  </a:lnTo>
                  <a:lnTo>
                    <a:pt x="8" y="588"/>
                  </a:lnTo>
                  <a:lnTo>
                    <a:pt x="4" y="562"/>
                  </a:lnTo>
                  <a:lnTo>
                    <a:pt x="1" y="536"/>
                  </a:lnTo>
                  <a:lnTo>
                    <a:pt x="0" y="510"/>
                  </a:lnTo>
                  <a:lnTo>
                    <a:pt x="1" y="484"/>
                  </a:lnTo>
                  <a:lnTo>
                    <a:pt x="4" y="458"/>
                  </a:lnTo>
                  <a:lnTo>
                    <a:pt x="8" y="433"/>
                  </a:lnTo>
                  <a:lnTo>
                    <a:pt x="12" y="408"/>
                  </a:lnTo>
                  <a:lnTo>
                    <a:pt x="19" y="383"/>
                  </a:lnTo>
                  <a:lnTo>
                    <a:pt x="27" y="359"/>
                  </a:lnTo>
                  <a:lnTo>
                    <a:pt x="36" y="335"/>
                  </a:lnTo>
                  <a:lnTo>
                    <a:pt x="46" y="312"/>
                  </a:lnTo>
                  <a:lnTo>
                    <a:pt x="58" y="289"/>
                  </a:lnTo>
                  <a:lnTo>
                    <a:pt x="70" y="267"/>
                  </a:lnTo>
                  <a:lnTo>
                    <a:pt x="85" y="245"/>
                  </a:lnTo>
                  <a:lnTo>
                    <a:pt x="99" y="226"/>
                  </a:lnTo>
                  <a:lnTo>
                    <a:pt x="115" y="205"/>
                  </a:lnTo>
                  <a:lnTo>
                    <a:pt x="133" y="186"/>
                  </a:lnTo>
                  <a:lnTo>
                    <a:pt x="151" y="167"/>
                  </a:lnTo>
                  <a:lnTo>
                    <a:pt x="170" y="150"/>
                  </a:lnTo>
                  <a:lnTo>
                    <a:pt x="190" y="133"/>
                  </a:lnTo>
                  <a:lnTo>
                    <a:pt x="211" y="116"/>
                  </a:lnTo>
                  <a:lnTo>
                    <a:pt x="233" y="102"/>
                  </a:lnTo>
                  <a:lnTo>
                    <a:pt x="256" y="87"/>
                  </a:lnTo>
                  <a:lnTo>
                    <a:pt x="279" y="73"/>
                  </a:lnTo>
                  <a:lnTo>
                    <a:pt x="303" y="61"/>
                  </a:lnTo>
                  <a:lnTo>
                    <a:pt x="328" y="51"/>
                  </a:lnTo>
                  <a:lnTo>
                    <a:pt x="354" y="40"/>
                  </a:lnTo>
                  <a:lnTo>
                    <a:pt x="380" y="31"/>
                  </a:lnTo>
                  <a:lnTo>
                    <a:pt x="407" y="22"/>
                  </a:lnTo>
                  <a:lnTo>
                    <a:pt x="434" y="16"/>
                  </a:lnTo>
                  <a:lnTo>
                    <a:pt x="462" y="10"/>
                  </a:lnTo>
                  <a:lnTo>
                    <a:pt x="490" y="6"/>
                  </a:lnTo>
                  <a:lnTo>
                    <a:pt x="519" y="3"/>
                  </a:lnTo>
                  <a:lnTo>
                    <a:pt x="549" y="1"/>
                  </a:lnTo>
                  <a:lnTo>
                    <a:pt x="5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29" name="Freeform 84"/>
            <p:cNvSpPr>
              <a:spLocks/>
            </p:cNvSpPr>
            <p:nvPr/>
          </p:nvSpPr>
          <p:spPr bwMode="auto">
            <a:xfrm>
              <a:off x="2353" y="2009"/>
              <a:ext cx="336" cy="297"/>
            </a:xfrm>
            <a:custGeom>
              <a:avLst/>
              <a:gdLst>
                <a:gd name="T0" fmla="*/ 555 w 1008"/>
                <a:gd name="T1" fmla="*/ 3 h 892"/>
                <a:gd name="T2" fmla="*/ 630 w 1008"/>
                <a:gd name="T3" fmla="*/ 15 h 892"/>
                <a:gd name="T4" fmla="*/ 700 w 1008"/>
                <a:gd name="T5" fmla="*/ 36 h 892"/>
                <a:gd name="T6" fmla="*/ 765 w 1008"/>
                <a:gd name="T7" fmla="*/ 66 h 892"/>
                <a:gd name="T8" fmla="*/ 824 w 1008"/>
                <a:gd name="T9" fmla="*/ 102 h 892"/>
                <a:gd name="T10" fmla="*/ 877 w 1008"/>
                <a:gd name="T11" fmla="*/ 147 h 892"/>
                <a:gd name="T12" fmla="*/ 922 w 1008"/>
                <a:gd name="T13" fmla="*/ 197 h 892"/>
                <a:gd name="T14" fmla="*/ 958 w 1008"/>
                <a:gd name="T15" fmla="*/ 253 h 892"/>
                <a:gd name="T16" fmla="*/ 985 w 1008"/>
                <a:gd name="T17" fmla="*/ 314 h 892"/>
                <a:gd name="T18" fmla="*/ 1002 w 1008"/>
                <a:gd name="T19" fmla="*/ 378 h 892"/>
                <a:gd name="T20" fmla="*/ 1008 w 1008"/>
                <a:gd name="T21" fmla="*/ 446 h 892"/>
                <a:gd name="T22" fmla="*/ 1002 w 1008"/>
                <a:gd name="T23" fmla="*/ 514 h 892"/>
                <a:gd name="T24" fmla="*/ 985 w 1008"/>
                <a:gd name="T25" fmla="*/ 578 h 892"/>
                <a:gd name="T26" fmla="*/ 958 w 1008"/>
                <a:gd name="T27" fmla="*/ 640 h 892"/>
                <a:gd name="T28" fmla="*/ 922 w 1008"/>
                <a:gd name="T29" fmla="*/ 695 h 892"/>
                <a:gd name="T30" fmla="*/ 877 w 1008"/>
                <a:gd name="T31" fmla="*/ 746 h 892"/>
                <a:gd name="T32" fmla="*/ 824 w 1008"/>
                <a:gd name="T33" fmla="*/ 790 h 892"/>
                <a:gd name="T34" fmla="*/ 765 w 1008"/>
                <a:gd name="T35" fmla="*/ 827 h 892"/>
                <a:gd name="T36" fmla="*/ 700 w 1008"/>
                <a:gd name="T37" fmla="*/ 857 h 892"/>
                <a:gd name="T38" fmla="*/ 630 w 1008"/>
                <a:gd name="T39" fmla="*/ 878 h 892"/>
                <a:gd name="T40" fmla="*/ 555 w 1008"/>
                <a:gd name="T41" fmla="*/ 890 h 892"/>
                <a:gd name="T42" fmla="*/ 478 w 1008"/>
                <a:gd name="T43" fmla="*/ 892 h 892"/>
                <a:gd name="T44" fmla="*/ 403 w 1008"/>
                <a:gd name="T45" fmla="*/ 883 h 892"/>
                <a:gd name="T46" fmla="*/ 331 w 1008"/>
                <a:gd name="T47" fmla="*/ 865 h 892"/>
                <a:gd name="T48" fmla="*/ 264 w 1008"/>
                <a:gd name="T49" fmla="*/ 838 h 892"/>
                <a:gd name="T50" fmla="*/ 203 w 1008"/>
                <a:gd name="T51" fmla="*/ 803 h 892"/>
                <a:gd name="T52" fmla="*/ 147 w 1008"/>
                <a:gd name="T53" fmla="*/ 762 h 892"/>
                <a:gd name="T54" fmla="*/ 100 w 1008"/>
                <a:gd name="T55" fmla="*/ 713 h 892"/>
                <a:gd name="T56" fmla="*/ 61 w 1008"/>
                <a:gd name="T57" fmla="*/ 659 h 892"/>
                <a:gd name="T58" fmla="*/ 31 w 1008"/>
                <a:gd name="T59" fmla="*/ 599 h 892"/>
                <a:gd name="T60" fmla="*/ 10 w 1008"/>
                <a:gd name="T61" fmla="*/ 536 h 892"/>
                <a:gd name="T62" fmla="*/ 0 w 1008"/>
                <a:gd name="T63" fmla="*/ 469 h 892"/>
                <a:gd name="T64" fmla="*/ 2 w 1008"/>
                <a:gd name="T65" fmla="*/ 401 h 892"/>
                <a:gd name="T66" fmla="*/ 16 w 1008"/>
                <a:gd name="T67" fmla="*/ 336 h 892"/>
                <a:gd name="T68" fmla="*/ 40 w 1008"/>
                <a:gd name="T69" fmla="*/ 273 h 892"/>
                <a:gd name="T70" fmla="*/ 73 w 1008"/>
                <a:gd name="T71" fmla="*/ 216 h 892"/>
                <a:gd name="T72" fmla="*/ 115 w 1008"/>
                <a:gd name="T73" fmla="*/ 163 h 892"/>
                <a:gd name="T74" fmla="*/ 165 w 1008"/>
                <a:gd name="T75" fmla="*/ 117 h 892"/>
                <a:gd name="T76" fmla="*/ 222 w 1008"/>
                <a:gd name="T77" fmla="*/ 77 h 892"/>
                <a:gd name="T78" fmla="*/ 286 w 1008"/>
                <a:gd name="T79" fmla="*/ 45 h 892"/>
                <a:gd name="T80" fmla="*/ 355 w 1008"/>
                <a:gd name="T81" fmla="*/ 21 h 892"/>
                <a:gd name="T82" fmla="*/ 428 w 1008"/>
                <a:gd name="T83" fmla="*/ 5 h 892"/>
                <a:gd name="T84" fmla="*/ 504 w 1008"/>
                <a:gd name="T85"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8" h="892">
                  <a:moveTo>
                    <a:pt x="504" y="0"/>
                  </a:moveTo>
                  <a:lnTo>
                    <a:pt x="530" y="1"/>
                  </a:lnTo>
                  <a:lnTo>
                    <a:pt x="555" y="3"/>
                  </a:lnTo>
                  <a:lnTo>
                    <a:pt x="581" y="5"/>
                  </a:lnTo>
                  <a:lnTo>
                    <a:pt x="605" y="9"/>
                  </a:lnTo>
                  <a:lnTo>
                    <a:pt x="630" y="15"/>
                  </a:lnTo>
                  <a:lnTo>
                    <a:pt x="654" y="21"/>
                  </a:lnTo>
                  <a:lnTo>
                    <a:pt x="677" y="27"/>
                  </a:lnTo>
                  <a:lnTo>
                    <a:pt x="700" y="36"/>
                  </a:lnTo>
                  <a:lnTo>
                    <a:pt x="723" y="45"/>
                  </a:lnTo>
                  <a:lnTo>
                    <a:pt x="743" y="54"/>
                  </a:lnTo>
                  <a:lnTo>
                    <a:pt x="765" y="66"/>
                  </a:lnTo>
                  <a:lnTo>
                    <a:pt x="785" y="77"/>
                  </a:lnTo>
                  <a:lnTo>
                    <a:pt x="805" y="90"/>
                  </a:lnTo>
                  <a:lnTo>
                    <a:pt x="824" y="102"/>
                  </a:lnTo>
                  <a:lnTo>
                    <a:pt x="842" y="117"/>
                  </a:lnTo>
                  <a:lnTo>
                    <a:pt x="860" y="131"/>
                  </a:lnTo>
                  <a:lnTo>
                    <a:pt x="877" y="147"/>
                  </a:lnTo>
                  <a:lnTo>
                    <a:pt x="892" y="163"/>
                  </a:lnTo>
                  <a:lnTo>
                    <a:pt x="907" y="180"/>
                  </a:lnTo>
                  <a:lnTo>
                    <a:pt x="922" y="197"/>
                  </a:lnTo>
                  <a:lnTo>
                    <a:pt x="935" y="216"/>
                  </a:lnTo>
                  <a:lnTo>
                    <a:pt x="947" y="235"/>
                  </a:lnTo>
                  <a:lnTo>
                    <a:pt x="958" y="253"/>
                  </a:lnTo>
                  <a:lnTo>
                    <a:pt x="969" y="273"/>
                  </a:lnTo>
                  <a:lnTo>
                    <a:pt x="977" y="293"/>
                  </a:lnTo>
                  <a:lnTo>
                    <a:pt x="985" y="314"/>
                  </a:lnTo>
                  <a:lnTo>
                    <a:pt x="992" y="336"/>
                  </a:lnTo>
                  <a:lnTo>
                    <a:pt x="998" y="356"/>
                  </a:lnTo>
                  <a:lnTo>
                    <a:pt x="1002" y="378"/>
                  </a:lnTo>
                  <a:lnTo>
                    <a:pt x="1005" y="401"/>
                  </a:lnTo>
                  <a:lnTo>
                    <a:pt x="1007" y="423"/>
                  </a:lnTo>
                  <a:lnTo>
                    <a:pt x="1008" y="446"/>
                  </a:lnTo>
                  <a:lnTo>
                    <a:pt x="1007" y="469"/>
                  </a:lnTo>
                  <a:lnTo>
                    <a:pt x="1005" y="492"/>
                  </a:lnTo>
                  <a:lnTo>
                    <a:pt x="1002" y="514"/>
                  </a:lnTo>
                  <a:lnTo>
                    <a:pt x="998" y="536"/>
                  </a:lnTo>
                  <a:lnTo>
                    <a:pt x="992" y="557"/>
                  </a:lnTo>
                  <a:lnTo>
                    <a:pt x="985" y="578"/>
                  </a:lnTo>
                  <a:lnTo>
                    <a:pt x="977" y="599"/>
                  </a:lnTo>
                  <a:lnTo>
                    <a:pt x="969" y="620"/>
                  </a:lnTo>
                  <a:lnTo>
                    <a:pt x="958" y="640"/>
                  </a:lnTo>
                  <a:lnTo>
                    <a:pt x="947" y="659"/>
                  </a:lnTo>
                  <a:lnTo>
                    <a:pt x="935" y="677"/>
                  </a:lnTo>
                  <a:lnTo>
                    <a:pt x="922" y="695"/>
                  </a:lnTo>
                  <a:lnTo>
                    <a:pt x="907" y="713"/>
                  </a:lnTo>
                  <a:lnTo>
                    <a:pt x="892" y="729"/>
                  </a:lnTo>
                  <a:lnTo>
                    <a:pt x="877" y="746"/>
                  </a:lnTo>
                  <a:lnTo>
                    <a:pt x="860" y="762"/>
                  </a:lnTo>
                  <a:lnTo>
                    <a:pt x="842" y="776"/>
                  </a:lnTo>
                  <a:lnTo>
                    <a:pt x="824" y="790"/>
                  </a:lnTo>
                  <a:lnTo>
                    <a:pt x="805" y="803"/>
                  </a:lnTo>
                  <a:lnTo>
                    <a:pt x="785" y="816"/>
                  </a:lnTo>
                  <a:lnTo>
                    <a:pt x="765" y="827"/>
                  </a:lnTo>
                  <a:lnTo>
                    <a:pt x="743" y="838"/>
                  </a:lnTo>
                  <a:lnTo>
                    <a:pt x="723" y="848"/>
                  </a:lnTo>
                  <a:lnTo>
                    <a:pt x="700" y="857"/>
                  </a:lnTo>
                  <a:lnTo>
                    <a:pt x="677" y="865"/>
                  </a:lnTo>
                  <a:lnTo>
                    <a:pt x="654" y="872"/>
                  </a:lnTo>
                  <a:lnTo>
                    <a:pt x="630" y="878"/>
                  </a:lnTo>
                  <a:lnTo>
                    <a:pt x="605" y="883"/>
                  </a:lnTo>
                  <a:lnTo>
                    <a:pt x="581" y="887"/>
                  </a:lnTo>
                  <a:lnTo>
                    <a:pt x="555" y="890"/>
                  </a:lnTo>
                  <a:lnTo>
                    <a:pt x="530" y="892"/>
                  </a:lnTo>
                  <a:lnTo>
                    <a:pt x="504" y="892"/>
                  </a:lnTo>
                  <a:lnTo>
                    <a:pt x="478" y="892"/>
                  </a:lnTo>
                  <a:lnTo>
                    <a:pt x="453" y="890"/>
                  </a:lnTo>
                  <a:lnTo>
                    <a:pt x="428" y="887"/>
                  </a:lnTo>
                  <a:lnTo>
                    <a:pt x="403" y="883"/>
                  </a:lnTo>
                  <a:lnTo>
                    <a:pt x="379" y="878"/>
                  </a:lnTo>
                  <a:lnTo>
                    <a:pt x="355" y="872"/>
                  </a:lnTo>
                  <a:lnTo>
                    <a:pt x="331" y="865"/>
                  </a:lnTo>
                  <a:lnTo>
                    <a:pt x="308" y="857"/>
                  </a:lnTo>
                  <a:lnTo>
                    <a:pt x="286" y="848"/>
                  </a:lnTo>
                  <a:lnTo>
                    <a:pt x="264" y="838"/>
                  </a:lnTo>
                  <a:lnTo>
                    <a:pt x="243" y="827"/>
                  </a:lnTo>
                  <a:lnTo>
                    <a:pt x="222" y="816"/>
                  </a:lnTo>
                  <a:lnTo>
                    <a:pt x="203" y="803"/>
                  </a:lnTo>
                  <a:lnTo>
                    <a:pt x="184" y="790"/>
                  </a:lnTo>
                  <a:lnTo>
                    <a:pt x="165" y="776"/>
                  </a:lnTo>
                  <a:lnTo>
                    <a:pt x="147" y="762"/>
                  </a:lnTo>
                  <a:lnTo>
                    <a:pt x="131" y="746"/>
                  </a:lnTo>
                  <a:lnTo>
                    <a:pt x="115" y="729"/>
                  </a:lnTo>
                  <a:lnTo>
                    <a:pt x="100" y="713"/>
                  </a:lnTo>
                  <a:lnTo>
                    <a:pt x="86" y="695"/>
                  </a:lnTo>
                  <a:lnTo>
                    <a:pt x="73" y="677"/>
                  </a:lnTo>
                  <a:lnTo>
                    <a:pt x="61" y="659"/>
                  </a:lnTo>
                  <a:lnTo>
                    <a:pt x="49" y="640"/>
                  </a:lnTo>
                  <a:lnTo>
                    <a:pt x="40" y="620"/>
                  </a:lnTo>
                  <a:lnTo>
                    <a:pt x="31" y="599"/>
                  </a:lnTo>
                  <a:lnTo>
                    <a:pt x="22" y="578"/>
                  </a:lnTo>
                  <a:lnTo>
                    <a:pt x="16" y="557"/>
                  </a:lnTo>
                  <a:lnTo>
                    <a:pt x="10" y="536"/>
                  </a:lnTo>
                  <a:lnTo>
                    <a:pt x="6" y="514"/>
                  </a:lnTo>
                  <a:lnTo>
                    <a:pt x="2" y="492"/>
                  </a:lnTo>
                  <a:lnTo>
                    <a:pt x="0" y="469"/>
                  </a:lnTo>
                  <a:lnTo>
                    <a:pt x="0" y="446"/>
                  </a:lnTo>
                  <a:lnTo>
                    <a:pt x="0" y="423"/>
                  </a:lnTo>
                  <a:lnTo>
                    <a:pt x="2" y="401"/>
                  </a:lnTo>
                  <a:lnTo>
                    <a:pt x="6" y="378"/>
                  </a:lnTo>
                  <a:lnTo>
                    <a:pt x="10" y="356"/>
                  </a:lnTo>
                  <a:lnTo>
                    <a:pt x="16" y="336"/>
                  </a:lnTo>
                  <a:lnTo>
                    <a:pt x="22" y="314"/>
                  </a:lnTo>
                  <a:lnTo>
                    <a:pt x="31" y="293"/>
                  </a:lnTo>
                  <a:lnTo>
                    <a:pt x="40" y="273"/>
                  </a:lnTo>
                  <a:lnTo>
                    <a:pt x="49" y="253"/>
                  </a:lnTo>
                  <a:lnTo>
                    <a:pt x="61" y="235"/>
                  </a:lnTo>
                  <a:lnTo>
                    <a:pt x="73" y="216"/>
                  </a:lnTo>
                  <a:lnTo>
                    <a:pt x="86" y="197"/>
                  </a:lnTo>
                  <a:lnTo>
                    <a:pt x="100" y="180"/>
                  </a:lnTo>
                  <a:lnTo>
                    <a:pt x="115" y="163"/>
                  </a:lnTo>
                  <a:lnTo>
                    <a:pt x="131" y="147"/>
                  </a:lnTo>
                  <a:lnTo>
                    <a:pt x="147" y="131"/>
                  </a:lnTo>
                  <a:lnTo>
                    <a:pt x="165" y="117"/>
                  </a:lnTo>
                  <a:lnTo>
                    <a:pt x="184" y="102"/>
                  </a:lnTo>
                  <a:lnTo>
                    <a:pt x="203" y="90"/>
                  </a:lnTo>
                  <a:lnTo>
                    <a:pt x="222" y="77"/>
                  </a:lnTo>
                  <a:lnTo>
                    <a:pt x="243" y="66"/>
                  </a:lnTo>
                  <a:lnTo>
                    <a:pt x="264" y="54"/>
                  </a:lnTo>
                  <a:lnTo>
                    <a:pt x="286" y="45"/>
                  </a:lnTo>
                  <a:lnTo>
                    <a:pt x="308" y="36"/>
                  </a:lnTo>
                  <a:lnTo>
                    <a:pt x="331" y="27"/>
                  </a:lnTo>
                  <a:lnTo>
                    <a:pt x="355" y="21"/>
                  </a:lnTo>
                  <a:lnTo>
                    <a:pt x="379" y="15"/>
                  </a:lnTo>
                  <a:lnTo>
                    <a:pt x="403" y="9"/>
                  </a:lnTo>
                  <a:lnTo>
                    <a:pt x="428" y="5"/>
                  </a:lnTo>
                  <a:lnTo>
                    <a:pt x="453" y="3"/>
                  </a:lnTo>
                  <a:lnTo>
                    <a:pt x="478" y="1"/>
                  </a:lnTo>
                  <a:lnTo>
                    <a:pt x="5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30" name="Freeform 85"/>
            <p:cNvSpPr>
              <a:spLocks/>
            </p:cNvSpPr>
            <p:nvPr/>
          </p:nvSpPr>
          <p:spPr bwMode="auto">
            <a:xfrm>
              <a:off x="1998" y="2031"/>
              <a:ext cx="287" cy="254"/>
            </a:xfrm>
            <a:custGeom>
              <a:avLst/>
              <a:gdLst>
                <a:gd name="T0" fmla="*/ 474 w 861"/>
                <a:gd name="T1" fmla="*/ 2 h 761"/>
                <a:gd name="T2" fmla="*/ 538 w 861"/>
                <a:gd name="T3" fmla="*/ 11 h 761"/>
                <a:gd name="T4" fmla="*/ 598 w 861"/>
                <a:gd name="T5" fmla="*/ 29 h 761"/>
                <a:gd name="T6" fmla="*/ 654 w 861"/>
                <a:gd name="T7" fmla="*/ 55 h 761"/>
                <a:gd name="T8" fmla="*/ 705 w 861"/>
                <a:gd name="T9" fmla="*/ 86 h 761"/>
                <a:gd name="T10" fmla="*/ 750 w 861"/>
                <a:gd name="T11" fmla="*/ 125 h 761"/>
                <a:gd name="T12" fmla="*/ 788 w 861"/>
                <a:gd name="T13" fmla="*/ 167 h 761"/>
                <a:gd name="T14" fmla="*/ 819 w 861"/>
                <a:gd name="T15" fmla="*/ 215 h 761"/>
                <a:gd name="T16" fmla="*/ 842 w 861"/>
                <a:gd name="T17" fmla="*/ 268 h 761"/>
                <a:gd name="T18" fmla="*/ 857 w 861"/>
                <a:gd name="T19" fmla="*/ 323 h 761"/>
                <a:gd name="T20" fmla="*/ 861 w 861"/>
                <a:gd name="T21" fmla="*/ 380 h 761"/>
                <a:gd name="T22" fmla="*/ 857 w 861"/>
                <a:gd name="T23" fmla="*/ 438 h 761"/>
                <a:gd name="T24" fmla="*/ 842 w 861"/>
                <a:gd name="T25" fmla="*/ 494 h 761"/>
                <a:gd name="T26" fmla="*/ 819 w 861"/>
                <a:gd name="T27" fmla="*/ 546 h 761"/>
                <a:gd name="T28" fmla="*/ 788 w 861"/>
                <a:gd name="T29" fmla="*/ 593 h 761"/>
                <a:gd name="T30" fmla="*/ 750 w 861"/>
                <a:gd name="T31" fmla="*/ 636 h 761"/>
                <a:gd name="T32" fmla="*/ 705 w 861"/>
                <a:gd name="T33" fmla="*/ 674 h 761"/>
                <a:gd name="T34" fmla="*/ 654 w 861"/>
                <a:gd name="T35" fmla="*/ 706 h 761"/>
                <a:gd name="T36" fmla="*/ 598 w 861"/>
                <a:gd name="T37" fmla="*/ 731 h 761"/>
                <a:gd name="T38" fmla="*/ 538 w 861"/>
                <a:gd name="T39" fmla="*/ 749 h 761"/>
                <a:gd name="T40" fmla="*/ 474 w 861"/>
                <a:gd name="T41" fmla="*/ 759 h 761"/>
                <a:gd name="T42" fmla="*/ 409 w 861"/>
                <a:gd name="T43" fmla="*/ 760 h 761"/>
                <a:gd name="T44" fmla="*/ 344 w 861"/>
                <a:gd name="T45" fmla="*/ 753 h 761"/>
                <a:gd name="T46" fmla="*/ 283 w 861"/>
                <a:gd name="T47" fmla="*/ 738 h 761"/>
                <a:gd name="T48" fmla="*/ 225 w 861"/>
                <a:gd name="T49" fmla="*/ 715 h 761"/>
                <a:gd name="T50" fmla="*/ 173 w 861"/>
                <a:gd name="T51" fmla="*/ 685 h 761"/>
                <a:gd name="T52" fmla="*/ 126 w 861"/>
                <a:gd name="T53" fmla="*/ 650 h 761"/>
                <a:gd name="T54" fmla="*/ 86 w 861"/>
                <a:gd name="T55" fmla="*/ 608 h 761"/>
                <a:gd name="T56" fmla="*/ 52 w 861"/>
                <a:gd name="T57" fmla="*/ 561 h 761"/>
                <a:gd name="T58" fmla="*/ 26 w 861"/>
                <a:gd name="T59" fmla="*/ 511 h 761"/>
                <a:gd name="T60" fmla="*/ 9 w 861"/>
                <a:gd name="T61" fmla="*/ 457 h 761"/>
                <a:gd name="T62" fmla="*/ 0 w 861"/>
                <a:gd name="T63" fmla="*/ 400 h 761"/>
                <a:gd name="T64" fmla="*/ 2 w 861"/>
                <a:gd name="T65" fmla="*/ 341 h 761"/>
                <a:gd name="T66" fmla="*/ 14 w 861"/>
                <a:gd name="T67" fmla="*/ 285 h 761"/>
                <a:gd name="T68" fmla="*/ 34 w 861"/>
                <a:gd name="T69" fmla="*/ 232 h 761"/>
                <a:gd name="T70" fmla="*/ 63 w 861"/>
                <a:gd name="T71" fmla="*/ 183 h 761"/>
                <a:gd name="T72" fmla="*/ 98 w 861"/>
                <a:gd name="T73" fmla="*/ 138 h 761"/>
                <a:gd name="T74" fmla="*/ 142 w 861"/>
                <a:gd name="T75" fmla="*/ 99 h 761"/>
                <a:gd name="T76" fmla="*/ 190 w 861"/>
                <a:gd name="T77" fmla="*/ 64 h 761"/>
                <a:gd name="T78" fmla="*/ 244 w 861"/>
                <a:gd name="T79" fmla="*/ 37 h 761"/>
                <a:gd name="T80" fmla="*/ 304 w 861"/>
                <a:gd name="T81" fmla="*/ 16 h 761"/>
                <a:gd name="T82" fmla="*/ 365 w 861"/>
                <a:gd name="T83" fmla="*/ 4 h 761"/>
                <a:gd name="T84" fmla="*/ 431 w 861"/>
                <a:gd name="T8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1" h="761">
                  <a:moveTo>
                    <a:pt x="431" y="0"/>
                  </a:moveTo>
                  <a:lnTo>
                    <a:pt x="453" y="0"/>
                  </a:lnTo>
                  <a:lnTo>
                    <a:pt x="474" y="2"/>
                  </a:lnTo>
                  <a:lnTo>
                    <a:pt x="496" y="4"/>
                  </a:lnTo>
                  <a:lnTo>
                    <a:pt x="517" y="7"/>
                  </a:lnTo>
                  <a:lnTo>
                    <a:pt x="538" y="11"/>
                  </a:lnTo>
                  <a:lnTo>
                    <a:pt x="559" y="16"/>
                  </a:lnTo>
                  <a:lnTo>
                    <a:pt x="579" y="23"/>
                  </a:lnTo>
                  <a:lnTo>
                    <a:pt x="598" y="29"/>
                  </a:lnTo>
                  <a:lnTo>
                    <a:pt x="617" y="37"/>
                  </a:lnTo>
                  <a:lnTo>
                    <a:pt x="636" y="46"/>
                  </a:lnTo>
                  <a:lnTo>
                    <a:pt x="654" y="55"/>
                  </a:lnTo>
                  <a:lnTo>
                    <a:pt x="671" y="64"/>
                  </a:lnTo>
                  <a:lnTo>
                    <a:pt x="688" y="75"/>
                  </a:lnTo>
                  <a:lnTo>
                    <a:pt x="705" y="86"/>
                  </a:lnTo>
                  <a:lnTo>
                    <a:pt x="720" y="99"/>
                  </a:lnTo>
                  <a:lnTo>
                    <a:pt x="735" y="111"/>
                  </a:lnTo>
                  <a:lnTo>
                    <a:pt x="750" y="125"/>
                  </a:lnTo>
                  <a:lnTo>
                    <a:pt x="763" y="138"/>
                  </a:lnTo>
                  <a:lnTo>
                    <a:pt x="776" y="153"/>
                  </a:lnTo>
                  <a:lnTo>
                    <a:pt x="788" y="167"/>
                  </a:lnTo>
                  <a:lnTo>
                    <a:pt x="799" y="183"/>
                  </a:lnTo>
                  <a:lnTo>
                    <a:pt x="809" y="199"/>
                  </a:lnTo>
                  <a:lnTo>
                    <a:pt x="819" y="215"/>
                  </a:lnTo>
                  <a:lnTo>
                    <a:pt x="828" y="232"/>
                  </a:lnTo>
                  <a:lnTo>
                    <a:pt x="835" y="250"/>
                  </a:lnTo>
                  <a:lnTo>
                    <a:pt x="842" y="268"/>
                  </a:lnTo>
                  <a:lnTo>
                    <a:pt x="848" y="285"/>
                  </a:lnTo>
                  <a:lnTo>
                    <a:pt x="853" y="304"/>
                  </a:lnTo>
                  <a:lnTo>
                    <a:pt x="857" y="323"/>
                  </a:lnTo>
                  <a:lnTo>
                    <a:pt x="859" y="341"/>
                  </a:lnTo>
                  <a:lnTo>
                    <a:pt x="861" y="361"/>
                  </a:lnTo>
                  <a:lnTo>
                    <a:pt x="861" y="380"/>
                  </a:lnTo>
                  <a:lnTo>
                    <a:pt x="861" y="400"/>
                  </a:lnTo>
                  <a:lnTo>
                    <a:pt x="859" y="420"/>
                  </a:lnTo>
                  <a:lnTo>
                    <a:pt x="857" y="438"/>
                  </a:lnTo>
                  <a:lnTo>
                    <a:pt x="853" y="457"/>
                  </a:lnTo>
                  <a:lnTo>
                    <a:pt x="848" y="475"/>
                  </a:lnTo>
                  <a:lnTo>
                    <a:pt x="842" y="494"/>
                  </a:lnTo>
                  <a:lnTo>
                    <a:pt x="835" y="511"/>
                  </a:lnTo>
                  <a:lnTo>
                    <a:pt x="828" y="528"/>
                  </a:lnTo>
                  <a:lnTo>
                    <a:pt x="819" y="546"/>
                  </a:lnTo>
                  <a:lnTo>
                    <a:pt x="809" y="561"/>
                  </a:lnTo>
                  <a:lnTo>
                    <a:pt x="799" y="578"/>
                  </a:lnTo>
                  <a:lnTo>
                    <a:pt x="788" y="593"/>
                  </a:lnTo>
                  <a:lnTo>
                    <a:pt x="776" y="608"/>
                  </a:lnTo>
                  <a:lnTo>
                    <a:pt x="763" y="623"/>
                  </a:lnTo>
                  <a:lnTo>
                    <a:pt x="750" y="636"/>
                  </a:lnTo>
                  <a:lnTo>
                    <a:pt x="735" y="650"/>
                  </a:lnTo>
                  <a:lnTo>
                    <a:pt x="720" y="662"/>
                  </a:lnTo>
                  <a:lnTo>
                    <a:pt x="705" y="674"/>
                  </a:lnTo>
                  <a:lnTo>
                    <a:pt x="688" y="685"/>
                  </a:lnTo>
                  <a:lnTo>
                    <a:pt x="671" y="696"/>
                  </a:lnTo>
                  <a:lnTo>
                    <a:pt x="654" y="706"/>
                  </a:lnTo>
                  <a:lnTo>
                    <a:pt x="636" y="715"/>
                  </a:lnTo>
                  <a:lnTo>
                    <a:pt x="617" y="724"/>
                  </a:lnTo>
                  <a:lnTo>
                    <a:pt x="598" y="731"/>
                  </a:lnTo>
                  <a:lnTo>
                    <a:pt x="579" y="738"/>
                  </a:lnTo>
                  <a:lnTo>
                    <a:pt x="559" y="744"/>
                  </a:lnTo>
                  <a:lnTo>
                    <a:pt x="538" y="749"/>
                  </a:lnTo>
                  <a:lnTo>
                    <a:pt x="517" y="753"/>
                  </a:lnTo>
                  <a:lnTo>
                    <a:pt x="496" y="757"/>
                  </a:lnTo>
                  <a:lnTo>
                    <a:pt x="474" y="759"/>
                  </a:lnTo>
                  <a:lnTo>
                    <a:pt x="453" y="760"/>
                  </a:lnTo>
                  <a:lnTo>
                    <a:pt x="431" y="761"/>
                  </a:lnTo>
                  <a:lnTo>
                    <a:pt x="409" y="760"/>
                  </a:lnTo>
                  <a:lnTo>
                    <a:pt x="387" y="759"/>
                  </a:lnTo>
                  <a:lnTo>
                    <a:pt x="365" y="757"/>
                  </a:lnTo>
                  <a:lnTo>
                    <a:pt x="344" y="753"/>
                  </a:lnTo>
                  <a:lnTo>
                    <a:pt x="323" y="749"/>
                  </a:lnTo>
                  <a:lnTo>
                    <a:pt x="304" y="744"/>
                  </a:lnTo>
                  <a:lnTo>
                    <a:pt x="283" y="738"/>
                  </a:lnTo>
                  <a:lnTo>
                    <a:pt x="264" y="731"/>
                  </a:lnTo>
                  <a:lnTo>
                    <a:pt x="244" y="724"/>
                  </a:lnTo>
                  <a:lnTo>
                    <a:pt x="225" y="715"/>
                  </a:lnTo>
                  <a:lnTo>
                    <a:pt x="208" y="706"/>
                  </a:lnTo>
                  <a:lnTo>
                    <a:pt x="190" y="696"/>
                  </a:lnTo>
                  <a:lnTo>
                    <a:pt x="173" y="685"/>
                  </a:lnTo>
                  <a:lnTo>
                    <a:pt x="158" y="674"/>
                  </a:lnTo>
                  <a:lnTo>
                    <a:pt x="142" y="662"/>
                  </a:lnTo>
                  <a:lnTo>
                    <a:pt x="126" y="650"/>
                  </a:lnTo>
                  <a:lnTo>
                    <a:pt x="112" y="636"/>
                  </a:lnTo>
                  <a:lnTo>
                    <a:pt x="98" y="623"/>
                  </a:lnTo>
                  <a:lnTo>
                    <a:pt x="86" y="608"/>
                  </a:lnTo>
                  <a:lnTo>
                    <a:pt x="74" y="593"/>
                  </a:lnTo>
                  <a:lnTo>
                    <a:pt x="63" y="578"/>
                  </a:lnTo>
                  <a:lnTo>
                    <a:pt x="52" y="561"/>
                  </a:lnTo>
                  <a:lnTo>
                    <a:pt x="43" y="546"/>
                  </a:lnTo>
                  <a:lnTo>
                    <a:pt x="34" y="528"/>
                  </a:lnTo>
                  <a:lnTo>
                    <a:pt x="26" y="511"/>
                  </a:lnTo>
                  <a:lnTo>
                    <a:pt x="20" y="494"/>
                  </a:lnTo>
                  <a:lnTo>
                    <a:pt x="14" y="475"/>
                  </a:lnTo>
                  <a:lnTo>
                    <a:pt x="9" y="457"/>
                  </a:lnTo>
                  <a:lnTo>
                    <a:pt x="6" y="438"/>
                  </a:lnTo>
                  <a:lnTo>
                    <a:pt x="2" y="420"/>
                  </a:lnTo>
                  <a:lnTo>
                    <a:pt x="0" y="400"/>
                  </a:lnTo>
                  <a:lnTo>
                    <a:pt x="0" y="380"/>
                  </a:lnTo>
                  <a:lnTo>
                    <a:pt x="0" y="361"/>
                  </a:lnTo>
                  <a:lnTo>
                    <a:pt x="2" y="341"/>
                  </a:lnTo>
                  <a:lnTo>
                    <a:pt x="6" y="323"/>
                  </a:lnTo>
                  <a:lnTo>
                    <a:pt x="9" y="304"/>
                  </a:lnTo>
                  <a:lnTo>
                    <a:pt x="14" y="285"/>
                  </a:lnTo>
                  <a:lnTo>
                    <a:pt x="20" y="268"/>
                  </a:lnTo>
                  <a:lnTo>
                    <a:pt x="26" y="250"/>
                  </a:lnTo>
                  <a:lnTo>
                    <a:pt x="34" y="232"/>
                  </a:lnTo>
                  <a:lnTo>
                    <a:pt x="43" y="215"/>
                  </a:lnTo>
                  <a:lnTo>
                    <a:pt x="52" y="199"/>
                  </a:lnTo>
                  <a:lnTo>
                    <a:pt x="63" y="183"/>
                  </a:lnTo>
                  <a:lnTo>
                    <a:pt x="74" y="167"/>
                  </a:lnTo>
                  <a:lnTo>
                    <a:pt x="86" y="153"/>
                  </a:lnTo>
                  <a:lnTo>
                    <a:pt x="98" y="138"/>
                  </a:lnTo>
                  <a:lnTo>
                    <a:pt x="112" y="125"/>
                  </a:lnTo>
                  <a:lnTo>
                    <a:pt x="126" y="111"/>
                  </a:lnTo>
                  <a:lnTo>
                    <a:pt x="142" y="99"/>
                  </a:lnTo>
                  <a:lnTo>
                    <a:pt x="158" y="86"/>
                  </a:lnTo>
                  <a:lnTo>
                    <a:pt x="173" y="75"/>
                  </a:lnTo>
                  <a:lnTo>
                    <a:pt x="190" y="64"/>
                  </a:lnTo>
                  <a:lnTo>
                    <a:pt x="208" y="55"/>
                  </a:lnTo>
                  <a:lnTo>
                    <a:pt x="225" y="46"/>
                  </a:lnTo>
                  <a:lnTo>
                    <a:pt x="244" y="37"/>
                  </a:lnTo>
                  <a:lnTo>
                    <a:pt x="264" y="29"/>
                  </a:lnTo>
                  <a:lnTo>
                    <a:pt x="283" y="23"/>
                  </a:lnTo>
                  <a:lnTo>
                    <a:pt x="304" y="16"/>
                  </a:lnTo>
                  <a:lnTo>
                    <a:pt x="323" y="11"/>
                  </a:lnTo>
                  <a:lnTo>
                    <a:pt x="344" y="7"/>
                  </a:lnTo>
                  <a:lnTo>
                    <a:pt x="365" y="4"/>
                  </a:lnTo>
                  <a:lnTo>
                    <a:pt x="387" y="2"/>
                  </a:lnTo>
                  <a:lnTo>
                    <a:pt x="409" y="0"/>
                  </a:lnTo>
                  <a:lnTo>
                    <a:pt x="4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31" name="Freeform 86"/>
            <p:cNvSpPr>
              <a:spLocks/>
            </p:cNvSpPr>
            <p:nvPr/>
          </p:nvSpPr>
          <p:spPr bwMode="auto">
            <a:xfrm>
              <a:off x="1643" y="2052"/>
              <a:ext cx="238" cy="211"/>
            </a:xfrm>
            <a:custGeom>
              <a:avLst/>
              <a:gdLst>
                <a:gd name="T0" fmla="*/ 394 w 715"/>
                <a:gd name="T1" fmla="*/ 2 h 633"/>
                <a:gd name="T2" fmla="*/ 447 w 715"/>
                <a:gd name="T3" fmla="*/ 11 h 633"/>
                <a:gd name="T4" fmla="*/ 496 w 715"/>
                <a:gd name="T5" fmla="*/ 25 h 633"/>
                <a:gd name="T6" fmla="*/ 543 w 715"/>
                <a:gd name="T7" fmla="*/ 46 h 633"/>
                <a:gd name="T8" fmla="*/ 585 w 715"/>
                <a:gd name="T9" fmla="*/ 72 h 633"/>
                <a:gd name="T10" fmla="*/ 622 w 715"/>
                <a:gd name="T11" fmla="*/ 105 h 633"/>
                <a:gd name="T12" fmla="*/ 654 w 715"/>
                <a:gd name="T13" fmla="*/ 140 h 633"/>
                <a:gd name="T14" fmla="*/ 680 w 715"/>
                <a:gd name="T15" fmla="*/ 180 h 633"/>
                <a:gd name="T16" fmla="*/ 699 w 715"/>
                <a:gd name="T17" fmla="*/ 222 h 633"/>
                <a:gd name="T18" fmla="*/ 711 w 715"/>
                <a:gd name="T19" fmla="*/ 268 h 633"/>
                <a:gd name="T20" fmla="*/ 715 w 715"/>
                <a:gd name="T21" fmla="*/ 316 h 633"/>
                <a:gd name="T22" fmla="*/ 711 w 715"/>
                <a:gd name="T23" fmla="*/ 364 h 633"/>
                <a:gd name="T24" fmla="*/ 699 w 715"/>
                <a:gd name="T25" fmla="*/ 410 h 633"/>
                <a:gd name="T26" fmla="*/ 680 w 715"/>
                <a:gd name="T27" fmla="*/ 454 h 633"/>
                <a:gd name="T28" fmla="*/ 654 w 715"/>
                <a:gd name="T29" fmla="*/ 493 h 633"/>
                <a:gd name="T30" fmla="*/ 622 w 715"/>
                <a:gd name="T31" fmla="*/ 529 h 633"/>
                <a:gd name="T32" fmla="*/ 585 w 715"/>
                <a:gd name="T33" fmla="*/ 560 h 633"/>
                <a:gd name="T34" fmla="*/ 543 w 715"/>
                <a:gd name="T35" fmla="*/ 587 h 633"/>
                <a:gd name="T36" fmla="*/ 496 w 715"/>
                <a:gd name="T37" fmla="*/ 608 h 633"/>
                <a:gd name="T38" fmla="*/ 447 w 715"/>
                <a:gd name="T39" fmla="*/ 622 h 633"/>
                <a:gd name="T40" fmla="*/ 394 w 715"/>
                <a:gd name="T41" fmla="*/ 631 h 633"/>
                <a:gd name="T42" fmla="*/ 340 w 715"/>
                <a:gd name="T43" fmla="*/ 632 h 633"/>
                <a:gd name="T44" fmla="*/ 286 w 715"/>
                <a:gd name="T45" fmla="*/ 625 h 633"/>
                <a:gd name="T46" fmla="*/ 235 w 715"/>
                <a:gd name="T47" fmla="*/ 613 h 633"/>
                <a:gd name="T48" fmla="*/ 188 w 715"/>
                <a:gd name="T49" fmla="*/ 594 h 633"/>
                <a:gd name="T50" fmla="*/ 144 w 715"/>
                <a:gd name="T51" fmla="*/ 569 h 633"/>
                <a:gd name="T52" fmla="*/ 105 w 715"/>
                <a:gd name="T53" fmla="*/ 540 h 633"/>
                <a:gd name="T54" fmla="*/ 72 w 715"/>
                <a:gd name="T55" fmla="*/ 506 h 633"/>
                <a:gd name="T56" fmla="*/ 44 w 715"/>
                <a:gd name="T57" fmla="*/ 467 h 633"/>
                <a:gd name="T58" fmla="*/ 22 w 715"/>
                <a:gd name="T59" fmla="*/ 424 h 633"/>
                <a:gd name="T60" fmla="*/ 8 w 715"/>
                <a:gd name="T61" fmla="*/ 380 h 633"/>
                <a:gd name="T62" fmla="*/ 1 w 715"/>
                <a:gd name="T63" fmla="*/ 333 h 633"/>
                <a:gd name="T64" fmla="*/ 2 w 715"/>
                <a:gd name="T65" fmla="*/ 284 h 633"/>
                <a:gd name="T66" fmla="*/ 12 w 715"/>
                <a:gd name="T67" fmla="*/ 238 h 633"/>
                <a:gd name="T68" fmla="*/ 28 w 715"/>
                <a:gd name="T69" fmla="*/ 193 h 633"/>
                <a:gd name="T70" fmla="*/ 52 w 715"/>
                <a:gd name="T71" fmla="*/ 152 h 633"/>
                <a:gd name="T72" fmla="*/ 83 w 715"/>
                <a:gd name="T73" fmla="*/ 116 h 633"/>
                <a:gd name="T74" fmla="*/ 118 w 715"/>
                <a:gd name="T75" fmla="*/ 83 h 633"/>
                <a:gd name="T76" fmla="*/ 159 w 715"/>
                <a:gd name="T77" fmla="*/ 55 h 633"/>
                <a:gd name="T78" fmla="*/ 203 w 715"/>
                <a:gd name="T79" fmla="*/ 32 h 633"/>
                <a:gd name="T80" fmla="*/ 251 w 715"/>
                <a:gd name="T81" fmla="*/ 15 h 633"/>
                <a:gd name="T82" fmla="*/ 303 w 715"/>
                <a:gd name="T83" fmla="*/ 3 h 633"/>
                <a:gd name="T84" fmla="*/ 358 w 715"/>
                <a:gd name="T85"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5" h="633">
                  <a:moveTo>
                    <a:pt x="358" y="0"/>
                  </a:moveTo>
                  <a:lnTo>
                    <a:pt x="376" y="0"/>
                  </a:lnTo>
                  <a:lnTo>
                    <a:pt x="394" y="2"/>
                  </a:lnTo>
                  <a:lnTo>
                    <a:pt x="412" y="3"/>
                  </a:lnTo>
                  <a:lnTo>
                    <a:pt x="430" y="7"/>
                  </a:lnTo>
                  <a:lnTo>
                    <a:pt x="447" y="11"/>
                  </a:lnTo>
                  <a:lnTo>
                    <a:pt x="464" y="15"/>
                  </a:lnTo>
                  <a:lnTo>
                    <a:pt x="481" y="19"/>
                  </a:lnTo>
                  <a:lnTo>
                    <a:pt x="496" y="25"/>
                  </a:lnTo>
                  <a:lnTo>
                    <a:pt x="513" y="32"/>
                  </a:lnTo>
                  <a:lnTo>
                    <a:pt x="528" y="39"/>
                  </a:lnTo>
                  <a:lnTo>
                    <a:pt x="543" y="46"/>
                  </a:lnTo>
                  <a:lnTo>
                    <a:pt x="558" y="55"/>
                  </a:lnTo>
                  <a:lnTo>
                    <a:pt x="571" y="63"/>
                  </a:lnTo>
                  <a:lnTo>
                    <a:pt x="585" y="72"/>
                  </a:lnTo>
                  <a:lnTo>
                    <a:pt x="597" y="83"/>
                  </a:lnTo>
                  <a:lnTo>
                    <a:pt x="610" y="93"/>
                  </a:lnTo>
                  <a:lnTo>
                    <a:pt x="622" y="105"/>
                  </a:lnTo>
                  <a:lnTo>
                    <a:pt x="634" y="116"/>
                  </a:lnTo>
                  <a:lnTo>
                    <a:pt x="644" y="127"/>
                  </a:lnTo>
                  <a:lnTo>
                    <a:pt x="654" y="140"/>
                  </a:lnTo>
                  <a:lnTo>
                    <a:pt x="663" y="152"/>
                  </a:lnTo>
                  <a:lnTo>
                    <a:pt x="672" y="166"/>
                  </a:lnTo>
                  <a:lnTo>
                    <a:pt x="680" y="180"/>
                  </a:lnTo>
                  <a:lnTo>
                    <a:pt x="687" y="193"/>
                  </a:lnTo>
                  <a:lnTo>
                    <a:pt x="693" y="208"/>
                  </a:lnTo>
                  <a:lnTo>
                    <a:pt x="699" y="222"/>
                  </a:lnTo>
                  <a:lnTo>
                    <a:pt x="704" y="238"/>
                  </a:lnTo>
                  <a:lnTo>
                    <a:pt x="708" y="252"/>
                  </a:lnTo>
                  <a:lnTo>
                    <a:pt x="711" y="268"/>
                  </a:lnTo>
                  <a:lnTo>
                    <a:pt x="713" y="284"/>
                  </a:lnTo>
                  <a:lnTo>
                    <a:pt x="715" y="300"/>
                  </a:lnTo>
                  <a:lnTo>
                    <a:pt x="715" y="316"/>
                  </a:lnTo>
                  <a:lnTo>
                    <a:pt x="715" y="333"/>
                  </a:lnTo>
                  <a:lnTo>
                    <a:pt x="713" y="348"/>
                  </a:lnTo>
                  <a:lnTo>
                    <a:pt x="711" y="364"/>
                  </a:lnTo>
                  <a:lnTo>
                    <a:pt x="708" y="380"/>
                  </a:lnTo>
                  <a:lnTo>
                    <a:pt x="704" y="395"/>
                  </a:lnTo>
                  <a:lnTo>
                    <a:pt x="699" y="410"/>
                  </a:lnTo>
                  <a:lnTo>
                    <a:pt x="693" y="424"/>
                  </a:lnTo>
                  <a:lnTo>
                    <a:pt x="687" y="439"/>
                  </a:lnTo>
                  <a:lnTo>
                    <a:pt x="680" y="454"/>
                  </a:lnTo>
                  <a:lnTo>
                    <a:pt x="672" y="467"/>
                  </a:lnTo>
                  <a:lnTo>
                    <a:pt x="663" y="480"/>
                  </a:lnTo>
                  <a:lnTo>
                    <a:pt x="654" y="493"/>
                  </a:lnTo>
                  <a:lnTo>
                    <a:pt x="644" y="506"/>
                  </a:lnTo>
                  <a:lnTo>
                    <a:pt x="634" y="517"/>
                  </a:lnTo>
                  <a:lnTo>
                    <a:pt x="622" y="529"/>
                  </a:lnTo>
                  <a:lnTo>
                    <a:pt x="610" y="540"/>
                  </a:lnTo>
                  <a:lnTo>
                    <a:pt x="597" y="550"/>
                  </a:lnTo>
                  <a:lnTo>
                    <a:pt x="585" y="560"/>
                  </a:lnTo>
                  <a:lnTo>
                    <a:pt x="571" y="569"/>
                  </a:lnTo>
                  <a:lnTo>
                    <a:pt x="558" y="579"/>
                  </a:lnTo>
                  <a:lnTo>
                    <a:pt x="543" y="587"/>
                  </a:lnTo>
                  <a:lnTo>
                    <a:pt x="528" y="594"/>
                  </a:lnTo>
                  <a:lnTo>
                    <a:pt x="513" y="601"/>
                  </a:lnTo>
                  <a:lnTo>
                    <a:pt x="496" y="608"/>
                  </a:lnTo>
                  <a:lnTo>
                    <a:pt x="481" y="613"/>
                  </a:lnTo>
                  <a:lnTo>
                    <a:pt x="464" y="618"/>
                  </a:lnTo>
                  <a:lnTo>
                    <a:pt x="447" y="622"/>
                  </a:lnTo>
                  <a:lnTo>
                    <a:pt x="430" y="625"/>
                  </a:lnTo>
                  <a:lnTo>
                    <a:pt x="412" y="629"/>
                  </a:lnTo>
                  <a:lnTo>
                    <a:pt x="394" y="631"/>
                  </a:lnTo>
                  <a:lnTo>
                    <a:pt x="376" y="632"/>
                  </a:lnTo>
                  <a:lnTo>
                    <a:pt x="358" y="633"/>
                  </a:lnTo>
                  <a:lnTo>
                    <a:pt x="340" y="632"/>
                  </a:lnTo>
                  <a:lnTo>
                    <a:pt x="321" y="631"/>
                  </a:lnTo>
                  <a:lnTo>
                    <a:pt x="303" y="629"/>
                  </a:lnTo>
                  <a:lnTo>
                    <a:pt x="286" y="625"/>
                  </a:lnTo>
                  <a:lnTo>
                    <a:pt x="269" y="622"/>
                  </a:lnTo>
                  <a:lnTo>
                    <a:pt x="251" y="618"/>
                  </a:lnTo>
                  <a:lnTo>
                    <a:pt x="235" y="613"/>
                  </a:lnTo>
                  <a:lnTo>
                    <a:pt x="219" y="608"/>
                  </a:lnTo>
                  <a:lnTo>
                    <a:pt x="203" y="601"/>
                  </a:lnTo>
                  <a:lnTo>
                    <a:pt x="188" y="594"/>
                  </a:lnTo>
                  <a:lnTo>
                    <a:pt x="173" y="587"/>
                  </a:lnTo>
                  <a:lnTo>
                    <a:pt x="159" y="579"/>
                  </a:lnTo>
                  <a:lnTo>
                    <a:pt x="144" y="569"/>
                  </a:lnTo>
                  <a:lnTo>
                    <a:pt x="130" y="560"/>
                  </a:lnTo>
                  <a:lnTo>
                    <a:pt x="118" y="550"/>
                  </a:lnTo>
                  <a:lnTo>
                    <a:pt x="105" y="540"/>
                  </a:lnTo>
                  <a:lnTo>
                    <a:pt x="94" y="529"/>
                  </a:lnTo>
                  <a:lnTo>
                    <a:pt x="83" y="517"/>
                  </a:lnTo>
                  <a:lnTo>
                    <a:pt x="72" y="506"/>
                  </a:lnTo>
                  <a:lnTo>
                    <a:pt x="62" y="493"/>
                  </a:lnTo>
                  <a:lnTo>
                    <a:pt x="52" y="480"/>
                  </a:lnTo>
                  <a:lnTo>
                    <a:pt x="44" y="467"/>
                  </a:lnTo>
                  <a:lnTo>
                    <a:pt x="36" y="454"/>
                  </a:lnTo>
                  <a:lnTo>
                    <a:pt x="28" y="439"/>
                  </a:lnTo>
                  <a:lnTo>
                    <a:pt x="22" y="424"/>
                  </a:lnTo>
                  <a:lnTo>
                    <a:pt x="17" y="410"/>
                  </a:lnTo>
                  <a:lnTo>
                    <a:pt x="12" y="395"/>
                  </a:lnTo>
                  <a:lnTo>
                    <a:pt x="8" y="380"/>
                  </a:lnTo>
                  <a:lnTo>
                    <a:pt x="4" y="364"/>
                  </a:lnTo>
                  <a:lnTo>
                    <a:pt x="2" y="348"/>
                  </a:lnTo>
                  <a:lnTo>
                    <a:pt x="1" y="333"/>
                  </a:lnTo>
                  <a:lnTo>
                    <a:pt x="0" y="316"/>
                  </a:lnTo>
                  <a:lnTo>
                    <a:pt x="1" y="300"/>
                  </a:lnTo>
                  <a:lnTo>
                    <a:pt x="2" y="284"/>
                  </a:lnTo>
                  <a:lnTo>
                    <a:pt x="4" y="268"/>
                  </a:lnTo>
                  <a:lnTo>
                    <a:pt x="8" y="252"/>
                  </a:lnTo>
                  <a:lnTo>
                    <a:pt x="12" y="238"/>
                  </a:lnTo>
                  <a:lnTo>
                    <a:pt x="17" y="222"/>
                  </a:lnTo>
                  <a:lnTo>
                    <a:pt x="22" y="208"/>
                  </a:lnTo>
                  <a:lnTo>
                    <a:pt x="28" y="193"/>
                  </a:lnTo>
                  <a:lnTo>
                    <a:pt x="36" y="180"/>
                  </a:lnTo>
                  <a:lnTo>
                    <a:pt x="44" y="166"/>
                  </a:lnTo>
                  <a:lnTo>
                    <a:pt x="52" y="152"/>
                  </a:lnTo>
                  <a:lnTo>
                    <a:pt x="62" y="140"/>
                  </a:lnTo>
                  <a:lnTo>
                    <a:pt x="72" y="127"/>
                  </a:lnTo>
                  <a:lnTo>
                    <a:pt x="83" y="116"/>
                  </a:lnTo>
                  <a:lnTo>
                    <a:pt x="94" y="105"/>
                  </a:lnTo>
                  <a:lnTo>
                    <a:pt x="105" y="93"/>
                  </a:lnTo>
                  <a:lnTo>
                    <a:pt x="118" y="83"/>
                  </a:lnTo>
                  <a:lnTo>
                    <a:pt x="130" y="72"/>
                  </a:lnTo>
                  <a:lnTo>
                    <a:pt x="144" y="63"/>
                  </a:lnTo>
                  <a:lnTo>
                    <a:pt x="159" y="55"/>
                  </a:lnTo>
                  <a:lnTo>
                    <a:pt x="173" y="46"/>
                  </a:lnTo>
                  <a:lnTo>
                    <a:pt x="188" y="39"/>
                  </a:lnTo>
                  <a:lnTo>
                    <a:pt x="203" y="32"/>
                  </a:lnTo>
                  <a:lnTo>
                    <a:pt x="219" y="25"/>
                  </a:lnTo>
                  <a:lnTo>
                    <a:pt x="235" y="19"/>
                  </a:lnTo>
                  <a:lnTo>
                    <a:pt x="251" y="15"/>
                  </a:lnTo>
                  <a:lnTo>
                    <a:pt x="269" y="11"/>
                  </a:lnTo>
                  <a:lnTo>
                    <a:pt x="286" y="7"/>
                  </a:lnTo>
                  <a:lnTo>
                    <a:pt x="303" y="3"/>
                  </a:lnTo>
                  <a:lnTo>
                    <a:pt x="321" y="2"/>
                  </a:lnTo>
                  <a:lnTo>
                    <a:pt x="340" y="0"/>
                  </a:lnTo>
                  <a:lnTo>
                    <a:pt x="3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32" name="Freeform 87"/>
            <p:cNvSpPr>
              <a:spLocks/>
            </p:cNvSpPr>
            <p:nvPr/>
          </p:nvSpPr>
          <p:spPr bwMode="auto">
            <a:xfrm>
              <a:off x="1288" y="2074"/>
              <a:ext cx="189" cy="167"/>
            </a:xfrm>
            <a:custGeom>
              <a:avLst/>
              <a:gdLst>
                <a:gd name="T0" fmla="*/ 313 w 568"/>
                <a:gd name="T1" fmla="*/ 1 h 502"/>
                <a:gd name="T2" fmla="*/ 354 w 568"/>
                <a:gd name="T3" fmla="*/ 8 h 502"/>
                <a:gd name="T4" fmla="*/ 394 w 568"/>
                <a:gd name="T5" fmla="*/ 20 h 502"/>
                <a:gd name="T6" fmla="*/ 431 w 568"/>
                <a:gd name="T7" fmla="*/ 36 h 502"/>
                <a:gd name="T8" fmla="*/ 464 w 568"/>
                <a:gd name="T9" fmla="*/ 57 h 502"/>
                <a:gd name="T10" fmla="*/ 494 w 568"/>
                <a:gd name="T11" fmla="*/ 82 h 502"/>
                <a:gd name="T12" fmla="*/ 519 w 568"/>
                <a:gd name="T13" fmla="*/ 111 h 502"/>
                <a:gd name="T14" fmla="*/ 540 w 568"/>
                <a:gd name="T15" fmla="*/ 143 h 502"/>
                <a:gd name="T16" fmla="*/ 555 w 568"/>
                <a:gd name="T17" fmla="*/ 177 h 502"/>
                <a:gd name="T18" fmla="*/ 564 w 568"/>
                <a:gd name="T19" fmla="*/ 214 h 502"/>
                <a:gd name="T20" fmla="*/ 568 w 568"/>
                <a:gd name="T21" fmla="*/ 251 h 502"/>
                <a:gd name="T22" fmla="*/ 564 w 568"/>
                <a:gd name="T23" fmla="*/ 290 h 502"/>
                <a:gd name="T24" fmla="*/ 555 w 568"/>
                <a:gd name="T25" fmla="*/ 326 h 502"/>
                <a:gd name="T26" fmla="*/ 540 w 568"/>
                <a:gd name="T27" fmla="*/ 360 h 502"/>
                <a:gd name="T28" fmla="*/ 519 w 568"/>
                <a:gd name="T29" fmla="*/ 392 h 502"/>
                <a:gd name="T30" fmla="*/ 494 w 568"/>
                <a:gd name="T31" fmla="*/ 420 h 502"/>
                <a:gd name="T32" fmla="*/ 464 w 568"/>
                <a:gd name="T33" fmla="*/ 445 h 502"/>
                <a:gd name="T34" fmla="*/ 431 w 568"/>
                <a:gd name="T35" fmla="*/ 466 h 502"/>
                <a:gd name="T36" fmla="*/ 394 w 568"/>
                <a:gd name="T37" fmla="*/ 482 h 502"/>
                <a:gd name="T38" fmla="*/ 354 w 568"/>
                <a:gd name="T39" fmla="*/ 495 h 502"/>
                <a:gd name="T40" fmla="*/ 313 w 568"/>
                <a:gd name="T41" fmla="*/ 501 h 502"/>
                <a:gd name="T42" fmla="*/ 269 w 568"/>
                <a:gd name="T43" fmla="*/ 502 h 502"/>
                <a:gd name="T44" fmla="*/ 226 w 568"/>
                <a:gd name="T45" fmla="*/ 497 h 502"/>
                <a:gd name="T46" fmla="*/ 187 w 568"/>
                <a:gd name="T47" fmla="*/ 488 h 502"/>
                <a:gd name="T48" fmla="*/ 148 w 568"/>
                <a:gd name="T49" fmla="*/ 472 h 502"/>
                <a:gd name="T50" fmla="*/ 114 w 568"/>
                <a:gd name="T51" fmla="*/ 452 h 502"/>
                <a:gd name="T52" fmla="*/ 84 w 568"/>
                <a:gd name="T53" fmla="*/ 429 h 502"/>
                <a:gd name="T54" fmla="*/ 56 w 568"/>
                <a:gd name="T55" fmla="*/ 401 h 502"/>
                <a:gd name="T56" fmla="*/ 35 w 568"/>
                <a:gd name="T57" fmla="*/ 371 h 502"/>
                <a:gd name="T58" fmla="*/ 17 w 568"/>
                <a:gd name="T59" fmla="*/ 337 h 502"/>
                <a:gd name="T60" fmla="*/ 5 w 568"/>
                <a:gd name="T61" fmla="*/ 302 h 502"/>
                <a:gd name="T62" fmla="*/ 0 w 568"/>
                <a:gd name="T63" fmla="*/ 265 h 502"/>
                <a:gd name="T64" fmla="*/ 1 w 568"/>
                <a:gd name="T65" fmla="*/ 226 h 502"/>
                <a:gd name="T66" fmla="*/ 8 w 568"/>
                <a:gd name="T67" fmla="*/ 189 h 502"/>
                <a:gd name="T68" fmla="*/ 22 w 568"/>
                <a:gd name="T69" fmla="*/ 154 h 502"/>
                <a:gd name="T70" fmla="*/ 41 w 568"/>
                <a:gd name="T71" fmla="*/ 121 h 502"/>
                <a:gd name="T72" fmla="*/ 65 w 568"/>
                <a:gd name="T73" fmla="*/ 92 h 502"/>
                <a:gd name="T74" fmla="*/ 93 w 568"/>
                <a:gd name="T75" fmla="*/ 66 h 502"/>
                <a:gd name="T76" fmla="*/ 125 w 568"/>
                <a:gd name="T77" fmla="*/ 43 h 502"/>
                <a:gd name="T78" fmla="*/ 161 w 568"/>
                <a:gd name="T79" fmla="*/ 25 h 502"/>
                <a:gd name="T80" fmla="*/ 199 w 568"/>
                <a:gd name="T81" fmla="*/ 11 h 502"/>
                <a:gd name="T82" fmla="*/ 241 w 568"/>
                <a:gd name="T83" fmla="*/ 3 h 502"/>
                <a:gd name="T84" fmla="*/ 284 w 568"/>
                <a:gd name="T85"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502">
                  <a:moveTo>
                    <a:pt x="284" y="0"/>
                  </a:moveTo>
                  <a:lnTo>
                    <a:pt x="298" y="1"/>
                  </a:lnTo>
                  <a:lnTo>
                    <a:pt x="313" y="1"/>
                  </a:lnTo>
                  <a:lnTo>
                    <a:pt x="327" y="3"/>
                  </a:lnTo>
                  <a:lnTo>
                    <a:pt x="341" y="5"/>
                  </a:lnTo>
                  <a:lnTo>
                    <a:pt x="354" y="8"/>
                  </a:lnTo>
                  <a:lnTo>
                    <a:pt x="368" y="11"/>
                  </a:lnTo>
                  <a:lnTo>
                    <a:pt x="382" y="16"/>
                  </a:lnTo>
                  <a:lnTo>
                    <a:pt x="394" y="20"/>
                  </a:lnTo>
                  <a:lnTo>
                    <a:pt x="407" y="25"/>
                  </a:lnTo>
                  <a:lnTo>
                    <a:pt x="419" y="30"/>
                  </a:lnTo>
                  <a:lnTo>
                    <a:pt x="431" y="36"/>
                  </a:lnTo>
                  <a:lnTo>
                    <a:pt x="442" y="43"/>
                  </a:lnTo>
                  <a:lnTo>
                    <a:pt x="453" y="50"/>
                  </a:lnTo>
                  <a:lnTo>
                    <a:pt x="464" y="57"/>
                  </a:lnTo>
                  <a:lnTo>
                    <a:pt x="474" y="66"/>
                  </a:lnTo>
                  <a:lnTo>
                    <a:pt x="485" y="74"/>
                  </a:lnTo>
                  <a:lnTo>
                    <a:pt x="494" y="82"/>
                  </a:lnTo>
                  <a:lnTo>
                    <a:pt x="502" y="92"/>
                  </a:lnTo>
                  <a:lnTo>
                    <a:pt x="511" y="101"/>
                  </a:lnTo>
                  <a:lnTo>
                    <a:pt x="519" y="111"/>
                  </a:lnTo>
                  <a:lnTo>
                    <a:pt x="526" y="121"/>
                  </a:lnTo>
                  <a:lnTo>
                    <a:pt x="534" y="132"/>
                  </a:lnTo>
                  <a:lnTo>
                    <a:pt x="540" y="143"/>
                  </a:lnTo>
                  <a:lnTo>
                    <a:pt x="545" y="154"/>
                  </a:lnTo>
                  <a:lnTo>
                    <a:pt x="550" y="166"/>
                  </a:lnTo>
                  <a:lnTo>
                    <a:pt x="555" y="177"/>
                  </a:lnTo>
                  <a:lnTo>
                    <a:pt x="559" y="189"/>
                  </a:lnTo>
                  <a:lnTo>
                    <a:pt x="562" y="201"/>
                  </a:lnTo>
                  <a:lnTo>
                    <a:pt x="564" y="214"/>
                  </a:lnTo>
                  <a:lnTo>
                    <a:pt x="566" y="226"/>
                  </a:lnTo>
                  <a:lnTo>
                    <a:pt x="567" y="239"/>
                  </a:lnTo>
                  <a:lnTo>
                    <a:pt x="568" y="251"/>
                  </a:lnTo>
                  <a:lnTo>
                    <a:pt x="567" y="265"/>
                  </a:lnTo>
                  <a:lnTo>
                    <a:pt x="566" y="277"/>
                  </a:lnTo>
                  <a:lnTo>
                    <a:pt x="564" y="290"/>
                  </a:lnTo>
                  <a:lnTo>
                    <a:pt x="562" y="302"/>
                  </a:lnTo>
                  <a:lnTo>
                    <a:pt x="559" y="314"/>
                  </a:lnTo>
                  <a:lnTo>
                    <a:pt x="555" y="326"/>
                  </a:lnTo>
                  <a:lnTo>
                    <a:pt x="550" y="337"/>
                  </a:lnTo>
                  <a:lnTo>
                    <a:pt x="545" y="349"/>
                  </a:lnTo>
                  <a:lnTo>
                    <a:pt x="540" y="360"/>
                  </a:lnTo>
                  <a:lnTo>
                    <a:pt x="534" y="371"/>
                  </a:lnTo>
                  <a:lnTo>
                    <a:pt x="526" y="381"/>
                  </a:lnTo>
                  <a:lnTo>
                    <a:pt x="519" y="392"/>
                  </a:lnTo>
                  <a:lnTo>
                    <a:pt x="511" y="401"/>
                  </a:lnTo>
                  <a:lnTo>
                    <a:pt x="502" y="410"/>
                  </a:lnTo>
                  <a:lnTo>
                    <a:pt x="494" y="420"/>
                  </a:lnTo>
                  <a:lnTo>
                    <a:pt x="485" y="429"/>
                  </a:lnTo>
                  <a:lnTo>
                    <a:pt x="474" y="438"/>
                  </a:lnTo>
                  <a:lnTo>
                    <a:pt x="464" y="445"/>
                  </a:lnTo>
                  <a:lnTo>
                    <a:pt x="453" y="452"/>
                  </a:lnTo>
                  <a:lnTo>
                    <a:pt x="442" y="459"/>
                  </a:lnTo>
                  <a:lnTo>
                    <a:pt x="431" y="466"/>
                  </a:lnTo>
                  <a:lnTo>
                    <a:pt x="419" y="472"/>
                  </a:lnTo>
                  <a:lnTo>
                    <a:pt x="407" y="478"/>
                  </a:lnTo>
                  <a:lnTo>
                    <a:pt x="394" y="482"/>
                  </a:lnTo>
                  <a:lnTo>
                    <a:pt x="382" y="488"/>
                  </a:lnTo>
                  <a:lnTo>
                    <a:pt x="368" y="491"/>
                  </a:lnTo>
                  <a:lnTo>
                    <a:pt x="354" y="495"/>
                  </a:lnTo>
                  <a:lnTo>
                    <a:pt x="341" y="497"/>
                  </a:lnTo>
                  <a:lnTo>
                    <a:pt x="327" y="500"/>
                  </a:lnTo>
                  <a:lnTo>
                    <a:pt x="313" y="501"/>
                  </a:lnTo>
                  <a:lnTo>
                    <a:pt x="298" y="502"/>
                  </a:lnTo>
                  <a:lnTo>
                    <a:pt x="284" y="502"/>
                  </a:lnTo>
                  <a:lnTo>
                    <a:pt x="269" y="502"/>
                  </a:lnTo>
                  <a:lnTo>
                    <a:pt x="254" y="501"/>
                  </a:lnTo>
                  <a:lnTo>
                    <a:pt x="241" y="500"/>
                  </a:lnTo>
                  <a:lnTo>
                    <a:pt x="226" y="497"/>
                  </a:lnTo>
                  <a:lnTo>
                    <a:pt x="213" y="495"/>
                  </a:lnTo>
                  <a:lnTo>
                    <a:pt x="199" y="491"/>
                  </a:lnTo>
                  <a:lnTo>
                    <a:pt x="187" y="488"/>
                  </a:lnTo>
                  <a:lnTo>
                    <a:pt x="173" y="482"/>
                  </a:lnTo>
                  <a:lnTo>
                    <a:pt x="161" y="478"/>
                  </a:lnTo>
                  <a:lnTo>
                    <a:pt x="148" y="472"/>
                  </a:lnTo>
                  <a:lnTo>
                    <a:pt x="137" y="466"/>
                  </a:lnTo>
                  <a:lnTo>
                    <a:pt x="125" y="459"/>
                  </a:lnTo>
                  <a:lnTo>
                    <a:pt x="114" y="452"/>
                  </a:lnTo>
                  <a:lnTo>
                    <a:pt x="103" y="445"/>
                  </a:lnTo>
                  <a:lnTo>
                    <a:pt x="93" y="438"/>
                  </a:lnTo>
                  <a:lnTo>
                    <a:pt x="84" y="429"/>
                  </a:lnTo>
                  <a:lnTo>
                    <a:pt x="74" y="420"/>
                  </a:lnTo>
                  <a:lnTo>
                    <a:pt x="65" y="410"/>
                  </a:lnTo>
                  <a:lnTo>
                    <a:pt x="56" y="401"/>
                  </a:lnTo>
                  <a:lnTo>
                    <a:pt x="48" y="392"/>
                  </a:lnTo>
                  <a:lnTo>
                    <a:pt x="41" y="381"/>
                  </a:lnTo>
                  <a:lnTo>
                    <a:pt x="35" y="371"/>
                  </a:lnTo>
                  <a:lnTo>
                    <a:pt x="28" y="360"/>
                  </a:lnTo>
                  <a:lnTo>
                    <a:pt x="22" y="349"/>
                  </a:lnTo>
                  <a:lnTo>
                    <a:pt x="17" y="337"/>
                  </a:lnTo>
                  <a:lnTo>
                    <a:pt x="13" y="326"/>
                  </a:lnTo>
                  <a:lnTo>
                    <a:pt x="8" y="314"/>
                  </a:lnTo>
                  <a:lnTo>
                    <a:pt x="5" y="302"/>
                  </a:lnTo>
                  <a:lnTo>
                    <a:pt x="3" y="290"/>
                  </a:lnTo>
                  <a:lnTo>
                    <a:pt x="1" y="277"/>
                  </a:lnTo>
                  <a:lnTo>
                    <a:pt x="0" y="265"/>
                  </a:lnTo>
                  <a:lnTo>
                    <a:pt x="0" y="251"/>
                  </a:lnTo>
                  <a:lnTo>
                    <a:pt x="0" y="239"/>
                  </a:lnTo>
                  <a:lnTo>
                    <a:pt x="1" y="226"/>
                  </a:lnTo>
                  <a:lnTo>
                    <a:pt x="3" y="214"/>
                  </a:lnTo>
                  <a:lnTo>
                    <a:pt x="5" y="201"/>
                  </a:lnTo>
                  <a:lnTo>
                    <a:pt x="8" y="189"/>
                  </a:lnTo>
                  <a:lnTo>
                    <a:pt x="13" y="177"/>
                  </a:lnTo>
                  <a:lnTo>
                    <a:pt x="17" y="166"/>
                  </a:lnTo>
                  <a:lnTo>
                    <a:pt x="22" y="154"/>
                  </a:lnTo>
                  <a:lnTo>
                    <a:pt x="28" y="143"/>
                  </a:lnTo>
                  <a:lnTo>
                    <a:pt x="35" y="132"/>
                  </a:lnTo>
                  <a:lnTo>
                    <a:pt x="41" y="121"/>
                  </a:lnTo>
                  <a:lnTo>
                    <a:pt x="48" y="111"/>
                  </a:lnTo>
                  <a:lnTo>
                    <a:pt x="56" y="101"/>
                  </a:lnTo>
                  <a:lnTo>
                    <a:pt x="65" y="92"/>
                  </a:lnTo>
                  <a:lnTo>
                    <a:pt x="74" y="82"/>
                  </a:lnTo>
                  <a:lnTo>
                    <a:pt x="84" y="74"/>
                  </a:lnTo>
                  <a:lnTo>
                    <a:pt x="93" y="66"/>
                  </a:lnTo>
                  <a:lnTo>
                    <a:pt x="103" y="57"/>
                  </a:lnTo>
                  <a:lnTo>
                    <a:pt x="114" y="50"/>
                  </a:lnTo>
                  <a:lnTo>
                    <a:pt x="125" y="43"/>
                  </a:lnTo>
                  <a:lnTo>
                    <a:pt x="137" y="36"/>
                  </a:lnTo>
                  <a:lnTo>
                    <a:pt x="148" y="30"/>
                  </a:lnTo>
                  <a:lnTo>
                    <a:pt x="161" y="25"/>
                  </a:lnTo>
                  <a:lnTo>
                    <a:pt x="173" y="20"/>
                  </a:lnTo>
                  <a:lnTo>
                    <a:pt x="187" y="16"/>
                  </a:lnTo>
                  <a:lnTo>
                    <a:pt x="199" y="11"/>
                  </a:lnTo>
                  <a:lnTo>
                    <a:pt x="213" y="8"/>
                  </a:lnTo>
                  <a:lnTo>
                    <a:pt x="226" y="5"/>
                  </a:lnTo>
                  <a:lnTo>
                    <a:pt x="241" y="3"/>
                  </a:lnTo>
                  <a:lnTo>
                    <a:pt x="254" y="1"/>
                  </a:lnTo>
                  <a:lnTo>
                    <a:pt x="269" y="1"/>
                  </a:lnTo>
                  <a:lnTo>
                    <a:pt x="2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33" name="Freeform 88"/>
            <p:cNvSpPr>
              <a:spLocks/>
            </p:cNvSpPr>
            <p:nvPr/>
          </p:nvSpPr>
          <p:spPr bwMode="auto">
            <a:xfrm>
              <a:off x="932" y="2096"/>
              <a:ext cx="141" cy="124"/>
            </a:xfrm>
            <a:custGeom>
              <a:avLst/>
              <a:gdLst>
                <a:gd name="T0" fmla="*/ 232 w 421"/>
                <a:gd name="T1" fmla="*/ 0 h 372"/>
                <a:gd name="T2" fmla="*/ 273 w 421"/>
                <a:gd name="T3" fmla="*/ 8 h 372"/>
                <a:gd name="T4" fmla="*/ 311 w 421"/>
                <a:gd name="T5" fmla="*/ 21 h 372"/>
                <a:gd name="T6" fmla="*/ 345 w 421"/>
                <a:gd name="T7" fmla="*/ 41 h 372"/>
                <a:gd name="T8" fmla="*/ 373 w 421"/>
                <a:gd name="T9" fmla="*/ 67 h 372"/>
                <a:gd name="T10" fmla="*/ 396 w 421"/>
                <a:gd name="T11" fmla="*/ 96 h 372"/>
                <a:gd name="T12" fmla="*/ 412 w 421"/>
                <a:gd name="T13" fmla="*/ 130 h 372"/>
                <a:gd name="T14" fmla="*/ 419 w 421"/>
                <a:gd name="T15" fmla="*/ 157 h 372"/>
                <a:gd name="T16" fmla="*/ 421 w 421"/>
                <a:gd name="T17" fmla="*/ 176 h 372"/>
                <a:gd name="T18" fmla="*/ 421 w 421"/>
                <a:gd name="T19" fmla="*/ 194 h 372"/>
                <a:gd name="T20" fmla="*/ 419 w 421"/>
                <a:gd name="T21" fmla="*/ 213 h 372"/>
                <a:gd name="T22" fmla="*/ 412 w 421"/>
                <a:gd name="T23" fmla="*/ 240 h 372"/>
                <a:gd name="T24" fmla="*/ 396 w 421"/>
                <a:gd name="T25" fmla="*/ 274 h 372"/>
                <a:gd name="T26" fmla="*/ 373 w 421"/>
                <a:gd name="T27" fmla="*/ 304 h 372"/>
                <a:gd name="T28" fmla="*/ 345 w 421"/>
                <a:gd name="T29" fmla="*/ 329 h 372"/>
                <a:gd name="T30" fmla="*/ 311 w 421"/>
                <a:gd name="T31" fmla="*/ 349 h 372"/>
                <a:gd name="T32" fmla="*/ 273 w 421"/>
                <a:gd name="T33" fmla="*/ 363 h 372"/>
                <a:gd name="T34" fmla="*/ 232 w 421"/>
                <a:gd name="T35" fmla="*/ 370 h 372"/>
                <a:gd name="T36" fmla="*/ 190 w 421"/>
                <a:gd name="T37" fmla="*/ 370 h 372"/>
                <a:gd name="T38" fmla="*/ 148 w 421"/>
                <a:gd name="T39" fmla="*/ 363 h 372"/>
                <a:gd name="T40" fmla="*/ 111 w 421"/>
                <a:gd name="T41" fmla="*/ 349 h 372"/>
                <a:gd name="T42" fmla="*/ 77 w 421"/>
                <a:gd name="T43" fmla="*/ 329 h 372"/>
                <a:gd name="T44" fmla="*/ 48 w 421"/>
                <a:gd name="T45" fmla="*/ 304 h 372"/>
                <a:gd name="T46" fmla="*/ 26 w 421"/>
                <a:gd name="T47" fmla="*/ 274 h 372"/>
                <a:gd name="T48" fmla="*/ 9 w 421"/>
                <a:gd name="T49" fmla="*/ 240 h 372"/>
                <a:gd name="T50" fmla="*/ 2 w 421"/>
                <a:gd name="T51" fmla="*/ 213 h 372"/>
                <a:gd name="T52" fmla="*/ 0 w 421"/>
                <a:gd name="T53" fmla="*/ 194 h 372"/>
                <a:gd name="T54" fmla="*/ 0 w 421"/>
                <a:gd name="T55" fmla="*/ 176 h 372"/>
                <a:gd name="T56" fmla="*/ 2 w 421"/>
                <a:gd name="T57" fmla="*/ 157 h 372"/>
                <a:gd name="T58" fmla="*/ 9 w 421"/>
                <a:gd name="T59" fmla="*/ 130 h 372"/>
                <a:gd name="T60" fmla="*/ 26 w 421"/>
                <a:gd name="T61" fmla="*/ 96 h 372"/>
                <a:gd name="T62" fmla="*/ 48 w 421"/>
                <a:gd name="T63" fmla="*/ 67 h 372"/>
                <a:gd name="T64" fmla="*/ 77 w 421"/>
                <a:gd name="T65" fmla="*/ 41 h 372"/>
                <a:gd name="T66" fmla="*/ 111 w 421"/>
                <a:gd name="T67" fmla="*/ 21 h 372"/>
                <a:gd name="T68" fmla="*/ 148 w 421"/>
                <a:gd name="T69" fmla="*/ 8 h 372"/>
                <a:gd name="T70" fmla="*/ 190 w 421"/>
                <a:gd name="T71"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1" h="372">
                  <a:moveTo>
                    <a:pt x="211" y="0"/>
                  </a:moveTo>
                  <a:lnTo>
                    <a:pt x="232" y="0"/>
                  </a:lnTo>
                  <a:lnTo>
                    <a:pt x="253" y="3"/>
                  </a:lnTo>
                  <a:lnTo>
                    <a:pt x="273" y="8"/>
                  </a:lnTo>
                  <a:lnTo>
                    <a:pt x="293" y="14"/>
                  </a:lnTo>
                  <a:lnTo>
                    <a:pt x="311" y="21"/>
                  </a:lnTo>
                  <a:lnTo>
                    <a:pt x="328" y="31"/>
                  </a:lnTo>
                  <a:lnTo>
                    <a:pt x="345" y="41"/>
                  </a:lnTo>
                  <a:lnTo>
                    <a:pt x="360" y="54"/>
                  </a:lnTo>
                  <a:lnTo>
                    <a:pt x="373" y="67"/>
                  </a:lnTo>
                  <a:lnTo>
                    <a:pt x="386" y="81"/>
                  </a:lnTo>
                  <a:lnTo>
                    <a:pt x="396" y="96"/>
                  </a:lnTo>
                  <a:lnTo>
                    <a:pt x="404" y="113"/>
                  </a:lnTo>
                  <a:lnTo>
                    <a:pt x="412" y="130"/>
                  </a:lnTo>
                  <a:lnTo>
                    <a:pt x="417" y="148"/>
                  </a:lnTo>
                  <a:lnTo>
                    <a:pt x="419" y="157"/>
                  </a:lnTo>
                  <a:lnTo>
                    <a:pt x="420" y="166"/>
                  </a:lnTo>
                  <a:lnTo>
                    <a:pt x="421" y="176"/>
                  </a:lnTo>
                  <a:lnTo>
                    <a:pt x="421" y="185"/>
                  </a:lnTo>
                  <a:lnTo>
                    <a:pt x="421" y="194"/>
                  </a:lnTo>
                  <a:lnTo>
                    <a:pt x="420" y="205"/>
                  </a:lnTo>
                  <a:lnTo>
                    <a:pt x="419" y="213"/>
                  </a:lnTo>
                  <a:lnTo>
                    <a:pt x="417" y="223"/>
                  </a:lnTo>
                  <a:lnTo>
                    <a:pt x="412" y="240"/>
                  </a:lnTo>
                  <a:lnTo>
                    <a:pt x="404" y="258"/>
                  </a:lnTo>
                  <a:lnTo>
                    <a:pt x="396" y="274"/>
                  </a:lnTo>
                  <a:lnTo>
                    <a:pt x="386" y="289"/>
                  </a:lnTo>
                  <a:lnTo>
                    <a:pt x="373" y="304"/>
                  </a:lnTo>
                  <a:lnTo>
                    <a:pt x="360" y="317"/>
                  </a:lnTo>
                  <a:lnTo>
                    <a:pt x="345" y="329"/>
                  </a:lnTo>
                  <a:lnTo>
                    <a:pt x="328" y="339"/>
                  </a:lnTo>
                  <a:lnTo>
                    <a:pt x="311" y="349"/>
                  </a:lnTo>
                  <a:lnTo>
                    <a:pt x="293" y="357"/>
                  </a:lnTo>
                  <a:lnTo>
                    <a:pt x="273" y="363"/>
                  </a:lnTo>
                  <a:lnTo>
                    <a:pt x="253" y="367"/>
                  </a:lnTo>
                  <a:lnTo>
                    <a:pt x="232" y="370"/>
                  </a:lnTo>
                  <a:lnTo>
                    <a:pt x="211" y="372"/>
                  </a:lnTo>
                  <a:lnTo>
                    <a:pt x="190" y="370"/>
                  </a:lnTo>
                  <a:lnTo>
                    <a:pt x="169" y="367"/>
                  </a:lnTo>
                  <a:lnTo>
                    <a:pt x="148" y="363"/>
                  </a:lnTo>
                  <a:lnTo>
                    <a:pt x="129" y="357"/>
                  </a:lnTo>
                  <a:lnTo>
                    <a:pt x="111" y="349"/>
                  </a:lnTo>
                  <a:lnTo>
                    <a:pt x="93" y="339"/>
                  </a:lnTo>
                  <a:lnTo>
                    <a:pt x="77" y="329"/>
                  </a:lnTo>
                  <a:lnTo>
                    <a:pt x="62" y="317"/>
                  </a:lnTo>
                  <a:lnTo>
                    <a:pt x="48" y="304"/>
                  </a:lnTo>
                  <a:lnTo>
                    <a:pt x="37" y="289"/>
                  </a:lnTo>
                  <a:lnTo>
                    <a:pt x="26" y="274"/>
                  </a:lnTo>
                  <a:lnTo>
                    <a:pt x="17" y="258"/>
                  </a:lnTo>
                  <a:lnTo>
                    <a:pt x="9" y="240"/>
                  </a:lnTo>
                  <a:lnTo>
                    <a:pt x="4" y="223"/>
                  </a:lnTo>
                  <a:lnTo>
                    <a:pt x="2" y="213"/>
                  </a:lnTo>
                  <a:lnTo>
                    <a:pt x="1" y="205"/>
                  </a:lnTo>
                  <a:lnTo>
                    <a:pt x="0" y="194"/>
                  </a:lnTo>
                  <a:lnTo>
                    <a:pt x="0" y="185"/>
                  </a:lnTo>
                  <a:lnTo>
                    <a:pt x="0" y="176"/>
                  </a:lnTo>
                  <a:lnTo>
                    <a:pt x="1" y="166"/>
                  </a:lnTo>
                  <a:lnTo>
                    <a:pt x="2" y="157"/>
                  </a:lnTo>
                  <a:lnTo>
                    <a:pt x="4" y="148"/>
                  </a:lnTo>
                  <a:lnTo>
                    <a:pt x="9" y="130"/>
                  </a:lnTo>
                  <a:lnTo>
                    <a:pt x="17" y="113"/>
                  </a:lnTo>
                  <a:lnTo>
                    <a:pt x="26" y="96"/>
                  </a:lnTo>
                  <a:lnTo>
                    <a:pt x="37" y="81"/>
                  </a:lnTo>
                  <a:lnTo>
                    <a:pt x="48" y="67"/>
                  </a:lnTo>
                  <a:lnTo>
                    <a:pt x="62" y="54"/>
                  </a:lnTo>
                  <a:lnTo>
                    <a:pt x="77" y="41"/>
                  </a:lnTo>
                  <a:lnTo>
                    <a:pt x="93" y="31"/>
                  </a:lnTo>
                  <a:lnTo>
                    <a:pt x="111" y="21"/>
                  </a:lnTo>
                  <a:lnTo>
                    <a:pt x="129" y="14"/>
                  </a:lnTo>
                  <a:lnTo>
                    <a:pt x="148" y="8"/>
                  </a:lnTo>
                  <a:lnTo>
                    <a:pt x="169" y="3"/>
                  </a:lnTo>
                  <a:lnTo>
                    <a:pt x="190" y="0"/>
                  </a:lnTo>
                  <a:lnTo>
                    <a:pt x="2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34" name="Freeform 89"/>
            <p:cNvSpPr>
              <a:spLocks/>
            </p:cNvSpPr>
            <p:nvPr/>
          </p:nvSpPr>
          <p:spPr bwMode="auto">
            <a:xfrm>
              <a:off x="577" y="2117"/>
              <a:ext cx="92" cy="81"/>
            </a:xfrm>
            <a:custGeom>
              <a:avLst/>
              <a:gdLst>
                <a:gd name="T0" fmla="*/ 152 w 275"/>
                <a:gd name="T1" fmla="*/ 0 h 243"/>
                <a:gd name="T2" fmla="*/ 178 w 275"/>
                <a:gd name="T3" fmla="*/ 5 h 243"/>
                <a:gd name="T4" fmla="*/ 203 w 275"/>
                <a:gd name="T5" fmla="*/ 15 h 243"/>
                <a:gd name="T6" fmla="*/ 225 w 275"/>
                <a:gd name="T7" fmla="*/ 27 h 243"/>
                <a:gd name="T8" fmla="*/ 244 w 275"/>
                <a:gd name="T9" fmla="*/ 44 h 243"/>
                <a:gd name="T10" fmla="*/ 258 w 275"/>
                <a:gd name="T11" fmla="*/ 64 h 243"/>
                <a:gd name="T12" fmla="*/ 269 w 275"/>
                <a:gd name="T13" fmla="*/ 86 h 243"/>
                <a:gd name="T14" fmla="*/ 274 w 275"/>
                <a:gd name="T15" fmla="*/ 109 h 243"/>
                <a:gd name="T16" fmla="*/ 274 w 275"/>
                <a:gd name="T17" fmla="*/ 134 h 243"/>
                <a:gd name="T18" fmla="*/ 269 w 275"/>
                <a:gd name="T19" fmla="*/ 157 h 243"/>
                <a:gd name="T20" fmla="*/ 258 w 275"/>
                <a:gd name="T21" fmla="*/ 179 h 243"/>
                <a:gd name="T22" fmla="*/ 244 w 275"/>
                <a:gd name="T23" fmla="*/ 198 h 243"/>
                <a:gd name="T24" fmla="*/ 225 w 275"/>
                <a:gd name="T25" fmla="*/ 215 h 243"/>
                <a:gd name="T26" fmla="*/ 203 w 275"/>
                <a:gd name="T27" fmla="*/ 228 h 243"/>
                <a:gd name="T28" fmla="*/ 178 w 275"/>
                <a:gd name="T29" fmla="*/ 238 h 243"/>
                <a:gd name="T30" fmla="*/ 152 w 275"/>
                <a:gd name="T31" fmla="*/ 242 h 243"/>
                <a:gd name="T32" fmla="*/ 124 w 275"/>
                <a:gd name="T33" fmla="*/ 242 h 243"/>
                <a:gd name="T34" fmla="*/ 97 w 275"/>
                <a:gd name="T35" fmla="*/ 238 h 243"/>
                <a:gd name="T36" fmla="*/ 72 w 275"/>
                <a:gd name="T37" fmla="*/ 228 h 243"/>
                <a:gd name="T38" fmla="*/ 50 w 275"/>
                <a:gd name="T39" fmla="*/ 215 h 243"/>
                <a:gd name="T40" fmla="*/ 32 w 275"/>
                <a:gd name="T41" fmla="*/ 198 h 243"/>
                <a:gd name="T42" fmla="*/ 17 w 275"/>
                <a:gd name="T43" fmla="*/ 179 h 243"/>
                <a:gd name="T44" fmla="*/ 6 w 275"/>
                <a:gd name="T45" fmla="*/ 157 h 243"/>
                <a:gd name="T46" fmla="*/ 1 w 275"/>
                <a:gd name="T47" fmla="*/ 134 h 243"/>
                <a:gd name="T48" fmla="*/ 1 w 275"/>
                <a:gd name="T49" fmla="*/ 109 h 243"/>
                <a:gd name="T50" fmla="*/ 6 w 275"/>
                <a:gd name="T51" fmla="*/ 86 h 243"/>
                <a:gd name="T52" fmla="*/ 17 w 275"/>
                <a:gd name="T53" fmla="*/ 64 h 243"/>
                <a:gd name="T54" fmla="*/ 32 w 275"/>
                <a:gd name="T55" fmla="*/ 44 h 243"/>
                <a:gd name="T56" fmla="*/ 50 w 275"/>
                <a:gd name="T57" fmla="*/ 27 h 243"/>
                <a:gd name="T58" fmla="*/ 72 w 275"/>
                <a:gd name="T59" fmla="*/ 15 h 243"/>
                <a:gd name="T60" fmla="*/ 97 w 275"/>
                <a:gd name="T61" fmla="*/ 5 h 243"/>
                <a:gd name="T62" fmla="*/ 124 w 275"/>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5" h="243">
                  <a:moveTo>
                    <a:pt x="138" y="0"/>
                  </a:moveTo>
                  <a:lnTo>
                    <a:pt x="152" y="0"/>
                  </a:lnTo>
                  <a:lnTo>
                    <a:pt x="166" y="2"/>
                  </a:lnTo>
                  <a:lnTo>
                    <a:pt x="178" y="5"/>
                  </a:lnTo>
                  <a:lnTo>
                    <a:pt x="191" y="10"/>
                  </a:lnTo>
                  <a:lnTo>
                    <a:pt x="203" y="15"/>
                  </a:lnTo>
                  <a:lnTo>
                    <a:pt x="215" y="21"/>
                  </a:lnTo>
                  <a:lnTo>
                    <a:pt x="225" y="27"/>
                  </a:lnTo>
                  <a:lnTo>
                    <a:pt x="234" y="36"/>
                  </a:lnTo>
                  <a:lnTo>
                    <a:pt x="244" y="44"/>
                  </a:lnTo>
                  <a:lnTo>
                    <a:pt x="251" y="53"/>
                  </a:lnTo>
                  <a:lnTo>
                    <a:pt x="258" y="64"/>
                  </a:lnTo>
                  <a:lnTo>
                    <a:pt x="264" y="74"/>
                  </a:lnTo>
                  <a:lnTo>
                    <a:pt x="269" y="86"/>
                  </a:lnTo>
                  <a:lnTo>
                    <a:pt x="272" y="97"/>
                  </a:lnTo>
                  <a:lnTo>
                    <a:pt x="274" y="109"/>
                  </a:lnTo>
                  <a:lnTo>
                    <a:pt x="275" y="121"/>
                  </a:lnTo>
                  <a:lnTo>
                    <a:pt x="274" y="134"/>
                  </a:lnTo>
                  <a:lnTo>
                    <a:pt x="272" y="146"/>
                  </a:lnTo>
                  <a:lnTo>
                    <a:pt x="269" y="157"/>
                  </a:lnTo>
                  <a:lnTo>
                    <a:pt x="264" y="169"/>
                  </a:lnTo>
                  <a:lnTo>
                    <a:pt x="258" y="179"/>
                  </a:lnTo>
                  <a:lnTo>
                    <a:pt x="251" y="189"/>
                  </a:lnTo>
                  <a:lnTo>
                    <a:pt x="244" y="198"/>
                  </a:lnTo>
                  <a:lnTo>
                    <a:pt x="234" y="207"/>
                  </a:lnTo>
                  <a:lnTo>
                    <a:pt x="225" y="215"/>
                  </a:lnTo>
                  <a:lnTo>
                    <a:pt x="215" y="222"/>
                  </a:lnTo>
                  <a:lnTo>
                    <a:pt x="203" y="228"/>
                  </a:lnTo>
                  <a:lnTo>
                    <a:pt x="191" y="234"/>
                  </a:lnTo>
                  <a:lnTo>
                    <a:pt x="178" y="238"/>
                  </a:lnTo>
                  <a:lnTo>
                    <a:pt x="166" y="240"/>
                  </a:lnTo>
                  <a:lnTo>
                    <a:pt x="152" y="242"/>
                  </a:lnTo>
                  <a:lnTo>
                    <a:pt x="138" y="243"/>
                  </a:lnTo>
                  <a:lnTo>
                    <a:pt x="124" y="242"/>
                  </a:lnTo>
                  <a:lnTo>
                    <a:pt x="110" y="240"/>
                  </a:lnTo>
                  <a:lnTo>
                    <a:pt x="97" y="238"/>
                  </a:lnTo>
                  <a:lnTo>
                    <a:pt x="84" y="234"/>
                  </a:lnTo>
                  <a:lnTo>
                    <a:pt x="72" y="228"/>
                  </a:lnTo>
                  <a:lnTo>
                    <a:pt x="61" y="222"/>
                  </a:lnTo>
                  <a:lnTo>
                    <a:pt x="50" y="215"/>
                  </a:lnTo>
                  <a:lnTo>
                    <a:pt x="41" y="207"/>
                  </a:lnTo>
                  <a:lnTo>
                    <a:pt x="32" y="198"/>
                  </a:lnTo>
                  <a:lnTo>
                    <a:pt x="24" y="189"/>
                  </a:lnTo>
                  <a:lnTo>
                    <a:pt x="17" y="179"/>
                  </a:lnTo>
                  <a:lnTo>
                    <a:pt x="11" y="169"/>
                  </a:lnTo>
                  <a:lnTo>
                    <a:pt x="6" y="157"/>
                  </a:lnTo>
                  <a:lnTo>
                    <a:pt x="3" y="146"/>
                  </a:lnTo>
                  <a:lnTo>
                    <a:pt x="1" y="134"/>
                  </a:lnTo>
                  <a:lnTo>
                    <a:pt x="0" y="121"/>
                  </a:lnTo>
                  <a:lnTo>
                    <a:pt x="1" y="109"/>
                  </a:lnTo>
                  <a:lnTo>
                    <a:pt x="3" y="97"/>
                  </a:lnTo>
                  <a:lnTo>
                    <a:pt x="6" y="86"/>
                  </a:lnTo>
                  <a:lnTo>
                    <a:pt x="11" y="74"/>
                  </a:lnTo>
                  <a:lnTo>
                    <a:pt x="17" y="64"/>
                  </a:lnTo>
                  <a:lnTo>
                    <a:pt x="24" y="53"/>
                  </a:lnTo>
                  <a:lnTo>
                    <a:pt x="32" y="44"/>
                  </a:lnTo>
                  <a:lnTo>
                    <a:pt x="41" y="36"/>
                  </a:lnTo>
                  <a:lnTo>
                    <a:pt x="50" y="27"/>
                  </a:lnTo>
                  <a:lnTo>
                    <a:pt x="61" y="21"/>
                  </a:lnTo>
                  <a:lnTo>
                    <a:pt x="72" y="15"/>
                  </a:lnTo>
                  <a:lnTo>
                    <a:pt x="84" y="10"/>
                  </a:lnTo>
                  <a:lnTo>
                    <a:pt x="97" y="5"/>
                  </a:lnTo>
                  <a:lnTo>
                    <a:pt x="110" y="2"/>
                  </a:lnTo>
                  <a:lnTo>
                    <a:pt x="124" y="0"/>
                  </a:ln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35" name="Freeform 90"/>
            <p:cNvSpPr>
              <a:spLocks/>
            </p:cNvSpPr>
            <p:nvPr/>
          </p:nvSpPr>
          <p:spPr bwMode="auto">
            <a:xfrm>
              <a:off x="2213" y="2887"/>
              <a:ext cx="202" cy="180"/>
            </a:xfrm>
            <a:custGeom>
              <a:avLst/>
              <a:gdLst>
                <a:gd name="T0" fmla="*/ 399 w 607"/>
                <a:gd name="T1" fmla="*/ 523 h 538"/>
                <a:gd name="T2" fmla="*/ 442 w 607"/>
                <a:gd name="T3" fmla="*/ 507 h 538"/>
                <a:gd name="T4" fmla="*/ 480 w 607"/>
                <a:gd name="T5" fmla="*/ 485 h 538"/>
                <a:gd name="T6" fmla="*/ 514 w 607"/>
                <a:gd name="T7" fmla="*/ 460 h 538"/>
                <a:gd name="T8" fmla="*/ 543 w 607"/>
                <a:gd name="T9" fmla="*/ 431 h 538"/>
                <a:gd name="T10" fmla="*/ 567 w 607"/>
                <a:gd name="T11" fmla="*/ 399 h 538"/>
                <a:gd name="T12" fmla="*/ 586 w 607"/>
                <a:gd name="T13" fmla="*/ 364 h 538"/>
                <a:gd name="T14" fmla="*/ 600 w 607"/>
                <a:gd name="T15" fmla="*/ 327 h 538"/>
                <a:gd name="T16" fmla="*/ 606 w 607"/>
                <a:gd name="T17" fmla="*/ 288 h 538"/>
                <a:gd name="T18" fmla="*/ 607 w 607"/>
                <a:gd name="T19" fmla="*/ 248 h 538"/>
                <a:gd name="T20" fmla="*/ 600 w 607"/>
                <a:gd name="T21" fmla="*/ 207 h 538"/>
                <a:gd name="T22" fmla="*/ 586 w 607"/>
                <a:gd name="T23" fmla="*/ 168 h 538"/>
                <a:gd name="T24" fmla="*/ 567 w 607"/>
                <a:gd name="T25" fmla="*/ 132 h 538"/>
                <a:gd name="T26" fmla="*/ 542 w 607"/>
                <a:gd name="T27" fmla="*/ 100 h 538"/>
                <a:gd name="T28" fmla="*/ 512 w 607"/>
                <a:gd name="T29" fmla="*/ 72 h 538"/>
                <a:gd name="T30" fmla="*/ 479 w 607"/>
                <a:gd name="T31" fmla="*/ 48 h 538"/>
                <a:gd name="T32" fmla="*/ 441 w 607"/>
                <a:gd name="T33" fmla="*/ 28 h 538"/>
                <a:gd name="T34" fmla="*/ 401 w 607"/>
                <a:gd name="T35" fmla="*/ 13 h 538"/>
                <a:gd name="T36" fmla="*/ 358 w 607"/>
                <a:gd name="T37" fmla="*/ 4 h 538"/>
                <a:gd name="T38" fmla="*/ 314 w 607"/>
                <a:gd name="T39" fmla="*/ 0 h 538"/>
                <a:gd name="T40" fmla="*/ 268 w 607"/>
                <a:gd name="T41" fmla="*/ 2 h 538"/>
                <a:gd name="T42" fmla="*/ 222 w 607"/>
                <a:gd name="T43" fmla="*/ 10 h 538"/>
                <a:gd name="T44" fmla="*/ 180 w 607"/>
                <a:gd name="T45" fmla="*/ 25 h 538"/>
                <a:gd name="T46" fmla="*/ 140 w 607"/>
                <a:gd name="T47" fmla="*/ 44 h 538"/>
                <a:gd name="T48" fmla="*/ 105 w 607"/>
                <a:gd name="T49" fmla="*/ 68 h 538"/>
                <a:gd name="T50" fmla="*/ 74 w 607"/>
                <a:gd name="T51" fmla="*/ 96 h 538"/>
                <a:gd name="T52" fmla="*/ 48 w 607"/>
                <a:gd name="T53" fmla="*/ 127 h 538"/>
                <a:gd name="T54" fmla="*/ 27 w 607"/>
                <a:gd name="T55" fmla="*/ 161 h 538"/>
                <a:gd name="T56" fmla="*/ 12 w 607"/>
                <a:gd name="T57" fmla="*/ 198 h 538"/>
                <a:gd name="T58" fmla="*/ 3 w 607"/>
                <a:gd name="T59" fmla="*/ 236 h 538"/>
                <a:gd name="T60" fmla="*/ 0 w 607"/>
                <a:gd name="T61" fmla="*/ 276 h 538"/>
                <a:gd name="T62" fmla="*/ 5 w 607"/>
                <a:gd name="T63" fmla="*/ 317 h 538"/>
                <a:gd name="T64" fmla="*/ 16 w 607"/>
                <a:gd name="T65" fmla="*/ 356 h 538"/>
                <a:gd name="T66" fmla="*/ 34 w 607"/>
                <a:gd name="T67" fmla="*/ 394 h 538"/>
                <a:gd name="T68" fmla="*/ 57 w 607"/>
                <a:gd name="T69" fmla="*/ 427 h 538"/>
                <a:gd name="T70" fmla="*/ 85 w 607"/>
                <a:gd name="T71" fmla="*/ 457 h 538"/>
                <a:gd name="T72" fmla="*/ 118 w 607"/>
                <a:gd name="T73" fmla="*/ 482 h 538"/>
                <a:gd name="T74" fmla="*/ 155 w 607"/>
                <a:gd name="T75" fmla="*/ 504 h 538"/>
                <a:gd name="T76" fmla="*/ 193 w 607"/>
                <a:gd name="T77" fmla="*/ 520 h 538"/>
                <a:gd name="T78" fmla="*/ 236 w 607"/>
                <a:gd name="T79" fmla="*/ 531 h 538"/>
                <a:gd name="T80" fmla="*/ 280 w 607"/>
                <a:gd name="T81" fmla="*/ 537 h 538"/>
                <a:gd name="T82" fmla="*/ 324 w 607"/>
                <a:gd name="T83" fmla="*/ 537 h 538"/>
                <a:gd name="T84" fmla="*/ 370 w 607"/>
                <a:gd name="T85" fmla="*/ 53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7" h="538">
                  <a:moveTo>
                    <a:pt x="370" y="530"/>
                  </a:moveTo>
                  <a:lnTo>
                    <a:pt x="385" y="527"/>
                  </a:lnTo>
                  <a:lnTo>
                    <a:pt x="399" y="523"/>
                  </a:lnTo>
                  <a:lnTo>
                    <a:pt x="414" y="518"/>
                  </a:lnTo>
                  <a:lnTo>
                    <a:pt x="429" y="513"/>
                  </a:lnTo>
                  <a:lnTo>
                    <a:pt x="442" y="507"/>
                  </a:lnTo>
                  <a:lnTo>
                    <a:pt x="455" y="500"/>
                  </a:lnTo>
                  <a:lnTo>
                    <a:pt x="467" y="494"/>
                  </a:lnTo>
                  <a:lnTo>
                    <a:pt x="480" y="485"/>
                  </a:lnTo>
                  <a:lnTo>
                    <a:pt x="491" y="478"/>
                  </a:lnTo>
                  <a:lnTo>
                    <a:pt x="503" y="470"/>
                  </a:lnTo>
                  <a:lnTo>
                    <a:pt x="514" y="460"/>
                  </a:lnTo>
                  <a:lnTo>
                    <a:pt x="523" y="451"/>
                  </a:lnTo>
                  <a:lnTo>
                    <a:pt x="534" y="442"/>
                  </a:lnTo>
                  <a:lnTo>
                    <a:pt x="543" y="431"/>
                  </a:lnTo>
                  <a:lnTo>
                    <a:pt x="552" y="421"/>
                  </a:lnTo>
                  <a:lnTo>
                    <a:pt x="560" y="410"/>
                  </a:lnTo>
                  <a:lnTo>
                    <a:pt x="567" y="399"/>
                  </a:lnTo>
                  <a:lnTo>
                    <a:pt x="575" y="388"/>
                  </a:lnTo>
                  <a:lnTo>
                    <a:pt x="581" y="376"/>
                  </a:lnTo>
                  <a:lnTo>
                    <a:pt x="586" y="364"/>
                  </a:lnTo>
                  <a:lnTo>
                    <a:pt x="591" y="352"/>
                  </a:lnTo>
                  <a:lnTo>
                    <a:pt x="595" y="340"/>
                  </a:lnTo>
                  <a:lnTo>
                    <a:pt x="600" y="327"/>
                  </a:lnTo>
                  <a:lnTo>
                    <a:pt x="603" y="314"/>
                  </a:lnTo>
                  <a:lnTo>
                    <a:pt x="605" y="301"/>
                  </a:lnTo>
                  <a:lnTo>
                    <a:pt x="606" y="288"/>
                  </a:lnTo>
                  <a:lnTo>
                    <a:pt x="607" y="274"/>
                  </a:lnTo>
                  <a:lnTo>
                    <a:pt x="607" y="261"/>
                  </a:lnTo>
                  <a:lnTo>
                    <a:pt x="607" y="248"/>
                  </a:lnTo>
                  <a:lnTo>
                    <a:pt x="605" y="234"/>
                  </a:lnTo>
                  <a:lnTo>
                    <a:pt x="603" y="221"/>
                  </a:lnTo>
                  <a:lnTo>
                    <a:pt x="600" y="207"/>
                  </a:lnTo>
                  <a:lnTo>
                    <a:pt x="596" y="194"/>
                  </a:lnTo>
                  <a:lnTo>
                    <a:pt x="591" y="181"/>
                  </a:lnTo>
                  <a:lnTo>
                    <a:pt x="586" y="168"/>
                  </a:lnTo>
                  <a:lnTo>
                    <a:pt x="581" y="156"/>
                  </a:lnTo>
                  <a:lnTo>
                    <a:pt x="574" y="144"/>
                  </a:lnTo>
                  <a:lnTo>
                    <a:pt x="567" y="132"/>
                  </a:lnTo>
                  <a:lnTo>
                    <a:pt x="559" y="121"/>
                  </a:lnTo>
                  <a:lnTo>
                    <a:pt x="551" y="110"/>
                  </a:lnTo>
                  <a:lnTo>
                    <a:pt x="542" y="100"/>
                  </a:lnTo>
                  <a:lnTo>
                    <a:pt x="533" y="91"/>
                  </a:lnTo>
                  <a:lnTo>
                    <a:pt x="522" y="80"/>
                  </a:lnTo>
                  <a:lnTo>
                    <a:pt x="512" y="72"/>
                  </a:lnTo>
                  <a:lnTo>
                    <a:pt x="502" y="64"/>
                  </a:lnTo>
                  <a:lnTo>
                    <a:pt x="490" y="55"/>
                  </a:lnTo>
                  <a:lnTo>
                    <a:pt x="479" y="48"/>
                  </a:lnTo>
                  <a:lnTo>
                    <a:pt x="466" y="41"/>
                  </a:lnTo>
                  <a:lnTo>
                    <a:pt x="454" y="34"/>
                  </a:lnTo>
                  <a:lnTo>
                    <a:pt x="441" y="28"/>
                  </a:lnTo>
                  <a:lnTo>
                    <a:pt x="428" y="23"/>
                  </a:lnTo>
                  <a:lnTo>
                    <a:pt x="414" y="18"/>
                  </a:lnTo>
                  <a:lnTo>
                    <a:pt x="401" y="13"/>
                  </a:lnTo>
                  <a:lnTo>
                    <a:pt x="387" y="9"/>
                  </a:lnTo>
                  <a:lnTo>
                    <a:pt x="372" y="6"/>
                  </a:lnTo>
                  <a:lnTo>
                    <a:pt x="358" y="4"/>
                  </a:lnTo>
                  <a:lnTo>
                    <a:pt x="343" y="2"/>
                  </a:lnTo>
                  <a:lnTo>
                    <a:pt x="329" y="1"/>
                  </a:lnTo>
                  <a:lnTo>
                    <a:pt x="314" y="0"/>
                  </a:lnTo>
                  <a:lnTo>
                    <a:pt x="298" y="0"/>
                  </a:lnTo>
                  <a:lnTo>
                    <a:pt x="284" y="1"/>
                  </a:lnTo>
                  <a:lnTo>
                    <a:pt x="268" y="2"/>
                  </a:lnTo>
                  <a:lnTo>
                    <a:pt x="253" y="4"/>
                  </a:lnTo>
                  <a:lnTo>
                    <a:pt x="238" y="7"/>
                  </a:lnTo>
                  <a:lnTo>
                    <a:pt x="222" y="10"/>
                  </a:lnTo>
                  <a:lnTo>
                    <a:pt x="208" y="15"/>
                  </a:lnTo>
                  <a:lnTo>
                    <a:pt x="193" y="20"/>
                  </a:lnTo>
                  <a:lnTo>
                    <a:pt x="180" y="25"/>
                  </a:lnTo>
                  <a:lnTo>
                    <a:pt x="166" y="30"/>
                  </a:lnTo>
                  <a:lnTo>
                    <a:pt x="152" y="37"/>
                  </a:lnTo>
                  <a:lnTo>
                    <a:pt x="140" y="44"/>
                  </a:lnTo>
                  <a:lnTo>
                    <a:pt x="127" y="52"/>
                  </a:lnTo>
                  <a:lnTo>
                    <a:pt x="116" y="59"/>
                  </a:lnTo>
                  <a:lnTo>
                    <a:pt x="105" y="68"/>
                  </a:lnTo>
                  <a:lnTo>
                    <a:pt x="94" y="77"/>
                  </a:lnTo>
                  <a:lnTo>
                    <a:pt x="84" y="86"/>
                  </a:lnTo>
                  <a:lnTo>
                    <a:pt x="74" y="96"/>
                  </a:lnTo>
                  <a:lnTo>
                    <a:pt x="65" y="106"/>
                  </a:lnTo>
                  <a:lnTo>
                    <a:pt x="57" y="117"/>
                  </a:lnTo>
                  <a:lnTo>
                    <a:pt x="48" y="127"/>
                  </a:lnTo>
                  <a:lnTo>
                    <a:pt x="41" y="139"/>
                  </a:lnTo>
                  <a:lnTo>
                    <a:pt x="34" y="150"/>
                  </a:lnTo>
                  <a:lnTo>
                    <a:pt x="27" y="161"/>
                  </a:lnTo>
                  <a:lnTo>
                    <a:pt x="21" y="174"/>
                  </a:lnTo>
                  <a:lnTo>
                    <a:pt x="17" y="185"/>
                  </a:lnTo>
                  <a:lnTo>
                    <a:pt x="12" y="198"/>
                  </a:lnTo>
                  <a:lnTo>
                    <a:pt x="9" y="210"/>
                  </a:lnTo>
                  <a:lnTo>
                    <a:pt x="6" y="224"/>
                  </a:lnTo>
                  <a:lnTo>
                    <a:pt x="3" y="236"/>
                  </a:lnTo>
                  <a:lnTo>
                    <a:pt x="1" y="250"/>
                  </a:lnTo>
                  <a:lnTo>
                    <a:pt x="0" y="264"/>
                  </a:lnTo>
                  <a:lnTo>
                    <a:pt x="0" y="276"/>
                  </a:lnTo>
                  <a:lnTo>
                    <a:pt x="1" y="290"/>
                  </a:lnTo>
                  <a:lnTo>
                    <a:pt x="2" y="303"/>
                  </a:lnTo>
                  <a:lnTo>
                    <a:pt x="5" y="317"/>
                  </a:lnTo>
                  <a:lnTo>
                    <a:pt x="8" y="330"/>
                  </a:lnTo>
                  <a:lnTo>
                    <a:pt x="12" y="344"/>
                  </a:lnTo>
                  <a:lnTo>
                    <a:pt x="16" y="356"/>
                  </a:lnTo>
                  <a:lnTo>
                    <a:pt x="21" y="370"/>
                  </a:lnTo>
                  <a:lnTo>
                    <a:pt x="27" y="381"/>
                  </a:lnTo>
                  <a:lnTo>
                    <a:pt x="34" y="394"/>
                  </a:lnTo>
                  <a:lnTo>
                    <a:pt x="41" y="405"/>
                  </a:lnTo>
                  <a:lnTo>
                    <a:pt x="48" y="417"/>
                  </a:lnTo>
                  <a:lnTo>
                    <a:pt x="57" y="427"/>
                  </a:lnTo>
                  <a:lnTo>
                    <a:pt x="66" y="438"/>
                  </a:lnTo>
                  <a:lnTo>
                    <a:pt x="75" y="447"/>
                  </a:lnTo>
                  <a:lnTo>
                    <a:pt x="85" y="457"/>
                  </a:lnTo>
                  <a:lnTo>
                    <a:pt x="95" y="466"/>
                  </a:lnTo>
                  <a:lnTo>
                    <a:pt x="107" y="474"/>
                  </a:lnTo>
                  <a:lnTo>
                    <a:pt x="118" y="482"/>
                  </a:lnTo>
                  <a:lnTo>
                    <a:pt x="130" y="490"/>
                  </a:lnTo>
                  <a:lnTo>
                    <a:pt x="142" y="497"/>
                  </a:lnTo>
                  <a:lnTo>
                    <a:pt x="155" y="504"/>
                  </a:lnTo>
                  <a:lnTo>
                    <a:pt x="167" y="509"/>
                  </a:lnTo>
                  <a:lnTo>
                    <a:pt x="180" y="515"/>
                  </a:lnTo>
                  <a:lnTo>
                    <a:pt x="193" y="520"/>
                  </a:lnTo>
                  <a:lnTo>
                    <a:pt x="208" y="524"/>
                  </a:lnTo>
                  <a:lnTo>
                    <a:pt x="221" y="528"/>
                  </a:lnTo>
                  <a:lnTo>
                    <a:pt x="236" y="531"/>
                  </a:lnTo>
                  <a:lnTo>
                    <a:pt x="249" y="533"/>
                  </a:lnTo>
                  <a:lnTo>
                    <a:pt x="264" y="535"/>
                  </a:lnTo>
                  <a:lnTo>
                    <a:pt x="280" y="537"/>
                  </a:lnTo>
                  <a:lnTo>
                    <a:pt x="294" y="538"/>
                  </a:lnTo>
                  <a:lnTo>
                    <a:pt x="309" y="538"/>
                  </a:lnTo>
                  <a:lnTo>
                    <a:pt x="324" y="537"/>
                  </a:lnTo>
                  <a:lnTo>
                    <a:pt x="340" y="535"/>
                  </a:lnTo>
                  <a:lnTo>
                    <a:pt x="355" y="533"/>
                  </a:lnTo>
                  <a:lnTo>
                    <a:pt x="370" y="5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36" name="Freeform 91"/>
            <p:cNvSpPr>
              <a:spLocks/>
            </p:cNvSpPr>
            <p:nvPr/>
          </p:nvSpPr>
          <p:spPr bwMode="auto">
            <a:xfrm>
              <a:off x="2345" y="2633"/>
              <a:ext cx="262" cy="231"/>
            </a:xfrm>
            <a:custGeom>
              <a:avLst/>
              <a:gdLst>
                <a:gd name="T0" fmla="*/ 477 w 785"/>
                <a:gd name="T1" fmla="*/ 686 h 694"/>
                <a:gd name="T2" fmla="*/ 533 w 785"/>
                <a:gd name="T3" fmla="*/ 671 h 694"/>
                <a:gd name="T4" fmla="*/ 585 w 785"/>
                <a:gd name="T5" fmla="*/ 648 h 694"/>
                <a:gd name="T6" fmla="*/ 633 w 785"/>
                <a:gd name="T7" fmla="*/ 620 h 694"/>
                <a:gd name="T8" fmla="*/ 675 w 785"/>
                <a:gd name="T9" fmla="*/ 587 h 694"/>
                <a:gd name="T10" fmla="*/ 711 w 785"/>
                <a:gd name="T11" fmla="*/ 548 h 694"/>
                <a:gd name="T12" fmla="*/ 740 w 785"/>
                <a:gd name="T13" fmla="*/ 506 h 694"/>
                <a:gd name="T14" fmla="*/ 763 w 785"/>
                <a:gd name="T15" fmla="*/ 460 h 694"/>
                <a:gd name="T16" fmla="*/ 778 w 785"/>
                <a:gd name="T17" fmla="*/ 411 h 694"/>
                <a:gd name="T18" fmla="*/ 785 w 785"/>
                <a:gd name="T19" fmla="*/ 359 h 694"/>
                <a:gd name="T20" fmla="*/ 783 w 785"/>
                <a:gd name="T21" fmla="*/ 307 h 694"/>
                <a:gd name="T22" fmla="*/ 772 w 785"/>
                <a:gd name="T23" fmla="*/ 254 h 694"/>
                <a:gd name="T24" fmla="*/ 752 w 785"/>
                <a:gd name="T25" fmla="*/ 206 h 694"/>
                <a:gd name="T26" fmla="*/ 725 w 785"/>
                <a:gd name="T27" fmla="*/ 161 h 694"/>
                <a:gd name="T28" fmla="*/ 691 w 785"/>
                <a:gd name="T29" fmla="*/ 121 h 694"/>
                <a:gd name="T30" fmla="*/ 652 w 785"/>
                <a:gd name="T31" fmla="*/ 86 h 694"/>
                <a:gd name="T32" fmla="*/ 607 w 785"/>
                <a:gd name="T33" fmla="*/ 55 h 694"/>
                <a:gd name="T34" fmla="*/ 557 w 785"/>
                <a:gd name="T35" fmla="*/ 32 h 694"/>
                <a:gd name="T36" fmla="*/ 504 w 785"/>
                <a:gd name="T37" fmla="*/ 14 h 694"/>
                <a:gd name="T38" fmla="*/ 447 w 785"/>
                <a:gd name="T39" fmla="*/ 3 h 694"/>
                <a:gd name="T40" fmla="*/ 389 w 785"/>
                <a:gd name="T41" fmla="*/ 0 h 694"/>
                <a:gd name="T42" fmla="*/ 329 w 785"/>
                <a:gd name="T43" fmla="*/ 5 h 694"/>
                <a:gd name="T44" fmla="*/ 271 w 785"/>
                <a:gd name="T45" fmla="*/ 18 h 694"/>
                <a:gd name="T46" fmla="*/ 218 w 785"/>
                <a:gd name="T47" fmla="*/ 38 h 694"/>
                <a:gd name="T48" fmla="*/ 168 w 785"/>
                <a:gd name="T49" fmla="*/ 64 h 694"/>
                <a:gd name="T50" fmla="*/ 124 w 785"/>
                <a:gd name="T51" fmla="*/ 96 h 694"/>
                <a:gd name="T52" fmla="*/ 87 w 785"/>
                <a:gd name="T53" fmla="*/ 133 h 694"/>
                <a:gd name="T54" fmla="*/ 55 w 785"/>
                <a:gd name="T55" fmla="*/ 174 h 694"/>
                <a:gd name="T56" fmla="*/ 30 w 785"/>
                <a:gd name="T57" fmla="*/ 219 h 694"/>
                <a:gd name="T58" fmla="*/ 12 w 785"/>
                <a:gd name="T59" fmla="*/ 267 h 694"/>
                <a:gd name="T60" fmla="*/ 3 w 785"/>
                <a:gd name="T61" fmla="*/ 318 h 694"/>
                <a:gd name="T62" fmla="*/ 1 w 785"/>
                <a:gd name="T63" fmla="*/ 370 h 694"/>
                <a:gd name="T64" fmla="*/ 10 w 785"/>
                <a:gd name="T65" fmla="*/ 423 h 694"/>
                <a:gd name="T66" fmla="*/ 26 w 785"/>
                <a:gd name="T67" fmla="*/ 473 h 694"/>
                <a:gd name="T68" fmla="*/ 51 w 785"/>
                <a:gd name="T69" fmla="*/ 519 h 694"/>
                <a:gd name="T70" fmla="*/ 83 w 785"/>
                <a:gd name="T71" fmla="*/ 561 h 694"/>
                <a:gd name="T72" fmla="*/ 120 w 785"/>
                <a:gd name="T73" fmla="*/ 598 h 694"/>
                <a:gd name="T74" fmla="*/ 164 w 785"/>
                <a:gd name="T75" fmla="*/ 630 h 694"/>
                <a:gd name="T76" fmla="*/ 212 w 785"/>
                <a:gd name="T77" fmla="*/ 656 h 694"/>
                <a:gd name="T78" fmla="*/ 264 w 785"/>
                <a:gd name="T79" fmla="*/ 675 h 694"/>
                <a:gd name="T80" fmla="*/ 319 w 785"/>
                <a:gd name="T81" fmla="*/ 689 h 694"/>
                <a:gd name="T82" fmla="*/ 378 w 785"/>
                <a:gd name="T83" fmla="*/ 694 h 694"/>
                <a:gd name="T84" fmla="*/ 437 w 785"/>
                <a:gd name="T85" fmla="*/ 69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5" h="694">
                  <a:moveTo>
                    <a:pt x="437" y="692"/>
                  </a:moveTo>
                  <a:lnTo>
                    <a:pt x="457" y="689"/>
                  </a:lnTo>
                  <a:lnTo>
                    <a:pt x="477" y="686"/>
                  </a:lnTo>
                  <a:lnTo>
                    <a:pt x="495" y="682"/>
                  </a:lnTo>
                  <a:lnTo>
                    <a:pt x="514" y="676"/>
                  </a:lnTo>
                  <a:lnTo>
                    <a:pt x="533" y="671"/>
                  </a:lnTo>
                  <a:lnTo>
                    <a:pt x="551" y="664"/>
                  </a:lnTo>
                  <a:lnTo>
                    <a:pt x="568" y="657"/>
                  </a:lnTo>
                  <a:lnTo>
                    <a:pt x="585" y="648"/>
                  </a:lnTo>
                  <a:lnTo>
                    <a:pt x="602" y="640"/>
                  </a:lnTo>
                  <a:lnTo>
                    <a:pt x="617" y="631"/>
                  </a:lnTo>
                  <a:lnTo>
                    <a:pt x="633" y="620"/>
                  </a:lnTo>
                  <a:lnTo>
                    <a:pt x="648" y="610"/>
                  </a:lnTo>
                  <a:lnTo>
                    <a:pt x="661" y="598"/>
                  </a:lnTo>
                  <a:lnTo>
                    <a:pt x="675" y="587"/>
                  </a:lnTo>
                  <a:lnTo>
                    <a:pt x="687" y="574"/>
                  </a:lnTo>
                  <a:lnTo>
                    <a:pt x="700" y="562"/>
                  </a:lnTo>
                  <a:lnTo>
                    <a:pt x="711" y="548"/>
                  </a:lnTo>
                  <a:lnTo>
                    <a:pt x="722" y="535"/>
                  </a:lnTo>
                  <a:lnTo>
                    <a:pt x="731" y="520"/>
                  </a:lnTo>
                  <a:lnTo>
                    <a:pt x="740" y="506"/>
                  </a:lnTo>
                  <a:lnTo>
                    <a:pt x="749" y="491"/>
                  </a:lnTo>
                  <a:lnTo>
                    <a:pt x="757" y="475"/>
                  </a:lnTo>
                  <a:lnTo>
                    <a:pt x="763" y="460"/>
                  </a:lnTo>
                  <a:lnTo>
                    <a:pt x="770" y="443"/>
                  </a:lnTo>
                  <a:lnTo>
                    <a:pt x="774" y="427"/>
                  </a:lnTo>
                  <a:lnTo>
                    <a:pt x="778" y="411"/>
                  </a:lnTo>
                  <a:lnTo>
                    <a:pt x="781" y="393"/>
                  </a:lnTo>
                  <a:lnTo>
                    <a:pt x="784" y="376"/>
                  </a:lnTo>
                  <a:lnTo>
                    <a:pt x="785" y="359"/>
                  </a:lnTo>
                  <a:lnTo>
                    <a:pt x="785" y="342"/>
                  </a:lnTo>
                  <a:lnTo>
                    <a:pt x="784" y="324"/>
                  </a:lnTo>
                  <a:lnTo>
                    <a:pt x="783" y="307"/>
                  </a:lnTo>
                  <a:lnTo>
                    <a:pt x="780" y="289"/>
                  </a:lnTo>
                  <a:lnTo>
                    <a:pt x="776" y="271"/>
                  </a:lnTo>
                  <a:lnTo>
                    <a:pt x="772" y="254"/>
                  </a:lnTo>
                  <a:lnTo>
                    <a:pt x="765" y="238"/>
                  </a:lnTo>
                  <a:lnTo>
                    <a:pt x="759" y="221"/>
                  </a:lnTo>
                  <a:lnTo>
                    <a:pt x="752" y="206"/>
                  </a:lnTo>
                  <a:lnTo>
                    <a:pt x="743" y="190"/>
                  </a:lnTo>
                  <a:lnTo>
                    <a:pt x="735" y="175"/>
                  </a:lnTo>
                  <a:lnTo>
                    <a:pt x="725" y="161"/>
                  </a:lnTo>
                  <a:lnTo>
                    <a:pt x="714" y="147"/>
                  </a:lnTo>
                  <a:lnTo>
                    <a:pt x="703" y="134"/>
                  </a:lnTo>
                  <a:lnTo>
                    <a:pt x="691" y="121"/>
                  </a:lnTo>
                  <a:lnTo>
                    <a:pt x="679" y="109"/>
                  </a:lnTo>
                  <a:lnTo>
                    <a:pt x="665" y="96"/>
                  </a:lnTo>
                  <a:lnTo>
                    <a:pt x="652" y="86"/>
                  </a:lnTo>
                  <a:lnTo>
                    <a:pt x="637" y="74"/>
                  </a:lnTo>
                  <a:lnTo>
                    <a:pt x="623" y="65"/>
                  </a:lnTo>
                  <a:lnTo>
                    <a:pt x="607" y="55"/>
                  </a:lnTo>
                  <a:lnTo>
                    <a:pt x="590" y="46"/>
                  </a:lnTo>
                  <a:lnTo>
                    <a:pt x="574" y="39"/>
                  </a:lnTo>
                  <a:lnTo>
                    <a:pt x="557" y="32"/>
                  </a:lnTo>
                  <a:lnTo>
                    <a:pt x="539" y="24"/>
                  </a:lnTo>
                  <a:lnTo>
                    <a:pt x="521" y="19"/>
                  </a:lnTo>
                  <a:lnTo>
                    <a:pt x="504" y="14"/>
                  </a:lnTo>
                  <a:lnTo>
                    <a:pt x="485" y="10"/>
                  </a:lnTo>
                  <a:lnTo>
                    <a:pt x="466" y="5"/>
                  </a:lnTo>
                  <a:lnTo>
                    <a:pt x="447" y="3"/>
                  </a:lnTo>
                  <a:lnTo>
                    <a:pt x="428" y="1"/>
                  </a:lnTo>
                  <a:lnTo>
                    <a:pt x="409" y="0"/>
                  </a:lnTo>
                  <a:lnTo>
                    <a:pt x="389" y="0"/>
                  </a:lnTo>
                  <a:lnTo>
                    <a:pt x="369" y="1"/>
                  </a:lnTo>
                  <a:lnTo>
                    <a:pt x="348" y="2"/>
                  </a:lnTo>
                  <a:lnTo>
                    <a:pt x="329" y="5"/>
                  </a:lnTo>
                  <a:lnTo>
                    <a:pt x="309" y="9"/>
                  </a:lnTo>
                  <a:lnTo>
                    <a:pt x="290" y="13"/>
                  </a:lnTo>
                  <a:lnTo>
                    <a:pt x="271" y="18"/>
                  </a:lnTo>
                  <a:lnTo>
                    <a:pt x="253" y="23"/>
                  </a:lnTo>
                  <a:lnTo>
                    <a:pt x="235" y="30"/>
                  </a:lnTo>
                  <a:lnTo>
                    <a:pt x="218" y="38"/>
                  </a:lnTo>
                  <a:lnTo>
                    <a:pt x="201" y="45"/>
                  </a:lnTo>
                  <a:lnTo>
                    <a:pt x="185" y="54"/>
                  </a:lnTo>
                  <a:lnTo>
                    <a:pt x="168" y="64"/>
                  </a:lnTo>
                  <a:lnTo>
                    <a:pt x="154" y="74"/>
                  </a:lnTo>
                  <a:lnTo>
                    <a:pt x="139" y="85"/>
                  </a:lnTo>
                  <a:lnTo>
                    <a:pt x="124" y="96"/>
                  </a:lnTo>
                  <a:lnTo>
                    <a:pt x="111" y="108"/>
                  </a:lnTo>
                  <a:lnTo>
                    <a:pt x="98" y="120"/>
                  </a:lnTo>
                  <a:lnTo>
                    <a:pt x="87" y="133"/>
                  </a:lnTo>
                  <a:lnTo>
                    <a:pt x="75" y="146"/>
                  </a:lnTo>
                  <a:lnTo>
                    <a:pt x="64" y="160"/>
                  </a:lnTo>
                  <a:lnTo>
                    <a:pt x="55" y="174"/>
                  </a:lnTo>
                  <a:lnTo>
                    <a:pt x="45" y="189"/>
                  </a:lnTo>
                  <a:lnTo>
                    <a:pt x="37" y="203"/>
                  </a:lnTo>
                  <a:lnTo>
                    <a:pt x="30" y="219"/>
                  </a:lnTo>
                  <a:lnTo>
                    <a:pt x="22" y="235"/>
                  </a:lnTo>
                  <a:lnTo>
                    <a:pt x="17" y="251"/>
                  </a:lnTo>
                  <a:lnTo>
                    <a:pt x="12" y="267"/>
                  </a:lnTo>
                  <a:lnTo>
                    <a:pt x="8" y="284"/>
                  </a:lnTo>
                  <a:lnTo>
                    <a:pt x="5" y="301"/>
                  </a:lnTo>
                  <a:lnTo>
                    <a:pt x="3" y="318"/>
                  </a:lnTo>
                  <a:lnTo>
                    <a:pt x="1" y="336"/>
                  </a:lnTo>
                  <a:lnTo>
                    <a:pt x="0" y="352"/>
                  </a:lnTo>
                  <a:lnTo>
                    <a:pt x="1" y="370"/>
                  </a:lnTo>
                  <a:lnTo>
                    <a:pt x="4" y="388"/>
                  </a:lnTo>
                  <a:lnTo>
                    <a:pt x="6" y="406"/>
                  </a:lnTo>
                  <a:lnTo>
                    <a:pt x="10" y="423"/>
                  </a:lnTo>
                  <a:lnTo>
                    <a:pt x="14" y="440"/>
                  </a:lnTo>
                  <a:lnTo>
                    <a:pt x="20" y="457"/>
                  </a:lnTo>
                  <a:lnTo>
                    <a:pt x="26" y="473"/>
                  </a:lnTo>
                  <a:lnTo>
                    <a:pt x="34" y="489"/>
                  </a:lnTo>
                  <a:lnTo>
                    <a:pt x="42" y="505"/>
                  </a:lnTo>
                  <a:lnTo>
                    <a:pt x="51" y="519"/>
                  </a:lnTo>
                  <a:lnTo>
                    <a:pt x="61" y="534"/>
                  </a:lnTo>
                  <a:lnTo>
                    <a:pt x="71" y="547"/>
                  </a:lnTo>
                  <a:lnTo>
                    <a:pt x="83" y="561"/>
                  </a:lnTo>
                  <a:lnTo>
                    <a:pt x="94" y="573"/>
                  </a:lnTo>
                  <a:lnTo>
                    <a:pt x="107" y="586"/>
                  </a:lnTo>
                  <a:lnTo>
                    <a:pt x="120" y="598"/>
                  </a:lnTo>
                  <a:lnTo>
                    <a:pt x="135" y="609"/>
                  </a:lnTo>
                  <a:lnTo>
                    <a:pt x="148" y="620"/>
                  </a:lnTo>
                  <a:lnTo>
                    <a:pt x="164" y="630"/>
                  </a:lnTo>
                  <a:lnTo>
                    <a:pt x="180" y="639"/>
                  </a:lnTo>
                  <a:lnTo>
                    <a:pt x="195" y="647"/>
                  </a:lnTo>
                  <a:lnTo>
                    <a:pt x="212" y="656"/>
                  </a:lnTo>
                  <a:lnTo>
                    <a:pt x="229" y="663"/>
                  </a:lnTo>
                  <a:lnTo>
                    <a:pt x="246" y="670"/>
                  </a:lnTo>
                  <a:lnTo>
                    <a:pt x="264" y="675"/>
                  </a:lnTo>
                  <a:lnTo>
                    <a:pt x="282" y="681"/>
                  </a:lnTo>
                  <a:lnTo>
                    <a:pt x="301" y="685"/>
                  </a:lnTo>
                  <a:lnTo>
                    <a:pt x="319" y="689"/>
                  </a:lnTo>
                  <a:lnTo>
                    <a:pt x="338" y="691"/>
                  </a:lnTo>
                  <a:lnTo>
                    <a:pt x="358" y="693"/>
                  </a:lnTo>
                  <a:lnTo>
                    <a:pt x="378" y="694"/>
                  </a:lnTo>
                  <a:lnTo>
                    <a:pt x="397" y="694"/>
                  </a:lnTo>
                  <a:lnTo>
                    <a:pt x="417" y="693"/>
                  </a:lnTo>
                  <a:lnTo>
                    <a:pt x="437" y="6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37" name="Freeform 92"/>
            <p:cNvSpPr>
              <a:spLocks/>
            </p:cNvSpPr>
            <p:nvPr/>
          </p:nvSpPr>
          <p:spPr bwMode="auto">
            <a:xfrm>
              <a:off x="2505" y="2338"/>
              <a:ext cx="323" cy="285"/>
            </a:xfrm>
            <a:custGeom>
              <a:avLst/>
              <a:gdLst>
                <a:gd name="T0" fmla="*/ 555 w 968"/>
                <a:gd name="T1" fmla="*/ 851 h 856"/>
                <a:gd name="T2" fmla="*/ 626 w 968"/>
                <a:gd name="T3" fmla="*/ 837 h 856"/>
                <a:gd name="T4" fmla="*/ 692 w 968"/>
                <a:gd name="T5" fmla="*/ 813 h 856"/>
                <a:gd name="T6" fmla="*/ 753 w 968"/>
                <a:gd name="T7" fmla="*/ 783 h 856"/>
                <a:gd name="T8" fmla="*/ 808 w 968"/>
                <a:gd name="T9" fmla="*/ 745 h 856"/>
                <a:gd name="T10" fmla="*/ 856 w 968"/>
                <a:gd name="T11" fmla="*/ 700 h 856"/>
                <a:gd name="T12" fmla="*/ 897 w 968"/>
                <a:gd name="T13" fmla="*/ 650 h 856"/>
                <a:gd name="T14" fmla="*/ 929 w 968"/>
                <a:gd name="T15" fmla="*/ 595 h 856"/>
                <a:gd name="T16" fmla="*/ 952 w 968"/>
                <a:gd name="T17" fmla="*/ 535 h 856"/>
                <a:gd name="T18" fmla="*/ 965 w 968"/>
                <a:gd name="T19" fmla="*/ 473 h 856"/>
                <a:gd name="T20" fmla="*/ 967 w 968"/>
                <a:gd name="T21" fmla="*/ 407 h 856"/>
                <a:gd name="T22" fmla="*/ 959 w 968"/>
                <a:gd name="T23" fmla="*/ 343 h 856"/>
                <a:gd name="T24" fmla="*/ 939 w 968"/>
                <a:gd name="T25" fmla="*/ 281 h 856"/>
                <a:gd name="T26" fmla="*/ 910 w 968"/>
                <a:gd name="T27" fmla="*/ 224 h 856"/>
                <a:gd name="T28" fmla="*/ 872 w 968"/>
                <a:gd name="T29" fmla="*/ 172 h 856"/>
                <a:gd name="T30" fmla="*/ 826 w 968"/>
                <a:gd name="T31" fmla="*/ 126 h 856"/>
                <a:gd name="T32" fmla="*/ 774 w 968"/>
                <a:gd name="T33" fmla="*/ 85 h 856"/>
                <a:gd name="T34" fmla="*/ 716 w 968"/>
                <a:gd name="T35" fmla="*/ 52 h 856"/>
                <a:gd name="T36" fmla="*/ 651 w 968"/>
                <a:gd name="T37" fmla="*/ 26 h 856"/>
                <a:gd name="T38" fmla="*/ 583 w 968"/>
                <a:gd name="T39" fmla="*/ 8 h 856"/>
                <a:gd name="T40" fmla="*/ 511 w 968"/>
                <a:gd name="T41" fmla="*/ 0 h 856"/>
                <a:gd name="T42" fmla="*/ 436 w 968"/>
                <a:gd name="T43" fmla="*/ 2 h 856"/>
                <a:gd name="T44" fmla="*/ 365 w 968"/>
                <a:gd name="T45" fmla="*/ 13 h 856"/>
                <a:gd name="T46" fmla="*/ 297 w 968"/>
                <a:gd name="T47" fmla="*/ 33 h 856"/>
                <a:gd name="T48" fmla="*/ 234 w 968"/>
                <a:gd name="T49" fmla="*/ 61 h 856"/>
                <a:gd name="T50" fmla="*/ 177 w 968"/>
                <a:gd name="T51" fmla="*/ 98 h 856"/>
                <a:gd name="T52" fmla="*/ 127 w 968"/>
                <a:gd name="T53" fmla="*/ 140 h 856"/>
                <a:gd name="T54" fmla="*/ 83 w 968"/>
                <a:gd name="T55" fmla="*/ 188 h 856"/>
                <a:gd name="T56" fmla="*/ 48 w 968"/>
                <a:gd name="T57" fmla="*/ 242 h 856"/>
                <a:gd name="T58" fmla="*/ 22 w 968"/>
                <a:gd name="T59" fmla="*/ 300 h 856"/>
                <a:gd name="T60" fmla="*/ 6 w 968"/>
                <a:gd name="T61" fmla="*/ 362 h 856"/>
                <a:gd name="T62" fmla="*/ 0 w 968"/>
                <a:gd name="T63" fmla="*/ 426 h 856"/>
                <a:gd name="T64" fmla="*/ 5 w 968"/>
                <a:gd name="T65" fmla="*/ 491 h 856"/>
                <a:gd name="T66" fmla="*/ 21 w 968"/>
                <a:gd name="T67" fmla="*/ 554 h 856"/>
                <a:gd name="T68" fmla="*/ 47 w 968"/>
                <a:gd name="T69" fmla="*/ 613 h 856"/>
                <a:gd name="T70" fmla="*/ 82 w 968"/>
                <a:gd name="T71" fmla="*/ 667 h 856"/>
                <a:gd name="T72" fmla="*/ 125 w 968"/>
                <a:gd name="T73" fmla="*/ 715 h 856"/>
                <a:gd name="T74" fmla="*/ 175 w 968"/>
                <a:gd name="T75" fmla="*/ 758 h 856"/>
                <a:gd name="T76" fmla="*/ 232 w 968"/>
                <a:gd name="T77" fmla="*/ 794 h 856"/>
                <a:gd name="T78" fmla="*/ 295 w 968"/>
                <a:gd name="T79" fmla="*/ 822 h 856"/>
                <a:gd name="T80" fmla="*/ 361 w 968"/>
                <a:gd name="T81" fmla="*/ 843 h 856"/>
                <a:gd name="T82" fmla="*/ 432 w 968"/>
                <a:gd name="T83" fmla="*/ 854 h 856"/>
                <a:gd name="T84" fmla="*/ 506 w 968"/>
                <a:gd name="T85" fmla="*/ 855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8" h="856">
                  <a:moveTo>
                    <a:pt x="506" y="855"/>
                  </a:moveTo>
                  <a:lnTo>
                    <a:pt x="530" y="854"/>
                  </a:lnTo>
                  <a:lnTo>
                    <a:pt x="555" y="851"/>
                  </a:lnTo>
                  <a:lnTo>
                    <a:pt x="579" y="848"/>
                  </a:lnTo>
                  <a:lnTo>
                    <a:pt x="602" y="843"/>
                  </a:lnTo>
                  <a:lnTo>
                    <a:pt x="626" y="837"/>
                  </a:lnTo>
                  <a:lnTo>
                    <a:pt x="648" y="830"/>
                  </a:lnTo>
                  <a:lnTo>
                    <a:pt x="671" y="823"/>
                  </a:lnTo>
                  <a:lnTo>
                    <a:pt x="692" y="813"/>
                  </a:lnTo>
                  <a:lnTo>
                    <a:pt x="713" y="804"/>
                  </a:lnTo>
                  <a:lnTo>
                    <a:pt x="733" y="794"/>
                  </a:lnTo>
                  <a:lnTo>
                    <a:pt x="753" y="783"/>
                  </a:lnTo>
                  <a:lnTo>
                    <a:pt x="772" y="771"/>
                  </a:lnTo>
                  <a:lnTo>
                    <a:pt x="791" y="758"/>
                  </a:lnTo>
                  <a:lnTo>
                    <a:pt x="808" y="745"/>
                  </a:lnTo>
                  <a:lnTo>
                    <a:pt x="825" y="730"/>
                  </a:lnTo>
                  <a:lnTo>
                    <a:pt x="841" y="715"/>
                  </a:lnTo>
                  <a:lnTo>
                    <a:pt x="856" y="700"/>
                  </a:lnTo>
                  <a:lnTo>
                    <a:pt x="871" y="684"/>
                  </a:lnTo>
                  <a:lnTo>
                    <a:pt x="885" y="667"/>
                  </a:lnTo>
                  <a:lnTo>
                    <a:pt x="897" y="650"/>
                  </a:lnTo>
                  <a:lnTo>
                    <a:pt x="909" y="632"/>
                  </a:lnTo>
                  <a:lnTo>
                    <a:pt x="919" y="613"/>
                  </a:lnTo>
                  <a:lnTo>
                    <a:pt x="929" y="595"/>
                  </a:lnTo>
                  <a:lnTo>
                    <a:pt x="938" y="575"/>
                  </a:lnTo>
                  <a:lnTo>
                    <a:pt x="945" y="555"/>
                  </a:lnTo>
                  <a:lnTo>
                    <a:pt x="952" y="535"/>
                  </a:lnTo>
                  <a:lnTo>
                    <a:pt x="958" y="514"/>
                  </a:lnTo>
                  <a:lnTo>
                    <a:pt x="962" y="494"/>
                  </a:lnTo>
                  <a:lnTo>
                    <a:pt x="965" y="473"/>
                  </a:lnTo>
                  <a:lnTo>
                    <a:pt x="967" y="451"/>
                  </a:lnTo>
                  <a:lnTo>
                    <a:pt x="968" y="429"/>
                  </a:lnTo>
                  <a:lnTo>
                    <a:pt x="967" y="407"/>
                  </a:lnTo>
                  <a:lnTo>
                    <a:pt x="966" y="385"/>
                  </a:lnTo>
                  <a:lnTo>
                    <a:pt x="963" y="363"/>
                  </a:lnTo>
                  <a:lnTo>
                    <a:pt x="959" y="343"/>
                  </a:lnTo>
                  <a:lnTo>
                    <a:pt x="953" y="322"/>
                  </a:lnTo>
                  <a:lnTo>
                    <a:pt x="946" y="301"/>
                  </a:lnTo>
                  <a:lnTo>
                    <a:pt x="939" y="281"/>
                  </a:lnTo>
                  <a:lnTo>
                    <a:pt x="930" y="262"/>
                  </a:lnTo>
                  <a:lnTo>
                    <a:pt x="921" y="242"/>
                  </a:lnTo>
                  <a:lnTo>
                    <a:pt x="910" y="224"/>
                  </a:lnTo>
                  <a:lnTo>
                    <a:pt x="898" y="206"/>
                  </a:lnTo>
                  <a:lnTo>
                    <a:pt x="886" y="188"/>
                  </a:lnTo>
                  <a:lnTo>
                    <a:pt x="872" y="172"/>
                  </a:lnTo>
                  <a:lnTo>
                    <a:pt x="857" y="156"/>
                  </a:lnTo>
                  <a:lnTo>
                    <a:pt x="843" y="140"/>
                  </a:lnTo>
                  <a:lnTo>
                    <a:pt x="826" y="126"/>
                  </a:lnTo>
                  <a:lnTo>
                    <a:pt x="810" y="111"/>
                  </a:lnTo>
                  <a:lnTo>
                    <a:pt x="792" y="98"/>
                  </a:lnTo>
                  <a:lnTo>
                    <a:pt x="774" y="85"/>
                  </a:lnTo>
                  <a:lnTo>
                    <a:pt x="755" y="73"/>
                  </a:lnTo>
                  <a:lnTo>
                    <a:pt x="736" y="62"/>
                  </a:lnTo>
                  <a:lnTo>
                    <a:pt x="716" y="52"/>
                  </a:lnTo>
                  <a:lnTo>
                    <a:pt x="695" y="42"/>
                  </a:lnTo>
                  <a:lnTo>
                    <a:pt x="673" y="33"/>
                  </a:lnTo>
                  <a:lnTo>
                    <a:pt x="651" y="26"/>
                  </a:lnTo>
                  <a:lnTo>
                    <a:pt x="629" y="20"/>
                  </a:lnTo>
                  <a:lnTo>
                    <a:pt x="606" y="13"/>
                  </a:lnTo>
                  <a:lnTo>
                    <a:pt x="583" y="8"/>
                  </a:lnTo>
                  <a:lnTo>
                    <a:pt x="559" y="5"/>
                  </a:lnTo>
                  <a:lnTo>
                    <a:pt x="535" y="2"/>
                  </a:lnTo>
                  <a:lnTo>
                    <a:pt x="511" y="0"/>
                  </a:lnTo>
                  <a:lnTo>
                    <a:pt x="486" y="0"/>
                  </a:lnTo>
                  <a:lnTo>
                    <a:pt x="461" y="0"/>
                  </a:lnTo>
                  <a:lnTo>
                    <a:pt x="436" y="2"/>
                  </a:lnTo>
                  <a:lnTo>
                    <a:pt x="412" y="5"/>
                  </a:lnTo>
                  <a:lnTo>
                    <a:pt x="389" y="8"/>
                  </a:lnTo>
                  <a:lnTo>
                    <a:pt x="365" y="13"/>
                  </a:lnTo>
                  <a:lnTo>
                    <a:pt x="342" y="18"/>
                  </a:lnTo>
                  <a:lnTo>
                    <a:pt x="319" y="26"/>
                  </a:lnTo>
                  <a:lnTo>
                    <a:pt x="297" y="33"/>
                  </a:lnTo>
                  <a:lnTo>
                    <a:pt x="276" y="41"/>
                  </a:lnTo>
                  <a:lnTo>
                    <a:pt x="254" y="51"/>
                  </a:lnTo>
                  <a:lnTo>
                    <a:pt x="234" y="61"/>
                  </a:lnTo>
                  <a:lnTo>
                    <a:pt x="214" y="73"/>
                  </a:lnTo>
                  <a:lnTo>
                    <a:pt x="196" y="85"/>
                  </a:lnTo>
                  <a:lnTo>
                    <a:pt x="177" y="98"/>
                  </a:lnTo>
                  <a:lnTo>
                    <a:pt x="159" y="111"/>
                  </a:lnTo>
                  <a:lnTo>
                    <a:pt x="143" y="125"/>
                  </a:lnTo>
                  <a:lnTo>
                    <a:pt x="127" y="140"/>
                  </a:lnTo>
                  <a:lnTo>
                    <a:pt x="111" y="156"/>
                  </a:lnTo>
                  <a:lnTo>
                    <a:pt x="97" y="172"/>
                  </a:lnTo>
                  <a:lnTo>
                    <a:pt x="83" y="188"/>
                  </a:lnTo>
                  <a:lnTo>
                    <a:pt x="71" y="206"/>
                  </a:lnTo>
                  <a:lnTo>
                    <a:pt x="59" y="224"/>
                  </a:lnTo>
                  <a:lnTo>
                    <a:pt x="48" y="242"/>
                  </a:lnTo>
                  <a:lnTo>
                    <a:pt x="38" y="261"/>
                  </a:lnTo>
                  <a:lnTo>
                    <a:pt x="30" y="280"/>
                  </a:lnTo>
                  <a:lnTo>
                    <a:pt x="22" y="300"/>
                  </a:lnTo>
                  <a:lnTo>
                    <a:pt x="15" y="321"/>
                  </a:lnTo>
                  <a:lnTo>
                    <a:pt x="10" y="341"/>
                  </a:lnTo>
                  <a:lnTo>
                    <a:pt x="6" y="362"/>
                  </a:lnTo>
                  <a:lnTo>
                    <a:pt x="3" y="383"/>
                  </a:lnTo>
                  <a:lnTo>
                    <a:pt x="1" y="405"/>
                  </a:lnTo>
                  <a:lnTo>
                    <a:pt x="0" y="426"/>
                  </a:lnTo>
                  <a:lnTo>
                    <a:pt x="0" y="449"/>
                  </a:lnTo>
                  <a:lnTo>
                    <a:pt x="2" y="471"/>
                  </a:lnTo>
                  <a:lnTo>
                    <a:pt x="5" y="491"/>
                  </a:lnTo>
                  <a:lnTo>
                    <a:pt x="9" y="513"/>
                  </a:lnTo>
                  <a:lnTo>
                    <a:pt x="14" y="534"/>
                  </a:lnTo>
                  <a:lnTo>
                    <a:pt x="21" y="554"/>
                  </a:lnTo>
                  <a:lnTo>
                    <a:pt x="29" y="575"/>
                  </a:lnTo>
                  <a:lnTo>
                    <a:pt x="37" y="594"/>
                  </a:lnTo>
                  <a:lnTo>
                    <a:pt x="47" y="613"/>
                  </a:lnTo>
                  <a:lnTo>
                    <a:pt x="57" y="631"/>
                  </a:lnTo>
                  <a:lnTo>
                    <a:pt x="70" y="650"/>
                  </a:lnTo>
                  <a:lnTo>
                    <a:pt x="82" y="667"/>
                  </a:lnTo>
                  <a:lnTo>
                    <a:pt x="96" y="683"/>
                  </a:lnTo>
                  <a:lnTo>
                    <a:pt x="109" y="700"/>
                  </a:lnTo>
                  <a:lnTo>
                    <a:pt x="125" y="715"/>
                  </a:lnTo>
                  <a:lnTo>
                    <a:pt x="140" y="730"/>
                  </a:lnTo>
                  <a:lnTo>
                    <a:pt x="157" y="745"/>
                  </a:lnTo>
                  <a:lnTo>
                    <a:pt x="175" y="758"/>
                  </a:lnTo>
                  <a:lnTo>
                    <a:pt x="194" y="771"/>
                  </a:lnTo>
                  <a:lnTo>
                    <a:pt x="212" y="782"/>
                  </a:lnTo>
                  <a:lnTo>
                    <a:pt x="232" y="794"/>
                  </a:lnTo>
                  <a:lnTo>
                    <a:pt x="252" y="804"/>
                  </a:lnTo>
                  <a:lnTo>
                    <a:pt x="273" y="813"/>
                  </a:lnTo>
                  <a:lnTo>
                    <a:pt x="295" y="822"/>
                  </a:lnTo>
                  <a:lnTo>
                    <a:pt x="317" y="830"/>
                  </a:lnTo>
                  <a:lnTo>
                    <a:pt x="338" y="836"/>
                  </a:lnTo>
                  <a:lnTo>
                    <a:pt x="361" y="843"/>
                  </a:lnTo>
                  <a:lnTo>
                    <a:pt x="384" y="847"/>
                  </a:lnTo>
                  <a:lnTo>
                    <a:pt x="408" y="851"/>
                  </a:lnTo>
                  <a:lnTo>
                    <a:pt x="432" y="854"/>
                  </a:lnTo>
                  <a:lnTo>
                    <a:pt x="456" y="855"/>
                  </a:lnTo>
                  <a:lnTo>
                    <a:pt x="481" y="856"/>
                  </a:lnTo>
                  <a:lnTo>
                    <a:pt x="506" y="8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38" name="Freeform 93"/>
            <p:cNvSpPr>
              <a:spLocks/>
            </p:cNvSpPr>
            <p:nvPr/>
          </p:nvSpPr>
          <p:spPr bwMode="auto">
            <a:xfrm>
              <a:off x="2704" y="1987"/>
              <a:ext cx="385" cy="340"/>
            </a:xfrm>
            <a:custGeom>
              <a:avLst/>
              <a:gdLst>
                <a:gd name="T0" fmla="*/ 636 w 1155"/>
                <a:gd name="T1" fmla="*/ 1018 h 1021"/>
                <a:gd name="T2" fmla="*/ 721 w 1155"/>
                <a:gd name="T3" fmla="*/ 1005 h 1021"/>
                <a:gd name="T4" fmla="*/ 801 w 1155"/>
                <a:gd name="T5" fmla="*/ 981 h 1021"/>
                <a:gd name="T6" fmla="*/ 876 w 1155"/>
                <a:gd name="T7" fmla="*/ 948 h 1021"/>
                <a:gd name="T8" fmla="*/ 944 w 1155"/>
                <a:gd name="T9" fmla="*/ 905 h 1021"/>
                <a:gd name="T10" fmla="*/ 1005 w 1155"/>
                <a:gd name="T11" fmla="*/ 854 h 1021"/>
                <a:gd name="T12" fmla="*/ 1056 w 1155"/>
                <a:gd name="T13" fmla="*/ 795 h 1021"/>
                <a:gd name="T14" fmla="*/ 1097 w 1155"/>
                <a:gd name="T15" fmla="*/ 732 h 1021"/>
                <a:gd name="T16" fmla="*/ 1129 w 1155"/>
                <a:gd name="T17" fmla="*/ 662 h 1021"/>
                <a:gd name="T18" fmla="*/ 1147 w 1155"/>
                <a:gd name="T19" fmla="*/ 588 h 1021"/>
                <a:gd name="T20" fmla="*/ 1155 w 1155"/>
                <a:gd name="T21" fmla="*/ 511 h 1021"/>
                <a:gd name="T22" fmla="*/ 1147 w 1155"/>
                <a:gd name="T23" fmla="*/ 433 h 1021"/>
                <a:gd name="T24" fmla="*/ 1129 w 1155"/>
                <a:gd name="T25" fmla="*/ 359 h 1021"/>
                <a:gd name="T26" fmla="*/ 1097 w 1155"/>
                <a:gd name="T27" fmla="*/ 290 h 1021"/>
                <a:gd name="T28" fmla="*/ 1056 w 1155"/>
                <a:gd name="T29" fmla="*/ 226 h 1021"/>
                <a:gd name="T30" fmla="*/ 1005 w 1155"/>
                <a:gd name="T31" fmla="*/ 167 h 1021"/>
                <a:gd name="T32" fmla="*/ 944 w 1155"/>
                <a:gd name="T33" fmla="*/ 117 h 1021"/>
                <a:gd name="T34" fmla="*/ 876 w 1155"/>
                <a:gd name="T35" fmla="*/ 74 h 1021"/>
                <a:gd name="T36" fmla="*/ 801 w 1155"/>
                <a:gd name="T37" fmla="*/ 40 h 1021"/>
                <a:gd name="T38" fmla="*/ 721 w 1155"/>
                <a:gd name="T39" fmla="*/ 16 h 1021"/>
                <a:gd name="T40" fmla="*/ 636 w 1155"/>
                <a:gd name="T41" fmla="*/ 3 h 1021"/>
                <a:gd name="T42" fmla="*/ 547 w 1155"/>
                <a:gd name="T43" fmla="*/ 0 h 1021"/>
                <a:gd name="T44" fmla="*/ 461 w 1155"/>
                <a:gd name="T45" fmla="*/ 11 h 1021"/>
                <a:gd name="T46" fmla="*/ 379 w 1155"/>
                <a:gd name="T47" fmla="*/ 31 h 1021"/>
                <a:gd name="T48" fmla="*/ 302 w 1155"/>
                <a:gd name="T49" fmla="*/ 62 h 1021"/>
                <a:gd name="T50" fmla="*/ 232 w 1155"/>
                <a:gd name="T51" fmla="*/ 102 h 1021"/>
                <a:gd name="T52" fmla="*/ 169 w 1155"/>
                <a:gd name="T53" fmla="*/ 149 h 1021"/>
                <a:gd name="T54" fmla="*/ 115 w 1155"/>
                <a:gd name="T55" fmla="*/ 206 h 1021"/>
                <a:gd name="T56" fmla="*/ 70 w 1155"/>
                <a:gd name="T57" fmla="*/ 267 h 1021"/>
                <a:gd name="T58" fmla="*/ 34 w 1155"/>
                <a:gd name="T59" fmla="*/ 335 h 1021"/>
                <a:gd name="T60" fmla="*/ 11 w 1155"/>
                <a:gd name="T61" fmla="*/ 408 h 1021"/>
                <a:gd name="T62" fmla="*/ 0 w 1155"/>
                <a:gd name="T63" fmla="*/ 485 h 1021"/>
                <a:gd name="T64" fmla="*/ 3 w 1155"/>
                <a:gd name="T65" fmla="*/ 563 h 1021"/>
                <a:gd name="T66" fmla="*/ 18 w 1155"/>
                <a:gd name="T67" fmla="*/ 638 h 1021"/>
                <a:gd name="T68" fmla="*/ 45 w 1155"/>
                <a:gd name="T69" fmla="*/ 709 h 1021"/>
                <a:gd name="T70" fmla="*/ 83 w 1155"/>
                <a:gd name="T71" fmla="*/ 776 h 1021"/>
                <a:gd name="T72" fmla="*/ 132 w 1155"/>
                <a:gd name="T73" fmla="*/ 835 h 1021"/>
                <a:gd name="T74" fmla="*/ 190 w 1155"/>
                <a:gd name="T75" fmla="*/ 888 h 1021"/>
                <a:gd name="T76" fmla="*/ 254 w 1155"/>
                <a:gd name="T77" fmla="*/ 934 h 1021"/>
                <a:gd name="T78" fmla="*/ 327 w 1155"/>
                <a:gd name="T79" fmla="*/ 970 h 1021"/>
                <a:gd name="T80" fmla="*/ 405 w 1155"/>
                <a:gd name="T81" fmla="*/ 999 h 1021"/>
                <a:gd name="T82" fmla="*/ 490 w 1155"/>
                <a:gd name="T83" fmla="*/ 1015 h 1021"/>
                <a:gd name="T84" fmla="*/ 577 w 1155"/>
                <a:gd name="T85" fmla="*/ 1021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5" h="1021">
                  <a:moveTo>
                    <a:pt x="577" y="1021"/>
                  </a:moveTo>
                  <a:lnTo>
                    <a:pt x="606" y="1020"/>
                  </a:lnTo>
                  <a:lnTo>
                    <a:pt x="636" y="1018"/>
                  </a:lnTo>
                  <a:lnTo>
                    <a:pt x="665" y="1015"/>
                  </a:lnTo>
                  <a:lnTo>
                    <a:pt x="693" y="1011"/>
                  </a:lnTo>
                  <a:lnTo>
                    <a:pt x="721" y="1005"/>
                  </a:lnTo>
                  <a:lnTo>
                    <a:pt x="748" y="999"/>
                  </a:lnTo>
                  <a:lnTo>
                    <a:pt x="775" y="990"/>
                  </a:lnTo>
                  <a:lnTo>
                    <a:pt x="801" y="981"/>
                  </a:lnTo>
                  <a:lnTo>
                    <a:pt x="827" y="970"/>
                  </a:lnTo>
                  <a:lnTo>
                    <a:pt x="851" y="960"/>
                  </a:lnTo>
                  <a:lnTo>
                    <a:pt x="876" y="948"/>
                  </a:lnTo>
                  <a:lnTo>
                    <a:pt x="899" y="934"/>
                  </a:lnTo>
                  <a:lnTo>
                    <a:pt x="922" y="919"/>
                  </a:lnTo>
                  <a:lnTo>
                    <a:pt x="944" y="905"/>
                  </a:lnTo>
                  <a:lnTo>
                    <a:pt x="965" y="888"/>
                  </a:lnTo>
                  <a:lnTo>
                    <a:pt x="985" y="871"/>
                  </a:lnTo>
                  <a:lnTo>
                    <a:pt x="1005" y="854"/>
                  </a:lnTo>
                  <a:lnTo>
                    <a:pt x="1022" y="835"/>
                  </a:lnTo>
                  <a:lnTo>
                    <a:pt x="1039" y="816"/>
                  </a:lnTo>
                  <a:lnTo>
                    <a:pt x="1056" y="795"/>
                  </a:lnTo>
                  <a:lnTo>
                    <a:pt x="1070" y="776"/>
                  </a:lnTo>
                  <a:lnTo>
                    <a:pt x="1085" y="754"/>
                  </a:lnTo>
                  <a:lnTo>
                    <a:pt x="1097" y="732"/>
                  </a:lnTo>
                  <a:lnTo>
                    <a:pt x="1109" y="709"/>
                  </a:lnTo>
                  <a:lnTo>
                    <a:pt x="1119" y="686"/>
                  </a:lnTo>
                  <a:lnTo>
                    <a:pt x="1129" y="662"/>
                  </a:lnTo>
                  <a:lnTo>
                    <a:pt x="1136" y="638"/>
                  </a:lnTo>
                  <a:lnTo>
                    <a:pt x="1142" y="613"/>
                  </a:lnTo>
                  <a:lnTo>
                    <a:pt x="1147" y="588"/>
                  </a:lnTo>
                  <a:lnTo>
                    <a:pt x="1151" y="563"/>
                  </a:lnTo>
                  <a:lnTo>
                    <a:pt x="1154" y="537"/>
                  </a:lnTo>
                  <a:lnTo>
                    <a:pt x="1155" y="511"/>
                  </a:lnTo>
                  <a:lnTo>
                    <a:pt x="1154" y="485"/>
                  </a:lnTo>
                  <a:lnTo>
                    <a:pt x="1151" y="459"/>
                  </a:lnTo>
                  <a:lnTo>
                    <a:pt x="1147" y="433"/>
                  </a:lnTo>
                  <a:lnTo>
                    <a:pt x="1142" y="408"/>
                  </a:lnTo>
                  <a:lnTo>
                    <a:pt x="1136" y="383"/>
                  </a:lnTo>
                  <a:lnTo>
                    <a:pt x="1129" y="359"/>
                  </a:lnTo>
                  <a:lnTo>
                    <a:pt x="1119" y="335"/>
                  </a:lnTo>
                  <a:lnTo>
                    <a:pt x="1109" y="312"/>
                  </a:lnTo>
                  <a:lnTo>
                    <a:pt x="1097" y="290"/>
                  </a:lnTo>
                  <a:lnTo>
                    <a:pt x="1085" y="267"/>
                  </a:lnTo>
                  <a:lnTo>
                    <a:pt x="1070" y="246"/>
                  </a:lnTo>
                  <a:lnTo>
                    <a:pt x="1056" y="226"/>
                  </a:lnTo>
                  <a:lnTo>
                    <a:pt x="1039" y="206"/>
                  </a:lnTo>
                  <a:lnTo>
                    <a:pt x="1022" y="186"/>
                  </a:lnTo>
                  <a:lnTo>
                    <a:pt x="1005" y="167"/>
                  </a:lnTo>
                  <a:lnTo>
                    <a:pt x="985" y="149"/>
                  </a:lnTo>
                  <a:lnTo>
                    <a:pt x="965" y="133"/>
                  </a:lnTo>
                  <a:lnTo>
                    <a:pt x="944" y="117"/>
                  </a:lnTo>
                  <a:lnTo>
                    <a:pt x="922" y="102"/>
                  </a:lnTo>
                  <a:lnTo>
                    <a:pt x="899" y="87"/>
                  </a:lnTo>
                  <a:lnTo>
                    <a:pt x="876" y="74"/>
                  </a:lnTo>
                  <a:lnTo>
                    <a:pt x="851" y="62"/>
                  </a:lnTo>
                  <a:lnTo>
                    <a:pt x="827" y="50"/>
                  </a:lnTo>
                  <a:lnTo>
                    <a:pt x="801" y="40"/>
                  </a:lnTo>
                  <a:lnTo>
                    <a:pt x="775" y="31"/>
                  </a:lnTo>
                  <a:lnTo>
                    <a:pt x="748" y="23"/>
                  </a:lnTo>
                  <a:lnTo>
                    <a:pt x="721" y="16"/>
                  </a:lnTo>
                  <a:lnTo>
                    <a:pt x="693" y="11"/>
                  </a:lnTo>
                  <a:lnTo>
                    <a:pt x="665" y="6"/>
                  </a:lnTo>
                  <a:lnTo>
                    <a:pt x="636" y="3"/>
                  </a:lnTo>
                  <a:lnTo>
                    <a:pt x="606" y="0"/>
                  </a:lnTo>
                  <a:lnTo>
                    <a:pt x="577" y="0"/>
                  </a:lnTo>
                  <a:lnTo>
                    <a:pt x="547" y="0"/>
                  </a:lnTo>
                  <a:lnTo>
                    <a:pt x="518" y="3"/>
                  </a:lnTo>
                  <a:lnTo>
                    <a:pt x="490" y="6"/>
                  </a:lnTo>
                  <a:lnTo>
                    <a:pt x="461" y="11"/>
                  </a:lnTo>
                  <a:lnTo>
                    <a:pt x="433" y="16"/>
                  </a:lnTo>
                  <a:lnTo>
                    <a:pt x="405" y="23"/>
                  </a:lnTo>
                  <a:lnTo>
                    <a:pt x="379" y="31"/>
                  </a:lnTo>
                  <a:lnTo>
                    <a:pt x="352" y="40"/>
                  </a:lnTo>
                  <a:lnTo>
                    <a:pt x="327" y="50"/>
                  </a:lnTo>
                  <a:lnTo>
                    <a:pt x="302" y="62"/>
                  </a:lnTo>
                  <a:lnTo>
                    <a:pt x="278" y="74"/>
                  </a:lnTo>
                  <a:lnTo>
                    <a:pt x="254" y="87"/>
                  </a:lnTo>
                  <a:lnTo>
                    <a:pt x="232" y="102"/>
                  </a:lnTo>
                  <a:lnTo>
                    <a:pt x="210" y="117"/>
                  </a:lnTo>
                  <a:lnTo>
                    <a:pt x="190" y="133"/>
                  </a:lnTo>
                  <a:lnTo>
                    <a:pt x="169" y="149"/>
                  </a:lnTo>
                  <a:lnTo>
                    <a:pt x="150" y="167"/>
                  </a:lnTo>
                  <a:lnTo>
                    <a:pt x="132" y="186"/>
                  </a:lnTo>
                  <a:lnTo>
                    <a:pt x="115" y="206"/>
                  </a:lnTo>
                  <a:lnTo>
                    <a:pt x="99" y="226"/>
                  </a:lnTo>
                  <a:lnTo>
                    <a:pt x="83" y="246"/>
                  </a:lnTo>
                  <a:lnTo>
                    <a:pt x="70" y="267"/>
                  </a:lnTo>
                  <a:lnTo>
                    <a:pt x="57" y="290"/>
                  </a:lnTo>
                  <a:lnTo>
                    <a:pt x="45" y="312"/>
                  </a:lnTo>
                  <a:lnTo>
                    <a:pt x="34" y="335"/>
                  </a:lnTo>
                  <a:lnTo>
                    <a:pt x="26" y="359"/>
                  </a:lnTo>
                  <a:lnTo>
                    <a:pt x="18" y="383"/>
                  </a:lnTo>
                  <a:lnTo>
                    <a:pt x="11" y="408"/>
                  </a:lnTo>
                  <a:lnTo>
                    <a:pt x="6" y="433"/>
                  </a:lnTo>
                  <a:lnTo>
                    <a:pt x="3" y="459"/>
                  </a:lnTo>
                  <a:lnTo>
                    <a:pt x="0" y="485"/>
                  </a:lnTo>
                  <a:lnTo>
                    <a:pt x="0" y="511"/>
                  </a:lnTo>
                  <a:lnTo>
                    <a:pt x="0" y="537"/>
                  </a:lnTo>
                  <a:lnTo>
                    <a:pt x="3" y="563"/>
                  </a:lnTo>
                  <a:lnTo>
                    <a:pt x="6" y="588"/>
                  </a:lnTo>
                  <a:lnTo>
                    <a:pt x="11" y="613"/>
                  </a:lnTo>
                  <a:lnTo>
                    <a:pt x="18" y="638"/>
                  </a:lnTo>
                  <a:lnTo>
                    <a:pt x="26" y="662"/>
                  </a:lnTo>
                  <a:lnTo>
                    <a:pt x="34" y="686"/>
                  </a:lnTo>
                  <a:lnTo>
                    <a:pt x="45" y="709"/>
                  </a:lnTo>
                  <a:lnTo>
                    <a:pt x="57" y="732"/>
                  </a:lnTo>
                  <a:lnTo>
                    <a:pt x="70" y="754"/>
                  </a:lnTo>
                  <a:lnTo>
                    <a:pt x="83" y="776"/>
                  </a:lnTo>
                  <a:lnTo>
                    <a:pt x="99" y="795"/>
                  </a:lnTo>
                  <a:lnTo>
                    <a:pt x="115" y="816"/>
                  </a:lnTo>
                  <a:lnTo>
                    <a:pt x="132" y="835"/>
                  </a:lnTo>
                  <a:lnTo>
                    <a:pt x="150" y="854"/>
                  </a:lnTo>
                  <a:lnTo>
                    <a:pt x="169" y="871"/>
                  </a:lnTo>
                  <a:lnTo>
                    <a:pt x="190" y="888"/>
                  </a:lnTo>
                  <a:lnTo>
                    <a:pt x="210" y="905"/>
                  </a:lnTo>
                  <a:lnTo>
                    <a:pt x="232" y="919"/>
                  </a:lnTo>
                  <a:lnTo>
                    <a:pt x="254" y="934"/>
                  </a:lnTo>
                  <a:lnTo>
                    <a:pt x="278" y="948"/>
                  </a:lnTo>
                  <a:lnTo>
                    <a:pt x="302" y="960"/>
                  </a:lnTo>
                  <a:lnTo>
                    <a:pt x="327" y="970"/>
                  </a:lnTo>
                  <a:lnTo>
                    <a:pt x="352" y="981"/>
                  </a:lnTo>
                  <a:lnTo>
                    <a:pt x="379" y="990"/>
                  </a:lnTo>
                  <a:lnTo>
                    <a:pt x="405" y="999"/>
                  </a:lnTo>
                  <a:lnTo>
                    <a:pt x="433" y="1005"/>
                  </a:lnTo>
                  <a:lnTo>
                    <a:pt x="461" y="1011"/>
                  </a:lnTo>
                  <a:lnTo>
                    <a:pt x="490" y="1015"/>
                  </a:lnTo>
                  <a:lnTo>
                    <a:pt x="518" y="1018"/>
                  </a:lnTo>
                  <a:lnTo>
                    <a:pt x="547" y="1020"/>
                  </a:lnTo>
                  <a:lnTo>
                    <a:pt x="577" y="10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43" name="Freeform 68"/>
            <p:cNvSpPr>
              <a:spLocks/>
            </p:cNvSpPr>
            <p:nvPr userDrawn="1"/>
          </p:nvSpPr>
          <p:spPr bwMode="auto">
            <a:xfrm>
              <a:off x="3564" y="2401"/>
              <a:ext cx="369" cy="330"/>
            </a:xfrm>
            <a:custGeom>
              <a:avLst/>
              <a:gdLst>
                <a:gd name="T0" fmla="*/ 758 w 1107"/>
                <a:gd name="T1" fmla="*/ 39 h 990"/>
                <a:gd name="T2" fmla="*/ 679 w 1107"/>
                <a:gd name="T3" fmla="*/ 15 h 990"/>
                <a:gd name="T4" fmla="*/ 599 w 1107"/>
                <a:gd name="T5" fmla="*/ 2 h 990"/>
                <a:gd name="T6" fmla="*/ 517 w 1107"/>
                <a:gd name="T7" fmla="*/ 1 h 990"/>
                <a:gd name="T8" fmla="*/ 438 w 1107"/>
                <a:gd name="T9" fmla="*/ 10 h 990"/>
                <a:gd name="T10" fmla="*/ 362 w 1107"/>
                <a:gd name="T11" fmla="*/ 29 h 990"/>
                <a:gd name="T12" fmla="*/ 289 w 1107"/>
                <a:gd name="T13" fmla="*/ 57 h 990"/>
                <a:gd name="T14" fmla="*/ 221 w 1107"/>
                <a:gd name="T15" fmla="*/ 93 h 990"/>
                <a:gd name="T16" fmla="*/ 161 w 1107"/>
                <a:gd name="T17" fmla="*/ 140 h 990"/>
                <a:gd name="T18" fmla="*/ 107 w 1107"/>
                <a:gd name="T19" fmla="*/ 195 h 990"/>
                <a:gd name="T20" fmla="*/ 63 w 1107"/>
                <a:gd name="T21" fmla="*/ 259 h 990"/>
                <a:gd name="T22" fmla="*/ 30 w 1107"/>
                <a:gd name="T23" fmla="*/ 328 h 990"/>
                <a:gd name="T24" fmla="*/ 9 w 1107"/>
                <a:gd name="T25" fmla="*/ 398 h 990"/>
                <a:gd name="T26" fmla="*/ 0 w 1107"/>
                <a:gd name="T27" fmla="*/ 470 h 990"/>
                <a:gd name="T28" fmla="*/ 3 w 1107"/>
                <a:gd name="T29" fmla="*/ 541 h 990"/>
                <a:gd name="T30" fmla="*/ 19 w 1107"/>
                <a:gd name="T31" fmla="*/ 612 h 990"/>
                <a:gd name="T32" fmla="*/ 44 w 1107"/>
                <a:gd name="T33" fmla="*/ 680 h 990"/>
                <a:gd name="T34" fmla="*/ 81 w 1107"/>
                <a:gd name="T35" fmla="*/ 744 h 990"/>
                <a:gd name="T36" fmla="*/ 127 w 1107"/>
                <a:gd name="T37" fmla="*/ 804 h 990"/>
                <a:gd name="T38" fmla="*/ 184 w 1107"/>
                <a:gd name="T39" fmla="*/ 857 h 990"/>
                <a:gd name="T40" fmla="*/ 249 w 1107"/>
                <a:gd name="T41" fmla="*/ 904 h 990"/>
                <a:gd name="T42" fmla="*/ 324 w 1107"/>
                <a:gd name="T43" fmla="*/ 942 h 990"/>
                <a:gd name="T44" fmla="*/ 403 w 1107"/>
                <a:gd name="T45" fmla="*/ 969 h 990"/>
                <a:gd name="T46" fmla="*/ 483 w 1107"/>
                <a:gd name="T47" fmla="*/ 985 h 990"/>
                <a:gd name="T48" fmla="*/ 563 w 1107"/>
                <a:gd name="T49" fmla="*/ 990 h 990"/>
                <a:gd name="T50" fmla="*/ 643 w 1107"/>
                <a:gd name="T51" fmla="*/ 985 h 990"/>
                <a:gd name="T52" fmla="*/ 720 w 1107"/>
                <a:gd name="T53" fmla="*/ 970 h 990"/>
                <a:gd name="T54" fmla="*/ 794 w 1107"/>
                <a:gd name="T55" fmla="*/ 945 h 990"/>
                <a:gd name="T56" fmla="*/ 864 w 1107"/>
                <a:gd name="T57" fmla="*/ 911 h 990"/>
                <a:gd name="T58" fmla="*/ 928 w 1107"/>
                <a:gd name="T59" fmla="*/ 867 h 990"/>
                <a:gd name="T60" fmla="*/ 984 w 1107"/>
                <a:gd name="T61" fmla="*/ 815 h 990"/>
                <a:gd name="T62" fmla="*/ 1031 w 1107"/>
                <a:gd name="T63" fmla="*/ 755 h 990"/>
                <a:gd name="T64" fmla="*/ 1069 w 1107"/>
                <a:gd name="T65" fmla="*/ 687 h 990"/>
                <a:gd name="T66" fmla="*/ 1094 w 1107"/>
                <a:gd name="T67" fmla="*/ 617 h 990"/>
                <a:gd name="T68" fmla="*/ 1106 w 1107"/>
                <a:gd name="T69" fmla="*/ 545 h 990"/>
                <a:gd name="T70" fmla="*/ 1106 w 1107"/>
                <a:gd name="T71" fmla="*/ 473 h 990"/>
                <a:gd name="T72" fmla="*/ 1095 w 1107"/>
                <a:gd name="T73" fmla="*/ 403 h 990"/>
                <a:gd name="T74" fmla="*/ 1073 w 1107"/>
                <a:gd name="T75" fmla="*/ 334 h 990"/>
                <a:gd name="T76" fmla="*/ 1040 w 1107"/>
                <a:gd name="T77" fmla="*/ 268 h 990"/>
                <a:gd name="T78" fmla="*/ 997 w 1107"/>
                <a:gd name="T79" fmla="*/ 207 h 990"/>
                <a:gd name="T80" fmla="*/ 943 w 1107"/>
                <a:gd name="T81" fmla="*/ 150 h 990"/>
                <a:gd name="T82" fmla="*/ 881 w 1107"/>
                <a:gd name="T83" fmla="*/ 101 h 990"/>
                <a:gd name="T84" fmla="*/ 809 w 1107"/>
                <a:gd name="T85" fmla="*/ 61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7" h="990">
                  <a:moveTo>
                    <a:pt x="809" y="61"/>
                  </a:moveTo>
                  <a:lnTo>
                    <a:pt x="784" y="49"/>
                  </a:lnTo>
                  <a:lnTo>
                    <a:pt x="758" y="39"/>
                  </a:lnTo>
                  <a:lnTo>
                    <a:pt x="732" y="30"/>
                  </a:lnTo>
                  <a:lnTo>
                    <a:pt x="705" y="22"/>
                  </a:lnTo>
                  <a:lnTo>
                    <a:pt x="679" y="15"/>
                  </a:lnTo>
                  <a:lnTo>
                    <a:pt x="652" y="10"/>
                  </a:lnTo>
                  <a:lnTo>
                    <a:pt x="625" y="6"/>
                  </a:lnTo>
                  <a:lnTo>
                    <a:pt x="599" y="2"/>
                  </a:lnTo>
                  <a:lnTo>
                    <a:pt x="571" y="1"/>
                  </a:lnTo>
                  <a:lnTo>
                    <a:pt x="544" y="0"/>
                  </a:lnTo>
                  <a:lnTo>
                    <a:pt x="517" y="1"/>
                  </a:lnTo>
                  <a:lnTo>
                    <a:pt x="491" y="2"/>
                  </a:lnTo>
                  <a:lnTo>
                    <a:pt x="464" y="6"/>
                  </a:lnTo>
                  <a:lnTo>
                    <a:pt x="438" y="10"/>
                  </a:lnTo>
                  <a:lnTo>
                    <a:pt x="413" y="15"/>
                  </a:lnTo>
                  <a:lnTo>
                    <a:pt x="387" y="21"/>
                  </a:lnTo>
                  <a:lnTo>
                    <a:pt x="362" y="29"/>
                  </a:lnTo>
                  <a:lnTo>
                    <a:pt x="337" y="37"/>
                  </a:lnTo>
                  <a:lnTo>
                    <a:pt x="313" y="46"/>
                  </a:lnTo>
                  <a:lnTo>
                    <a:pt x="289" y="57"/>
                  </a:lnTo>
                  <a:lnTo>
                    <a:pt x="266" y="68"/>
                  </a:lnTo>
                  <a:lnTo>
                    <a:pt x="243" y="81"/>
                  </a:lnTo>
                  <a:lnTo>
                    <a:pt x="221" y="93"/>
                  </a:lnTo>
                  <a:lnTo>
                    <a:pt x="200" y="108"/>
                  </a:lnTo>
                  <a:lnTo>
                    <a:pt x="180" y="123"/>
                  </a:lnTo>
                  <a:lnTo>
                    <a:pt x="161" y="140"/>
                  </a:lnTo>
                  <a:lnTo>
                    <a:pt x="142" y="158"/>
                  </a:lnTo>
                  <a:lnTo>
                    <a:pt x="123" y="175"/>
                  </a:lnTo>
                  <a:lnTo>
                    <a:pt x="107" y="195"/>
                  </a:lnTo>
                  <a:lnTo>
                    <a:pt x="91" y="215"/>
                  </a:lnTo>
                  <a:lnTo>
                    <a:pt x="76" y="236"/>
                  </a:lnTo>
                  <a:lnTo>
                    <a:pt x="63" y="259"/>
                  </a:lnTo>
                  <a:lnTo>
                    <a:pt x="50" y="281"/>
                  </a:lnTo>
                  <a:lnTo>
                    <a:pt x="39" y="304"/>
                  </a:lnTo>
                  <a:lnTo>
                    <a:pt x="30" y="328"/>
                  </a:lnTo>
                  <a:lnTo>
                    <a:pt x="21" y="350"/>
                  </a:lnTo>
                  <a:lnTo>
                    <a:pt x="14" y="374"/>
                  </a:lnTo>
                  <a:lnTo>
                    <a:pt x="9" y="398"/>
                  </a:lnTo>
                  <a:lnTo>
                    <a:pt x="5" y="422"/>
                  </a:lnTo>
                  <a:lnTo>
                    <a:pt x="1" y="446"/>
                  </a:lnTo>
                  <a:lnTo>
                    <a:pt x="0" y="470"/>
                  </a:lnTo>
                  <a:lnTo>
                    <a:pt x="0" y="494"/>
                  </a:lnTo>
                  <a:lnTo>
                    <a:pt x="1" y="518"/>
                  </a:lnTo>
                  <a:lnTo>
                    <a:pt x="3" y="541"/>
                  </a:lnTo>
                  <a:lnTo>
                    <a:pt x="8" y="565"/>
                  </a:lnTo>
                  <a:lnTo>
                    <a:pt x="13" y="589"/>
                  </a:lnTo>
                  <a:lnTo>
                    <a:pt x="19" y="612"/>
                  </a:lnTo>
                  <a:lnTo>
                    <a:pt x="26" y="635"/>
                  </a:lnTo>
                  <a:lnTo>
                    <a:pt x="35" y="658"/>
                  </a:lnTo>
                  <a:lnTo>
                    <a:pt x="44" y="680"/>
                  </a:lnTo>
                  <a:lnTo>
                    <a:pt x="56" y="702"/>
                  </a:lnTo>
                  <a:lnTo>
                    <a:pt x="68" y="723"/>
                  </a:lnTo>
                  <a:lnTo>
                    <a:pt x="81" y="744"/>
                  </a:lnTo>
                  <a:lnTo>
                    <a:pt x="95" y="765"/>
                  </a:lnTo>
                  <a:lnTo>
                    <a:pt x="111" y="785"/>
                  </a:lnTo>
                  <a:lnTo>
                    <a:pt x="127" y="804"/>
                  </a:lnTo>
                  <a:lnTo>
                    <a:pt x="145" y="822"/>
                  </a:lnTo>
                  <a:lnTo>
                    <a:pt x="164" y="840"/>
                  </a:lnTo>
                  <a:lnTo>
                    <a:pt x="184" y="857"/>
                  </a:lnTo>
                  <a:lnTo>
                    <a:pt x="205" y="873"/>
                  </a:lnTo>
                  <a:lnTo>
                    <a:pt x="226" y="889"/>
                  </a:lnTo>
                  <a:lnTo>
                    <a:pt x="249" y="904"/>
                  </a:lnTo>
                  <a:lnTo>
                    <a:pt x="273" y="917"/>
                  </a:lnTo>
                  <a:lnTo>
                    <a:pt x="298" y="930"/>
                  </a:lnTo>
                  <a:lnTo>
                    <a:pt x="324" y="942"/>
                  </a:lnTo>
                  <a:lnTo>
                    <a:pt x="349" y="952"/>
                  </a:lnTo>
                  <a:lnTo>
                    <a:pt x="377" y="961"/>
                  </a:lnTo>
                  <a:lnTo>
                    <a:pt x="403" y="969"/>
                  </a:lnTo>
                  <a:lnTo>
                    <a:pt x="429" y="976"/>
                  </a:lnTo>
                  <a:lnTo>
                    <a:pt x="456" y="981"/>
                  </a:lnTo>
                  <a:lnTo>
                    <a:pt x="483" y="985"/>
                  </a:lnTo>
                  <a:lnTo>
                    <a:pt x="510" y="988"/>
                  </a:lnTo>
                  <a:lnTo>
                    <a:pt x="536" y="990"/>
                  </a:lnTo>
                  <a:lnTo>
                    <a:pt x="563" y="990"/>
                  </a:lnTo>
                  <a:lnTo>
                    <a:pt x="590" y="990"/>
                  </a:lnTo>
                  <a:lnTo>
                    <a:pt x="616" y="988"/>
                  </a:lnTo>
                  <a:lnTo>
                    <a:pt x="643" y="985"/>
                  </a:lnTo>
                  <a:lnTo>
                    <a:pt x="669" y="982"/>
                  </a:lnTo>
                  <a:lnTo>
                    <a:pt x="695" y="977"/>
                  </a:lnTo>
                  <a:lnTo>
                    <a:pt x="720" y="970"/>
                  </a:lnTo>
                  <a:lnTo>
                    <a:pt x="745" y="963"/>
                  </a:lnTo>
                  <a:lnTo>
                    <a:pt x="770" y="955"/>
                  </a:lnTo>
                  <a:lnTo>
                    <a:pt x="794" y="945"/>
                  </a:lnTo>
                  <a:lnTo>
                    <a:pt x="818" y="935"/>
                  </a:lnTo>
                  <a:lnTo>
                    <a:pt x="841" y="923"/>
                  </a:lnTo>
                  <a:lnTo>
                    <a:pt x="864" y="911"/>
                  </a:lnTo>
                  <a:lnTo>
                    <a:pt x="886" y="897"/>
                  </a:lnTo>
                  <a:lnTo>
                    <a:pt x="907" y="883"/>
                  </a:lnTo>
                  <a:lnTo>
                    <a:pt x="928" y="867"/>
                  </a:lnTo>
                  <a:lnTo>
                    <a:pt x="948" y="851"/>
                  </a:lnTo>
                  <a:lnTo>
                    <a:pt x="966" y="834"/>
                  </a:lnTo>
                  <a:lnTo>
                    <a:pt x="984" y="815"/>
                  </a:lnTo>
                  <a:lnTo>
                    <a:pt x="1001" y="796"/>
                  </a:lnTo>
                  <a:lnTo>
                    <a:pt x="1016" y="776"/>
                  </a:lnTo>
                  <a:lnTo>
                    <a:pt x="1031" y="755"/>
                  </a:lnTo>
                  <a:lnTo>
                    <a:pt x="1046" y="733"/>
                  </a:lnTo>
                  <a:lnTo>
                    <a:pt x="1058" y="710"/>
                  </a:lnTo>
                  <a:lnTo>
                    <a:pt x="1069" y="687"/>
                  </a:lnTo>
                  <a:lnTo>
                    <a:pt x="1078" y="664"/>
                  </a:lnTo>
                  <a:lnTo>
                    <a:pt x="1086" y="640"/>
                  </a:lnTo>
                  <a:lnTo>
                    <a:pt x="1094" y="617"/>
                  </a:lnTo>
                  <a:lnTo>
                    <a:pt x="1099" y="593"/>
                  </a:lnTo>
                  <a:lnTo>
                    <a:pt x="1103" y="569"/>
                  </a:lnTo>
                  <a:lnTo>
                    <a:pt x="1106" y="545"/>
                  </a:lnTo>
                  <a:lnTo>
                    <a:pt x="1107" y="521"/>
                  </a:lnTo>
                  <a:lnTo>
                    <a:pt x="1107" y="497"/>
                  </a:lnTo>
                  <a:lnTo>
                    <a:pt x="1106" y="473"/>
                  </a:lnTo>
                  <a:lnTo>
                    <a:pt x="1104" y="449"/>
                  </a:lnTo>
                  <a:lnTo>
                    <a:pt x="1100" y="425"/>
                  </a:lnTo>
                  <a:lnTo>
                    <a:pt x="1095" y="403"/>
                  </a:lnTo>
                  <a:lnTo>
                    <a:pt x="1088" y="379"/>
                  </a:lnTo>
                  <a:lnTo>
                    <a:pt x="1081" y="356"/>
                  </a:lnTo>
                  <a:lnTo>
                    <a:pt x="1073" y="334"/>
                  </a:lnTo>
                  <a:lnTo>
                    <a:pt x="1063" y="311"/>
                  </a:lnTo>
                  <a:lnTo>
                    <a:pt x="1052" y="289"/>
                  </a:lnTo>
                  <a:lnTo>
                    <a:pt x="1040" y="268"/>
                  </a:lnTo>
                  <a:lnTo>
                    <a:pt x="1027" y="246"/>
                  </a:lnTo>
                  <a:lnTo>
                    <a:pt x="1012" y="226"/>
                  </a:lnTo>
                  <a:lnTo>
                    <a:pt x="997" y="207"/>
                  </a:lnTo>
                  <a:lnTo>
                    <a:pt x="980" y="187"/>
                  </a:lnTo>
                  <a:lnTo>
                    <a:pt x="962" y="169"/>
                  </a:lnTo>
                  <a:lnTo>
                    <a:pt x="943" y="150"/>
                  </a:lnTo>
                  <a:lnTo>
                    <a:pt x="924" y="134"/>
                  </a:lnTo>
                  <a:lnTo>
                    <a:pt x="903" y="117"/>
                  </a:lnTo>
                  <a:lnTo>
                    <a:pt x="881" y="101"/>
                  </a:lnTo>
                  <a:lnTo>
                    <a:pt x="858" y="87"/>
                  </a:lnTo>
                  <a:lnTo>
                    <a:pt x="834" y="73"/>
                  </a:lnTo>
                  <a:lnTo>
                    <a:pt x="809" y="61"/>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44" name="Freeform 69"/>
            <p:cNvSpPr>
              <a:spLocks/>
            </p:cNvSpPr>
            <p:nvPr userDrawn="1"/>
          </p:nvSpPr>
          <p:spPr bwMode="auto">
            <a:xfrm>
              <a:off x="4029" y="2638"/>
              <a:ext cx="306" cy="274"/>
            </a:xfrm>
            <a:custGeom>
              <a:avLst/>
              <a:gdLst>
                <a:gd name="T0" fmla="*/ 628 w 918"/>
                <a:gd name="T1" fmla="*/ 32 h 822"/>
                <a:gd name="T2" fmla="*/ 562 w 918"/>
                <a:gd name="T3" fmla="*/ 12 h 822"/>
                <a:gd name="T4" fmla="*/ 496 w 918"/>
                <a:gd name="T5" fmla="*/ 2 h 822"/>
                <a:gd name="T6" fmla="*/ 428 w 918"/>
                <a:gd name="T7" fmla="*/ 1 h 822"/>
                <a:gd name="T8" fmla="*/ 362 w 918"/>
                <a:gd name="T9" fmla="*/ 7 h 822"/>
                <a:gd name="T10" fmla="*/ 299 w 918"/>
                <a:gd name="T11" fmla="*/ 23 h 822"/>
                <a:gd name="T12" fmla="*/ 239 w 918"/>
                <a:gd name="T13" fmla="*/ 47 h 822"/>
                <a:gd name="T14" fmla="*/ 183 w 918"/>
                <a:gd name="T15" fmla="*/ 77 h 822"/>
                <a:gd name="T16" fmla="*/ 132 w 918"/>
                <a:gd name="T17" fmla="*/ 116 h 822"/>
                <a:gd name="T18" fmla="*/ 87 w 918"/>
                <a:gd name="T19" fmla="*/ 161 h 822"/>
                <a:gd name="T20" fmla="*/ 51 w 918"/>
                <a:gd name="T21" fmla="*/ 215 h 822"/>
                <a:gd name="T22" fmla="*/ 24 w 918"/>
                <a:gd name="T23" fmla="*/ 271 h 822"/>
                <a:gd name="T24" fmla="*/ 6 w 918"/>
                <a:gd name="T25" fmla="*/ 330 h 822"/>
                <a:gd name="T26" fmla="*/ 0 w 918"/>
                <a:gd name="T27" fmla="*/ 390 h 822"/>
                <a:gd name="T28" fmla="*/ 2 w 918"/>
                <a:gd name="T29" fmla="*/ 449 h 822"/>
                <a:gd name="T30" fmla="*/ 14 w 918"/>
                <a:gd name="T31" fmla="*/ 507 h 822"/>
                <a:gd name="T32" fmla="*/ 36 w 918"/>
                <a:gd name="T33" fmla="*/ 564 h 822"/>
                <a:gd name="T34" fmla="*/ 66 w 918"/>
                <a:gd name="T35" fmla="*/ 618 h 822"/>
                <a:gd name="T36" fmla="*/ 105 w 918"/>
                <a:gd name="T37" fmla="*/ 667 h 822"/>
                <a:gd name="T38" fmla="*/ 152 w 918"/>
                <a:gd name="T39" fmla="*/ 712 h 822"/>
                <a:gd name="T40" fmla="*/ 206 w 918"/>
                <a:gd name="T41" fmla="*/ 750 h 822"/>
                <a:gd name="T42" fmla="*/ 268 w 918"/>
                <a:gd name="T43" fmla="*/ 781 h 822"/>
                <a:gd name="T44" fmla="*/ 333 w 918"/>
                <a:gd name="T45" fmla="*/ 804 h 822"/>
                <a:gd name="T46" fmla="*/ 400 w 918"/>
                <a:gd name="T47" fmla="*/ 817 h 822"/>
                <a:gd name="T48" fmla="*/ 467 w 918"/>
                <a:gd name="T49" fmla="*/ 822 h 822"/>
                <a:gd name="T50" fmla="*/ 532 w 918"/>
                <a:gd name="T51" fmla="*/ 818 h 822"/>
                <a:gd name="T52" fmla="*/ 597 w 918"/>
                <a:gd name="T53" fmla="*/ 804 h 822"/>
                <a:gd name="T54" fmla="*/ 658 w 918"/>
                <a:gd name="T55" fmla="*/ 785 h 822"/>
                <a:gd name="T56" fmla="*/ 716 w 918"/>
                <a:gd name="T57" fmla="*/ 755 h 822"/>
                <a:gd name="T58" fmla="*/ 769 w 918"/>
                <a:gd name="T59" fmla="*/ 720 h 822"/>
                <a:gd name="T60" fmla="*/ 816 w 918"/>
                <a:gd name="T61" fmla="*/ 676 h 822"/>
                <a:gd name="T62" fmla="*/ 855 w 918"/>
                <a:gd name="T63" fmla="*/ 626 h 822"/>
                <a:gd name="T64" fmla="*/ 886 w 918"/>
                <a:gd name="T65" fmla="*/ 570 h 822"/>
                <a:gd name="T66" fmla="*/ 906 w 918"/>
                <a:gd name="T67" fmla="*/ 512 h 822"/>
                <a:gd name="T68" fmla="*/ 917 w 918"/>
                <a:gd name="T69" fmla="*/ 452 h 822"/>
                <a:gd name="T70" fmla="*/ 917 w 918"/>
                <a:gd name="T71" fmla="*/ 393 h 822"/>
                <a:gd name="T72" fmla="*/ 907 w 918"/>
                <a:gd name="T73" fmla="*/ 333 h 822"/>
                <a:gd name="T74" fmla="*/ 889 w 918"/>
                <a:gd name="T75" fmla="*/ 276 h 822"/>
                <a:gd name="T76" fmla="*/ 862 w 918"/>
                <a:gd name="T77" fmla="*/ 222 h 822"/>
                <a:gd name="T78" fmla="*/ 826 w 918"/>
                <a:gd name="T79" fmla="*/ 171 h 822"/>
                <a:gd name="T80" fmla="*/ 781 w 918"/>
                <a:gd name="T81" fmla="*/ 125 h 822"/>
                <a:gd name="T82" fmla="*/ 730 w 918"/>
                <a:gd name="T83" fmla="*/ 84 h 822"/>
                <a:gd name="T84" fmla="*/ 671 w 918"/>
                <a:gd name="T85" fmla="*/ 5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8" h="822">
                  <a:moveTo>
                    <a:pt x="671" y="50"/>
                  </a:moveTo>
                  <a:lnTo>
                    <a:pt x="649" y="41"/>
                  </a:lnTo>
                  <a:lnTo>
                    <a:pt x="628" y="32"/>
                  </a:lnTo>
                  <a:lnTo>
                    <a:pt x="606" y="25"/>
                  </a:lnTo>
                  <a:lnTo>
                    <a:pt x="584" y="18"/>
                  </a:lnTo>
                  <a:lnTo>
                    <a:pt x="562" y="12"/>
                  </a:lnTo>
                  <a:lnTo>
                    <a:pt x="540" y="8"/>
                  </a:lnTo>
                  <a:lnTo>
                    <a:pt x="518" y="5"/>
                  </a:lnTo>
                  <a:lnTo>
                    <a:pt x="496" y="2"/>
                  </a:lnTo>
                  <a:lnTo>
                    <a:pt x="473" y="1"/>
                  </a:lnTo>
                  <a:lnTo>
                    <a:pt x="451" y="0"/>
                  </a:lnTo>
                  <a:lnTo>
                    <a:pt x="428" y="1"/>
                  </a:lnTo>
                  <a:lnTo>
                    <a:pt x="406" y="2"/>
                  </a:lnTo>
                  <a:lnTo>
                    <a:pt x="384" y="4"/>
                  </a:lnTo>
                  <a:lnTo>
                    <a:pt x="362" y="7"/>
                  </a:lnTo>
                  <a:lnTo>
                    <a:pt x="342" y="12"/>
                  </a:lnTo>
                  <a:lnTo>
                    <a:pt x="320" y="17"/>
                  </a:lnTo>
                  <a:lnTo>
                    <a:pt x="299" y="23"/>
                  </a:lnTo>
                  <a:lnTo>
                    <a:pt x="279" y="30"/>
                  </a:lnTo>
                  <a:lnTo>
                    <a:pt x="258" y="37"/>
                  </a:lnTo>
                  <a:lnTo>
                    <a:pt x="239" y="47"/>
                  </a:lnTo>
                  <a:lnTo>
                    <a:pt x="220" y="56"/>
                  </a:lnTo>
                  <a:lnTo>
                    <a:pt x="201" y="67"/>
                  </a:lnTo>
                  <a:lnTo>
                    <a:pt x="183" y="77"/>
                  </a:lnTo>
                  <a:lnTo>
                    <a:pt x="165" y="90"/>
                  </a:lnTo>
                  <a:lnTo>
                    <a:pt x="149" y="102"/>
                  </a:lnTo>
                  <a:lnTo>
                    <a:pt x="132" y="116"/>
                  </a:lnTo>
                  <a:lnTo>
                    <a:pt x="116" y="130"/>
                  </a:lnTo>
                  <a:lnTo>
                    <a:pt x="102" y="146"/>
                  </a:lnTo>
                  <a:lnTo>
                    <a:pt x="87" y="161"/>
                  </a:lnTo>
                  <a:lnTo>
                    <a:pt x="75" y="178"/>
                  </a:lnTo>
                  <a:lnTo>
                    <a:pt x="62" y="196"/>
                  </a:lnTo>
                  <a:lnTo>
                    <a:pt x="51" y="215"/>
                  </a:lnTo>
                  <a:lnTo>
                    <a:pt x="40" y="233"/>
                  </a:lnTo>
                  <a:lnTo>
                    <a:pt x="31" y="252"/>
                  </a:lnTo>
                  <a:lnTo>
                    <a:pt x="24" y="271"/>
                  </a:lnTo>
                  <a:lnTo>
                    <a:pt x="16" y="291"/>
                  </a:lnTo>
                  <a:lnTo>
                    <a:pt x="11" y="310"/>
                  </a:lnTo>
                  <a:lnTo>
                    <a:pt x="6" y="330"/>
                  </a:lnTo>
                  <a:lnTo>
                    <a:pt x="3" y="350"/>
                  </a:lnTo>
                  <a:lnTo>
                    <a:pt x="1" y="370"/>
                  </a:lnTo>
                  <a:lnTo>
                    <a:pt x="0" y="390"/>
                  </a:lnTo>
                  <a:lnTo>
                    <a:pt x="0" y="409"/>
                  </a:lnTo>
                  <a:lnTo>
                    <a:pt x="1" y="429"/>
                  </a:lnTo>
                  <a:lnTo>
                    <a:pt x="2" y="449"/>
                  </a:lnTo>
                  <a:lnTo>
                    <a:pt x="5" y="469"/>
                  </a:lnTo>
                  <a:lnTo>
                    <a:pt x="9" y="489"/>
                  </a:lnTo>
                  <a:lnTo>
                    <a:pt x="14" y="507"/>
                  </a:lnTo>
                  <a:lnTo>
                    <a:pt x="21" y="527"/>
                  </a:lnTo>
                  <a:lnTo>
                    <a:pt x="28" y="546"/>
                  </a:lnTo>
                  <a:lnTo>
                    <a:pt x="36" y="564"/>
                  </a:lnTo>
                  <a:lnTo>
                    <a:pt x="46" y="582"/>
                  </a:lnTo>
                  <a:lnTo>
                    <a:pt x="55" y="600"/>
                  </a:lnTo>
                  <a:lnTo>
                    <a:pt x="66" y="618"/>
                  </a:lnTo>
                  <a:lnTo>
                    <a:pt x="78" y="634"/>
                  </a:lnTo>
                  <a:lnTo>
                    <a:pt x="91" y="651"/>
                  </a:lnTo>
                  <a:lnTo>
                    <a:pt x="105" y="667"/>
                  </a:lnTo>
                  <a:lnTo>
                    <a:pt x="120" y="682"/>
                  </a:lnTo>
                  <a:lnTo>
                    <a:pt x="135" y="697"/>
                  </a:lnTo>
                  <a:lnTo>
                    <a:pt x="152" y="712"/>
                  </a:lnTo>
                  <a:lnTo>
                    <a:pt x="169" y="725"/>
                  </a:lnTo>
                  <a:lnTo>
                    <a:pt x="187" y="738"/>
                  </a:lnTo>
                  <a:lnTo>
                    <a:pt x="206" y="750"/>
                  </a:lnTo>
                  <a:lnTo>
                    <a:pt x="226" y="761"/>
                  </a:lnTo>
                  <a:lnTo>
                    <a:pt x="247" y="772"/>
                  </a:lnTo>
                  <a:lnTo>
                    <a:pt x="268" y="781"/>
                  </a:lnTo>
                  <a:lnTo>
                    <a:pt x="289" y="790"/>
                  </a:lnTo>
                  <a:lnTo>
                    <a:pt x="311" y="797"/>
                  </a:lnTo>
                  <a:lnTo>
                    <a:pt x="333" y="804"/>
                  </a:lnTo>
                  <a:lnTo>
                    <a:pt x="355" y="810"/>
                  </a:lnTo>
                  <a:lnTo>
                    <a:pt x="377" y="814"/>
                  </a:lnTo>
                  <a:lnTo>
                    <a:pt x="400" y="817"/>
                  </a:lnTo>
                  <a:lnTo>
                    <a:pt x="422" y="820"/>
                  </a:lnTo>
                  <a:lnTo>
                    <a:pt x="444" y="821"/>
                  </a:lnTo>
                  <a:lnTo>
                    <a:pt x="467" y="822"/>
                  </a:lnTo>
                  <a:lnTo>
                    <a:pt x="488" y="821"/>
                  </a:lnTo>
                  <a:lnTo>
                    <a:pt x="510" y="820"/>
                  </a:lnTo>
                  <a:lnTo>
                    <a:pt x="532" y="818"/>
                  </a:lnTo>
                  <a:lnTo>
                    <a:pt x="554" y="814"/>
                  </a:lnTo>
                  <a:lnTo>
                    <a:pt x="576" y="810"/>
                  </a:lnTo>
                  <a:lnTo>
                    <a:pt x="597" y="804"/>
                  </a:lnTo>
                  <a:lnTo>
                    <a:pt x="618" y="799"/>
                  </a:lnTo>
                  <a:lnTo>
                    <a:pt x="639" y="792"/>
                  </a:lnTo>
                  <a:lnTo>
                    <a:pt x="658" y="785"/>
                  </a:lnTo>
                  <a:lnTo>
                    <a:pt x="678" y="775"/>
                  </a:lnTo>
                  <a:lnTo>
                    <a:pt x="697" y="766"/>
                  </a:lnTo>
                  <a:lnTo>
                    <a:pt x="716" y="755"/>
                  </a:lnTo>
                  <a:lnTo>
                    <a:pt x="734" y="745"/>
                  </a:lnTo>
                  <a:lnTo>
                    <a:pt x="752" y="732"/>
                  </a:lnTo>
                  <a:lnTo>
                    <a:pt x="769" y="720"/>
                  </a:lnTo>
                  <a:lnTo>
                    <a:pt x="784" y="706"/>
                  </a:lnTo>
                  <a:lnTo>
                    <a:pt x="800" y="692"/>
                  </a:lnTo>
                  <a:lnTo>
                    <a:pt x="816" y="676"/>
                  </a:lnTo>
                  <a:lnTo>
                    <a:pt x="829" y="661"/>
                  </a:lnTo>
                  <a:lnTo>
                    <a:pt x="843" y="644"/>
                  </a:lnTo>
                  <a:lnTo>
                    <a:pt x="855" y="626"/>
                  </a:lnTo>
                  <a:lnTo>
                    <a:pt x="866" y="607"/>
                  </a:lnTo>
                  <a:lnTo>
                    <a:pt x="876" y="589"/>
                  </a:lnTo>
                  <a:lnTo>
                    <a:pt x="886" y="570"/>
                  </a:lnTo>
                  <a:lnTo>
                    <a:pt x="894" y="551"/>
                  </a:lnTo>
                  <a:lnTo>
                    <a:pt x="900" y="531"/>
                  </a:lnTo>
                  <a:lnTo>
                    <a:pt x="906" y="512"/>
                  </a:lnTo>
                  <a:lnTo>
                    <a:pt x="911" y="492"/>
                  </a:lnTo>
                  <a:lnTo>
                    <a:pt x="914" y="472"/>
                  </a:lnTo>
                  <a:lnTo>
                    <a:pt x="917" y="452"/>
                  </a:lnTo>
                  <a:lnTo>
                    <a:pt x="918" y="432"/>
                  </a:lnTo>
                  <a:lnTo>
                    <a:pt x="918" y="413"/>
                  </a:lnTo>
                  <a:lnTo>
                    <a:pt x="917" y="393"/>
                  </a:lnTo>
                  <a:lnTo>
                    <a:pt x="915" y="373"/>
                  </a:lnTo>
                  <a:lnTo>
                    <a:pt x="912" y="353"/>
                  </a:lnTo>
                  <a:lnTo>
                    <a:pt x="907" y="333"/>
                  </a:lnTo>
                  <a:lnTo>
                    <a:pt x="902" y="315"/>
                  </a:lnTo>
                  <a:lnTo>
                    <a:pt x="896" y="295"/>
                  </a:lnTo>
                  <a:lnTo>
                    <a:pt x="889" y="276"/>
                  </a:lnTo>
                  <a:lnTo>
                    <a:pt x="881" y="258"/>
                  </a:lnTo>
                  <a:lnTo>
                    <a:pt x="872" y="240"/>
                  </a:lnTo>
                  <a:lnTo>
                    <a:pt x="862" y="222"/>
                  </a:lnTo>
                  <a:lnTo>
                    <a:pt x="851" y="204"/>
                  </a:lnTo>
                  <a:lnTo>
                    <a:pt x="839" y="188"/>
                  </a:lnTo>
                  <a:lnTo>
                    <a:pt x="826" y="171"/>
                  </a:lnTo>
                  <a:lnTo>
                    <a:pt x="813" y="155"/>
                  </a:lnTo>
                  <a:lnTo>
                    <a:pt x="797" y="140"/>
                  </a:lnTo>
                  <a:lnTo>
                    <a:pt x="781" y="125"/>
                  </a:lnTo>
                  <a:lnTo>
                    <a:pt x="766" y="110"/>
                  </a:lnTo>
                  <a:lnTo>
                    <a:pt x="748" y="97"/>
                  </a:lnTo>
                  <a:lnTo>
                    <a:pt x="730" y="84"/>
                  </a:lnTo>
                  <a:lnTo>
                    <a:pt x="710" y="72"/>
                  </a:lnTo>
                  <a:lnTo>
                    <a:pt x="691" y="60"/>
                  </a:lnTo>
                  <a:lnTo>
                    <a:pt x="671" y="50"/>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45" name="Freeform 70"/>
            <p:cNvSpPr>
              <a:spLocks/>
            </p:cNvSpPr>
            <p:nvPr userDrawn="1"/>
          </p:nvSpPr>
          <p:spPr bwMode="auto">
            <a:xfrm>
              <a:off x="4493" y="2875"/>
              <a:ext cx="244" cy="218"/>
            </a:xfrm>
            <a:custGeom>
              <a:avLst/>
              <a:gdLst>
                <a:gd name="T0" fmla="*/ 499 w 731"/>
                <a:gd name="T1" fmla="*/ 26 h 653"/>
                <a:gd name="T2" fmla="*/ 447 w 731"/>
                <a:gd name="T3" fmla="*/ 10 h 653"/>
                <a:gd name="T4" fmla="*/ 394 w 731"/>
                <a:gd name="T5" fmla="*/ 2 h 653"/>
                <a:gd name="T6" fmla="*/ 342 w 731"/>
                <a:gd name="T7" fmla="*/ 1 h 653"/>
                <a:gd name="T8" fmla="*/ 289 w 731"/>
                <a:gd name="T9" fmla="*/ 6 h 653"/>
                <a:gd name="T10" fmla="*/ 239 w 731"/>
                <a:gd name="T11" fmla="*/ 18 h 653"/>
                <a:gd name="T12" fmla="*/ 191 w 731"/>
                <a:gd name="T13" fmla="*/ 37 h 653"/>
                <a:gd name="T14" fmla="*/ 146 w 731"/>
                <a:gd name="T15" fmla="*/ 61 h 653"/>
                <a:gd name="T16" fmla="*/ 105 w 731"/>
                <a:gd name="T17" fmla="*/ 92 h 653"/>
                <a:gd name="T18" fmla="*/ 71 w 731"/>
                <a:gd name="T19" fmla="*/ 128 h 653"/>
                <a:gd name="T20" fmla="*/ 42 w 731"/>
                <a:gd name="T21" fmla="*/ 170 h 653"/>
                <a:gd name="T22" fmla="*/ 20 w 731"/>
                <a:gd name="T23" fmla="*/ 215 h 653"/>
                <a:gd name="T24" fmla="*/ 6 w 731"/>
                <a:gd name="T25" fmla="*/ 262 h 653"/>
                <a:gd name="T26" fmla="*/ 0 w 731"/>
                <a:gd name="T27" fmla="*/ 309 h 653"/>
                <a:gd name="T28" fmla="*/ 3 w 731"/>
                <a:gd name="T29" fmla="*/ 357 h 653"/>
                <a:gd name="T30" fmla="*/ 13 w 731"/>
                <a:gd name="T31" fmla="*/ 403 h 653"/>
                <a:gd name="T32" fmla="*/ 29 w 731"/>
                <a:gd name="T33" fmla="*/ 448 h 653"/>
                <a:gd name="T34" fmla="*/ 53 w 731"/>
                <a:gd name="T35" fmla="*/ 490 h 653"/>
                <a:gd name="T36" fmla="*/ 84 w 731"/>
                <a:gd name="T37" fmla="*/ 530 h 653"/>
                <a:gd name="T38" fmla="*/ 121 w 731"/>
                <a:gd name="T39" fmla="*/ 565 h 653"/>
                <a:gd name="T40" fmla="*/ 165 w 731"/>
                <a:gd name="T41" fmla="*/ 596 h 653"/>
                <a:gd name="T42" fmla="*/ 214 w 731"/>
                <a:gd name="T43" fmla="*/ 621 h 653"/>
                <a:gd name="T44" fmla="*/ 266 w 731"/>
                <a:gd name="T45" fmla="*/ 638 h 653"/>
                <a:gd name="T46" fmla="*/ 318 w 731"/>
                <a:gd name="T47" fmla="*/ 650 h 653"/>
                <a:gd name="T48" fmla="*/ 371 w 731"/>
                <a:gd name="T49" fmla="*/ 653 h 653"/>
                <a:gd name="T50" fmla="*/ 424 w 731"/>
                <a:gd name="T51" fmla="*/ 650 h 653"/>
                <a:gd name="T52" fmla="*/ 475 w 731"/>
                <a:gd name="T53" fmla="*/ 639 h 653"/>
                <a:gd name="T54" fmla="*/ 524 w 731"/>
                <a:gd name="T55" fmla="*/ 623 h 653"/>
                <a:gd name="T56" fmla="*/ 570 w 731"/>
                <a:gd name="T57" fmla="*/ 601 h 653"/>
                <a:gd name="T58" fmla="*/ 612 w 731"/>
                <a:gd name="T59" fmla="*/ 572 h 653"/>
                <a:gd name="T60" fmla="*/ 648 w 731"/>
                <a:gd name="T61" fmla="*/ 537 h 653"/>
                <a:gd name="T62" fmla="*/ 681 w 731"/>
                <a:gd name="T63" fmla="*/ 498 h 653"/>
                <a:gd name="T64" fmla="*/ 705 w 731"/>
                <a:gd name="T65" fmla="*/ 453 h 653"/>
                <a:gd name="T66" fmla="*/ 721 w 731"/>
                <a:gd name="T67" fmla="*/ 406 h 653"/>
                <a:gd name="T68" fmla="*/ 730 w 731"/>
                <a:gd name="T69" fmla="*/ 359 h 653"/>
                <a:gd name="T70" fmla="*/ 730 w 731"/>
                <a:gd name="T71" fmla="*/ 312 h 653"/>
                <a:gd name="T72" fmla="*/ 722 w 731"/>
                <a:gd name="T73" fmla="*/ 265 h 653"/>
                <a:gd name="T74" fmla="*/ 708 w 731"/>
                <a:gd name="T75" fmla="*/ 219 h 653"/>
                <a:gd name="T76" fmla="*/ 686 w 731"/>
                <a:gd name="T77" fmla="*/ 177 h 653"/>
                <a:gd name="T78" fmla="*/ 658 w 731"/>
                <a:gd name="T79" fmla="*/ 136 h 653"/>
                <a:gd name="T80" fmla="*/ 622 w 731"/>
                <a:gd name="T81" fmla="*/ 100 h 653"/>
                <a:gd name="T82" fmla="*/ 580 w 731"/>
                <a:gd name="T83" fmla="*/ 67 h 653"/>
                <a:gd name="T84" fmla="*/ 534 w 731"/>
                <a:gd name="T85" fmla="*/ 4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1" h="653">
                  <a:moveTo>
                    <a:pt x="534" y="40"/>
                  </a:moveTo>
                  <a:lnTo>
                    <a:pt x="517" y="32"/>
                  </a:lnTo>
                  <a:lnTo>
                    <a:pt x="499" y="26"/>
                  </a:lnTo>
                  <a:lnTo>
                    <a:pt x="483" y="19"/>
                  </a:lnTo>
                  <a:lnTo>
                    <a:pt x="465" y="14"/>
                  </a:lnTo>
                  <a:lnTo>
                    <a:pt x="447" y="10"/>
                  </a:lnTo>
                  <a:lnTo>
                    <a:pt x="429" y="6"/>
                  </a:lnTo>
                  <a:lnTo>
                    <a:pt x="412" y="4"/>
                  </a:lnTo>
                  <a:lnTo>
                    <a:pt x="394" y="2"/>
                  </a:lnTo>
                  <a:lnTo>
                    <a:pt x="376" y="1"/>
                  </a:lnTo>
                  <a:lnTo>
                    <a:pt x="359" y="0"/>
                  </a:lnTo>
                  <a:lnTo>
                    <a:pt x="342" y="1"/>
                  </a:lnTo>
                  <a:lnTo>
                    <a:pt x="324" y="2"/>
                  </a:lnTo>
                  <a:lnTo>
                    <a:pt x="306" y="4"/>
                  </a:lnTo>
                  <a:lnTo>
                    <a:pt x="289" y="6"/>
                  </a:lnTo>
                  <a:lnTo>
                    <a:pt x="272" y="9"/>
                  </a:lnTo>
                  <a:lnTo>
                    <a:pt x="255" y="13"/>
                  </a:lnTo>
                  <a:lnTo>
                    <a:pt x="239" y="18"/>
                  </a:lnTo>
                  <a:lnTo>
                    <a:pt x="222" y="24"/>
                  </a:lnTo>
                  <a:lnTo>
                    <a:pt x="206" y="30"/>
                  </a:lnTo>
                  <a:lnTo>
                    <a:pt x="191" y="37"/>
                  </a:lnTo>
                  <a:lnTo>
                    <a:pt x="175" y="44"/>
                  </a:lnTo>
                  <a:lnTo>
                    <a:pt x="161" y="53"/>
                  </a:lnTo>
                  <a:lnTo>
                    <a:pt x="146" y="61"/>
                  </a:lnTo>
                  <a:lnTo>
                    <a:pt x="132" y="70"/>
                  </a:lnTo>
                  <a:lnTo>
                    <a:pt x="119" y="81"/>
                  </a:lnTo>
                  <a:lnTo>
                    <a:pt x="105" y="92"/>
                  </a:lnTo>
                  <a:lnTo>
                    <a:pt x="94" y="104"/>
                  </a:lnTo>
                  <a:lnTo>
                    <a:pt x="81" y="115"/>
                  </a:lnTo>
                  <a:lnTo>
                    <a:pt x="71" y="128"/>
                  </a:lnTo>
                  <a:lnTo>
                    <a:pt x="60" y="141"/>
                  </a:lnTo>
                  <a:lnTo>
                    <a:pt x="50" y="156"/>
                  </a:lnTo>
                  <a:lnTo>
                    <a:pt x="42" y="170"/>
                  </a:lnTo>
                  <a:lnTo>
                    <a:pt x="33" y="185"/>
                  </a:lnTo>
                  <a:lnTo>
                    <a:pt x="26" y="200"/>
                  </a:lnTo>
                  <a:lnTo>
                    <a:pt x="20" y="215"/>
                  </a:lnTo>
                  <a:lnTo>
                    <a:pt x="14" y="231"/>
                  </a:lnTo>
                  <a:lnTo>
                    <a:pt x="9" y="246"/>
                  </a:lnTo>
                  <a:lnTo>
                    <a:pt x="6" y="262"/>
                  </a:lnTo>
                  <a:lnTo>
                    <a:pt x="3" y="278"/>
                  </a:lnTo>
                  <a:lnTo>
                    <a:pt x="1" y="293"/>
                  </a:lnTo>
                  <a:lnTo>
                    <a:pt x="0" y="309"/>
                  </a:lnTo>
                  <a:lnTo>
                    <a:pt x="0" y="326"/>
                  </a:lnTo>
                  <a:lnTo>
                    <a:pt x="1" y="341"/>
                  </a:lnTo>
                  <a:lnTo>
                    <a:pt x="3" y="357"/>
                  </a:lnTo>
                  <a:lnTo>
                    <a:pt x="5" y="373"/>
                  </a:lnTo>
                  <a:lnTo>
                    <a:pt x="8" y="388"/>
                  </a:lnTo>
                  <a:lnTo>
                    <a:pt x="13" y="403"/>
                  </a:lnTo>
                  <a:lnTo>
                    <a:pt x="18" y="418"/>
                  </a:lnTo>
                  <a:lnTo>
                    <a:pt x="23" y="433"/>
                  </a:lnTo>
                  <a:lnTo>
                    <a:pt x="29" y="448"/>
                  </a:lnTo>
                  <a:lnTo>
                    <a:pt x="37" y="462"/>
                  </a:lnTo>
                  <a:lnTo>
                    <a:pt x="45" y="477"/>
                  </a:lnTo>
                  <a:lnTo>
                    <a:pt x="53" y="490"/>
                  </a:lnTo>
                  <a:lnTo>
                    <a:pt x="63" y="504"/>
                  </a:lnTo>
                  <a:lnTo>
                    <a:pt x="73" y="517"/>
                  </a:lnTo>
                  <a:lnTo>
                    <a:pt x="84" y="530"/>
                  </a:lnTo>
                  <a:lnTo>
                    <a:pt x="96" y="541"/>
                  </a:lnTo>
                  <a:lnTo>
                    <a:pt x="108" y="554"/>
                  </a:lnTo>
                  <a:lnTo>
                    <a:pt x="121" y="565"/>
                  </a:lnTo>
                  <a:lnTo>
                    <a:pt x="136" y="576"/>
                  </a:lnTo>
                  <a:lnTo>
                    <a:pt x="149" y="586"/>
                  </a:lnTo>
                  <a:lnTo>
                    <a:pt x="165" y="596"/>
                  </a:lnTo>
                  <a:lnTo>
                    <a:pt x="180" y="605"/>
                  </a:lnTo>
                  <a:lnTo>
                    <a:pt x="197" y="613"/>
                  </a:lnTo>
                  <a:lnTo>
                    <a:pt x="214" y="621"/>
                  </a:lnTo>
                  <a:lnTo>
                    <a:pt x="230" y="628"/>
                  </a:lnTo>
                  <a:lnTo>
                    <a:pt x="248" y="633"/>
                  </a:lnTo>
                  <a:lnTo>
                    <a:pt x="266" y="638"/>
                  </a:lnTo>
                  <a:lnTo>
                    <a:pt x="282" y="642"/>
                  </a:lnTo>
                  <a:lnTo>
                    <a:pt x="300" y="647"/>
                  </a:lnTo>
                  <a:lnTo>
                    <a:pt x="318" y="650"/>
                  </a:lnTo>
                  <a:lnTo>
                    <a:pt x="336" y="651"/>
                  </a:lnTo>
                  <a:lnTo>
                    <a:pt x="353" y="653"/>
                  </a:lnTo>
                  <a:lnTo>
                    <a:pt x="371" y="653"/>
                  </a:lnTo>
                  <a:lnTo>
                    <a:pt x="389" y="653"/>
                  </a:lnTo>
                  <a:lnTo>
                    <a:pt x="406" y="651"/>
                  </a:lnTo>
                  <a:lnTo>
                    <a:pt x="424" y="650"/>
                  </a:lnTo>
                  <a:lnTo>
                    <a:pt x="441" y="647"/>
                  </a:lnTo>
                  <a:lnTo>
                    <a:pt x="459" y="643"/>
                  </a:lnTo>
                  <a:lnTo>
                    <a:pt x="475" y="639"/>
                  </a:lnTo>
                  <a:lnTo>
                    <a:pt x="492" y="634"/>
                  </a:lnTo>
                  <a:lnTo>
                    <a:pt x="508" y="629"/>
                  </a:lnTo>
                  <a:lnTo>
                    <a:pt x="524" y="623"/>
                  </a:lnTo>
                  <a:lnTo>
                    <a:pt x="540" y="616"/>
                  </a:lnTo>
                  <a:lnTo>
                    <a:pt x="555" y="608"/>
                  </a:lnTo>
                  <a:lnTo>
                    <a:pt x="570" y="601"/>
                  </a:lnTo>
                  <a:lnTo>
                    <a:pt x="585" y="591"/>
                  </a:lnTo>
                  <a:lnTo>
                    <a:pt x="598" y="582"/>
                  </a:lnTo>
                  <a:lnTo>
                    <a:pt x="612" y="572"/>
                  </a:lnTo>
                  <a:lnTo>
                    <a:pt x="624" y="561"/>
                  </a:lnTo>
                  <a:lnTo>
                    <a:pt x="637" y="550"/>
                  </a:lnTo>
                  <a:lnTo>
                    <a:pt x="648" y="537"/>
                  </a:lnTo>
                  <a:lnTo>
                    <a:pt x="660" y="525"/>
                  </a:lnTo>
                  <a:lnTo>
                    <a:pt x="670" y="511"/>
                  </a:lnTo>
                  <a:lnTo>
                    <a:pt x="681" y="498"/>
                  </a:lnTo>
                  <a:lnTo>
                    <a:pt x="689" y="483"/>
                  </a:lnTo>
                  <a:lnTo>
                    <a:pt x="697" y="467"/>
                  </a:lnTo>
                  <a:lnTo>
                    <a:pt x="705" y="453"/>
                  </a:lnTo>
                  <a:lnTo>
                    <a:pt x="711" y="437"/>
                  </a:lnTo>
                  <a:lnTo>
                    <a:pt x="716" y="422"/>
                  </a:lnTo>
                  <a:lnTo>
                    <a:pt x="721" y="406"/>
                  </a:lnTo>
                  <a:lnTo>
                    <a:pt x="724" y="390"/>
                  </a:lnTo>
                  <a:lnTo>
                    <a:pt x="727" y="375"/>
                  </a:lnTo>
                  <a:lnTo>
                    <a:pt x="730" y="359"/>
                  </a:lnTo>
                  <a:lnTo>
                    <a:pt x="731" y="343"/>
                  </a:lnTo>
                  <a:lnTo>
                    <a:pt x="731" y="328"/>
                  </a:lnTo>
                  <a:lnTo>
                    <a:pt x="730" y="312"/>
                  </a:lnTo>
                  <a:lnTo>
                    <a:pt x="727" y="295"/>
                  </a:lnTo>
                  <a:lnTo>
                    <a:pt x="725" y="280"/>
                  </a:lnTo>
                  <a:lnTo>
                    <a:pt x="722" y="265"/>
                  </a:lnTo>
                  <a:lnTo>
                    <a:pt x="718" y="250"/>
                  </a:lnTo>
                  <a:lnTo>
                    <a:pt x="713" y="234"/>
                  </a:lnTo>
                  <a:lnTo>
                    <a:pt x="708" y="219"/>
                  </a:lnTo>
                  <a:lnTo>
                    <a:pt x="701" y="205"/>
                  </a:lnTo>
                  <a:lnTo>
                    <a:pt x="694" y="190"/>
                  </a:lnTo>
                  <a:lnTo>
                    <a:pt x="686" y="177"/>
                  </a:lnTo>
                  <a:lnTo>
                    <a:pt x="677" y="162"/>
                  </a:lnTo>
                  <a:lnTo>
                    <a:pt x="667" y="149"/>
                  </a:lnTo>
                  <a:lnTo>
                    <a:pt x="658" y="136"/>
                  </a:lnTo>
                  <a:lnTo>
                    <a:pt x="646" y="124"/>
                  </a:lnTo>
                  <a:lnTo>
                    <a:pt x="635" y="111"/>
                  </a:lnTo>
                  <a:lnTo>
                    <a:pt x="622" y="100"/>
                  </a:lnTo>
                  <a:lnTo>
                    <a:pt x="609" y="88"/>
                  </a:lnTo>
                  <a:lnTo>
                    <a:pt x="595" y="77"/>
                  </a:lnTo>
                  <a:lnTo>
                    <a:pt x="580" y="67"/>
                  </a:lnTo>
                  <a:lnTo>
                    <a:pt x="566" y="57"/>
                  </a:lnTo>
                  <a:lnTo>
                    <a:pt x="550" y="49"/>
                  </a:lnTo>
                  <a:lnTo>
                    <a:pt x="534" y="40"/>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46" name="Freeform 71"/>
            <p:cNvSpPr>
              <a:spLocks/>
            </p:cNvSpPr>
            <p:nvPr userDrawn="1"/>
          </p:nvSpPr>
          <p:spPr bwMode="auto">
            <a:xfrm>
              <a:off x="4958" y="3113"/>
              <a:ext cx="180" cy="161"/>
            </a:xfrm>
            <a:custGeom>
              <a:avLst/>
              <a:gdLst>
                <a:gd name="T0" fmla="*/ 370 w 541"/>
                <a:gd name="T1" fmla="*/ 19 h 484"/>
                <a:gd name="T2" fmla="*/ 332 w 541"/>
                <a:gd name="T3" fmla="*/ 7 h 484"/>
                <a:gd name="T4" fmla="*/ 292 w 541"/>
                <a:gd name="T5" fmla="*/ 1 h 484"/>
                <a:gd name="T6" fmla="*/ 254 w 541"/>
                <a:gd name="T7" fmla="*/ 0 h 484"/>
                <a:gd name="T8" fmla="*/ 214 w 541"/>
                <a:gd name="T9" fmla="*/ 4 h 484"/>
                <a:gd name="T10" fmla="*/ 178 w 541"/>
                <a:gd name="T11" fmla="*/ 13 h 484"/>
                <a:gd name="T12" fmla="*/ 141 w 541"/>
                <a:gd name="T13" fmla="*/ 27 h 484"/>
                <a:gd name="T14" fmla="*/ 109 w 541"/>
                <a:gd name="T15" fmla="*/ 45 h 484"/>
                <a:gd name="T16" fmla="*/ 79 w 541"/>
                <a:gd name="T17" fmla="*/ 68 h 484"/>
                <a:gd name="T18" fmla="*/ 53 w 541"/>
                <a:gd name="T19" fmla="*/ 95 h 484"/>
                <a:gd name="T20" fmla="*/ 31 w 541"/>
                <a:gd name="T21" fmla="*/ 126 h 484"/>
                <a:gd name="T22" fmla="*/ 14 w 541"/>
                <a:gd name="T23" fmla="*/ 160 h 484"/>
                <a:gd name="T24" fmla="*/ 5 w 541"/>
                <a:gd name="T25" fmla="*/ 194 h 484"/>
                <a:gd name="T26" fmla="*/ 0 w 541"/>
                <a:gd name="T27" fmla="*/ 229 h 484"/>
                <a:gd name="T28" fmla="*/ 2 w 541"/>
                <a:gd name="T29" fmla="*/ 265 h 484"/>
                <a:gd name="T30" fmla="*/ 10 w 541"/>
                <a:gd name="T31" fmla="*/ 299 h 484"/>
                <a:gd name="T32" fmla="*/ 22 w 541"/>
                <a:gd name="T33" fmla="*/ 332 h 484"/>
                <a:gd name="T34" fmla="*/ 40 w 541"/>
                <a:gd name="T35" fmla="*/ 364 h 484"/>
                <a:gd name="T36" fmla="*/ 63 w 541"/>
                <a:gd name="T37" fmla="*/ 393 h 484"/>
                <a:gd name="T38" fmla="*/ 90 w 541"/>
                <a:gd name="T39" fmla="*/ 419 h 484"/>
                <a:gd name="T40" fmla="*/ 122 w 541"/>
                <a:gd name="T41" fmla="*/ 441 h 484"/>
                <a:gd name="T42" fmla="*/ 159 w 541"/>
                <a:gd name="T43" fmla="*/ 460 h 484"/>
                <a:gd name="T44" fmla="*/ 197 w 541"/>
                <a:gd name="T45" fmla="*/ 473 h 484"/>
                <a:gd name="T46" fmla="*/ 236 w 541"/>
                <a:gd name="T47" fmla="*/ 482 h 484"/>
                <a:gd name="T48" fmla="*/ 276 w 541"/>
                <a:gd name="T49" fmla="*/ 484 h 484"/>
                <a:gd name="T50" fmla="*/ 314 w 541"/>
                <a:gd name="T51" fmla="*/ 482 h 484"/>
                <a:gd name="T52" fmla="*/ 353 w 541"/>
                <a:gd name="T53" fmla="*/ 474 h 484"/>
                <a:gd name="T54" fmla="*/ 389 w 541"/>
                <a:gd name="T55" fmla="*/ 462 h 484"/>
                <a:gd name="T56" fmla="*/ 422 w 541"/>
                <a:gd name="T57" fmla="*/ 445 h 484"/>
                <a:gd name="T58" fmla="*/ 454 w 541"/>
                <a:gd name="T59" fmla="*/ 423 h 484"/>
                <a:gd name="T60" fmla="*/ 481 w 541"/>
                <a:gd name="T61" fmla="*/ 398 h 484"/>
                <a:gd name="T62" fmla="*/ 505 w 541"/>
                <a:gd name="T63" fmla="*/ 369 h 484"/>
                <a:gd name="T64" fmla="*/ 523 w 541"/>
                <a:gd name="T65" fmla="*/ 336 h 484"/>
                <a:gd name="T66" fmla="*/ 535 w 541"/>
                <a:gd name="T67" fmla="*/ 301 h 484"/>
                <a:gd name="T68" fmla="*/ 541 w 541"/>
                <a:gd name="T69" fmla="*/ 266 h 484"/>
                <a:gd name="T70" fmla="*/ 541 w 541"/>
                <a:gd name="T71" fmla="*/ 230 h 484"/>
                <a:gd name="T72" fmla="*/ 536 w 541"/>
                <a:gd name="T73" fmla="*/ 196 h 484"/>
                <a:gd name="T74" fmla="*/ 525 w 541"/>
                <a:gd name="T75" fmla="*/ 163 h 484"/>
                <a:gd name="T76" fmla="*/ 509 w 541"/>
                <a:gd name="T77" fmla="*/ 130 h 484"/>
                <a:gd name="T78" fmla="*/ 487 w 541"/>
                <a:gd name="T79" fmla="*/ 100 h 484"/>
                <a:gd name="T80" fmla="*/ 461 w 541"/>
                <a:gd name="T81" fmla="*/ 73 h 484"/>
                <a:gd name="T82" fmla="*/ 431 w 541"/>
                <a:gd name="T83" fmla="*/ 49 h 484"/>
                <a:gd name="T84" fmla="*/ 395 w 541"/>
                <a:gd name="T85" fmla="*/ 2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1" h="484">
                  <a:moveTo>
                    <a:pt x="395" y="29"/>
                  </a:moveTo>
                  <a:lnTo>
                    <a:pt x="383" y="23"/>
                  </a:lnTo>
                  <a:lnTo>
                    <a:pt x="370" y="19"/>
                  </a:lnTo>
                  <a:lnTo>
                    <a:pt x="358" y="14"/>
                  </a:lnTo>
                  <a:lnTo>
                    <a:pt x="345" y="11"/>
                  </a:lnTo>
                  <a:lnTo>
                    <a:pt x="332" y="7"/>
                  </a:lnTo>
                  <a:lnTo>
                    <a:pt x="319" y="4"/>
                  </a:lnTo>
                  <a:lnTo>
                    <a:pt x="306" y="2"/>
                  </a:lnTo>
                  <a:lnTo>
                    <a:pt x="292" y="1"/>
                  </a:lnTo>
                  <a:lnTo>
                    <a:pt x="280" y="0"/>
                  </a:lnTo>
                  <a:lnTo>
                    <a:pt x="266" y="0"/>
                  </a:lnTo>
                  <a:lnTo>
                    <a:pt x="254" y="0"/>
                  </a:lnTo>
                  <a:lnTo>
                    <a:pt x="240" y="1"/>
                  </a:lnTo>
                  <a:lnTo>
                    <a:pt x="228" y="2"/>
                  </a:lnTo>
                  <a:lnTo>
                    <a:pt x="214" y="4"/>
                  </a:lnTo>
                  <a:lnTo>
                    <a:pt x="202" y="6"/>
                  </a:lnTo>
                  <a:lnTo>
                    <a:pt x="189" y="10"/>
                  </a:lnTo>
                  <a:lnTo>
                    <a:pt x="178" y="13"/>
                  </a:lnTo>
                  <a:lnTo>
                    <a:pt x="165" y="17"/>
                  </a:lnTo>
                  <a:lnTo>
                    <a:pt x="154" y="22"/>
                  </a:lnTo>
                  <a:lnTo>
                    <a:pt x="141" y="27"/>
                  </a:lnTo>
                  <a:lnTo>
                    <a:pt x="131" y="32"/>
                  </a:lnTo>
                  <a:lnTo>
                    <a:pt x="119" y="39"/>
                  </a:lnTo>
                  <a:lnTo>
                    <a:pt x="109" y="45"/>
                  </a:lnTo>
                  <a:lnTo>
                    <a:pt x="98" y="52"/>
                  </a:lnTo>
                  <a:lnTo>
                    <a:pt x="88" y="60"/>
                  </a:lnTo>
                  <a:lnTo>
                    <a:pt x="79" y="68"/>
                  </a:lnTo>
                  <a:lnTo>
                    <a:pt x="69" y="76"/>
                  </a:lnTo>
                  <a:lnTo>
                    <a:pt x="61" y="86"/>
                  </a:lnTo>
                  <a:lnTo>
                    <a:pt x="53" y="95"/>
                  </a:lnTo>
                  <a:lnTo>
                    <a:pt x="44" y="104"/>
                  </a:lnTo>
                  <a:lnTo>
                    <a:pt x="37" y="115"/>
                  </a:lnTo>
                  <a:lnTo>
                    <a:pt x="31" y="126"/>
                  </a:lnTo>
                  <a:lnTo>
                    <a:pt x="24" y="137"/>
                  </a:lnTo>
                  <a:lnTo>
                    <a:pt x="19" y="148"/>
                  </a:lnTo>
                  <a:lnTo>
                    <a:pt x="14" y="160"/>
                  </a:lnTo>
                  <a:lnTo>
                    <a:pt x="11" y="171"/>
                  </a:lnTo>
                  <a:lnTo>
                    <a:pt x="7" y="183"/>
                  </a:lnTo>
                  <a:lnTo>
                    <a:pt x="5" y="194"/>
                  </a:lnTo>
                  <a:lnTo>
                    <a:pt x="2" y="205"/>
                  </a:lnTo>
                  <a:lnTo>
                    <a:pt x="1" y="218"/>
                  </a:lnTo>
                  <a:lnTo>
                    <a:pt x="0" y="229"/>
                  </a:lnTo>
                  <a:lnTo>
                    <a:pt x="0" y="241"/>
                  </a:lnTo>
                  <a:lnTo>
                    <a:pt x="0" y="252"/>
                  </a:lnTo>
                  <a:lnTo>
                    <a:pt x="2" y="265"/>
                  </a:lnTo>
                  <a:lnTo>
                    <a:pt x="4" y="276"/>
                  </a:lnTo>
                  <a:lnTo>
                    <a:pt x="7" y="288"/>
                  </a:lnTo>
                  <a:lnTo>
                    <a:pt x="10" y="299"/>
                  </a:lnTo>
                  <a:lnTo>
                    <a:pt x="13" y="310"/>
                  </a:lnTo>
                  <a:lnTo>
                    <a:pt x="17" y="321"/>
                  </a:lnTo>
                  <a:lnTo>
                    <a:pt x="22" y="332"/>
                  </a:lnTo>
                  <a:lnTo>
                    <a:pt x="27" y="343"/>
                  </a:lnTo>
                  <a:lnTo>
                    <a:pt x="34" y="353"/>
                  </a:lnTo>
                  <a:lnTo>
                    <a:pt x="40" y="364"/>
                  </a:lnTo>
                  <a:lnTo>
                    <a:pt x="46" y="373"/>
                  </a:lnTo>
                  <a:lnTo>
                    <a:pt x="55" y="384"/>
                  </a:lnTo>
                  <a:lnTo>
                    <a:pt x="63" y="393"/>
                  </a:lnTo>
                  <a:lnTo>
                    <a:pt x="71" y="401"/>
                  </a:lnTo>
                  <a:lnTo>
                    <a:pt x="81" y="411"/>
                  </a:lnTo>
                  <a:lnTo>
                    <a:pt x="90" y="419"/>
                  </a:lnTo>
                  <a:lnTo>
                    <a:pt x="100" y="426"/>
                  </a:lnTo>
                  <a:lnTo>
                    <a:pt x="111" y="435"/>
                  </a:lnTo>
                  <a:lnTo>
                    <a:pt x="122" y="441"/>
                  </a:lnTo>
                  <a:lnTo>
                    <a:pt x="134" y="448"/>
                  </a:lnTo>
                  <a:lnTo>
                    <a:pt x="146" y="454"/>
                  </a:lnTo>
                  <a:lnTo>
                    <a:pt x="159" y="460"/>
                  </a:lnTo>
                  <a:lnTo>
                    <a:pt x="171" y="465"/>
                  </a:lnTo>
                  <a:lnTo>
                    <a:pt x="184" y="469"/>
                  </a:lnTo>
                  <a:lnTo>
                    <a:pt x="197" y="473"/>
                  </a:lnTo>
                  <a:lnTo>
                    <a:pt x="210" y="476"/>
                  </a:lnTo>
                  <a:lnTo>
                    <a:pt x="223" y="479"/>
                  </a:lnTo>
                  <a:lnTo>
                    <a:pt x="236" y="482"/>
                  </a:lnTo>
                  <a:lnTo>
                    <a:pt x="249" y="483"/>
                  </a:lnTo>
                  <a:lnTo>
                    <a:pt x="262" y="484"/>
                  </a:lnTo>
                  <a:lnTo>
                    <a:pt x="276" y="484"/>
                  </a:lnTo>
                  <a:lnTo>
                    <a:pt x="289" y="484"/>
                  </a:lnTo>
                  <a:lnTo>
                    <a:pt x="302" y="483"/>
                  </a:lnTo>
                  <a:lnTo>
                    <a:pt x="314" y="482"/>
                  </a:lnTo>
                  <a:lnTo>
                    <a:pt x="328" y="479"/>
                  </a:lnTo>
                  <a:lnTo>
                    <a:pt x="340" y="477"/>
                  </a:lnTo>
                  <a:lnTo>
                    <a:pt x="353" y="474"/>
                  </a:lnTo>
                  <a:lnTo>
                    <a:pt x="365" y="470"/>
                  </a:lnTo>
                  <a:lnTo>
                    <a:pt x="377" y="466"/>
                  </a:lnTo>
                  <a:lnTo>
                    <a:pt x="389" y="462"/>
                  </a:lnTo>
                  <a:lnTo>
                    <a:pt x="401" y="457"/>
                  </a:lnTo>
                  <a:lnTo>
                    <a:pt x="412" y="451"/>
                  </a:lnTo>
                  <a:lnTo>
                    <a:pt x="422" y="445"/>
                  </a:lnTo>
                  <a:lnTo>
                    <a:pt x="433" y="439"/>
                  </a:lnTo>
                  <a:lnTo>
                    <a:pt x="443" y="432"/>
                  </a:lnTo>
                  <a:lnTo>
                    <a:pt x="454" y="423"/>
                  </a:lnTo>
                  <a:lnTo>
                    <a:pt x="463" y="416"/>
                  </a:lnTo>
                  <a:lnTo>
                    <a:pt x="472" y="408"/>
                  </a:lnTo>
                  <a:lnTo>
                    <a:pt x="481" y="398"/>
                  </a:lnTo>
                  <a:lnTo>
                    <a:pt x="489" y="389"/>
                  </a:lnTo>
                  <a:lnTo>
                    <a:pt x="497" y="378"/>
                  </a:lnTo>
                  <a:lnTo>
                    <a:pt x="505" y="369"/>
                  </a:lnTo>
                  <a:lnTo>
                    <a:pt x="511" y="358"/>
                  </a:lnTo>
                  <a:lnTo>
                    <a:pt x="517" y="347"/>
                  </a:lnTo>
                  <a:lnTo>
                    <a:pt x="523" y="336"/>
                  </a:lnTo>
                  <a:lnTo>
                    <a:pt x="528" y="324"/>
                  </a:lnTo>
                  <a:lnTo>
                    <a:pt x="532" y="313"/>
                  </a:lnTo>
                  <a:lnTo>
                    <a:pt x="535" y="301"/>
                  </a:lnTo>
                  <a:lnTo>
                    <a:pt x="537" y="290"/>
                  </a:lnTo>
                  <a:lnTo>
                    <a:pt x="539" y="277"/>
                  </a:lnTo>
                  <a:lnTo>
                    <a:pt x="541" y="266"/>
                  </a:lnTo>
                  <a:lnTo>
                    <a:pt x="541" y="254"/>
                  </a:lnTo>
                  <a:lnTo>
                    <a:pt x="541" y="243"/>
                  </a:lnTo>
                  <a:lnTo>
                    <a:pt x="541" y="230"/>
                  </a:lnTo>
                  <a:lnTo>
                    <a:pt x="540" y="219"/>
                  </a:lnTo>
                  <a:lnTo>
                    <a:pt x="538" y="208"/>
                  </a:lnTo>
                  <a:lnTo>
                    <a:pt x="536" y="196"/>
                  </a:lnTo>
                  <a:lnTo>
                    <a:pt x="533" y="185"/>
                  </a:lnTo>
                  <a:lnTo>
                    <a:pt x="529" y="173"/>
                  </a:lnTo>
                  <a:lnTo>
                    <a:pt x="525" y="163"/>
                  </a:lnTo>
                  <a:lnTo>
                    <a:pt x="520" y="151"/>
                  </a:lnTo>
                  <a:lnTo>
                    <a:pt x="514" y="141"/>
                  </a:lnTo>
                  <a:lnTo>
                    <a:pt x="509" y="130"/>
                  </a:lnTo>
                  <a:lnTo>
                    <a:pt x="502" y="120"/>
                  </a:lnTo>
                  <a:lnTo>
                    <a:pt x="495" y="111"/>
                  </a:lnTo>
                  <a:lnTo>
                    <a:pt x="487" y="100"/>
                  </a:lnTo>
                  <a:lnTo>
                    <a:pt x="480" y="91"/>
                  </a:lnTo>
                  <a:lnTo>
                    <a:pt x="470" y="81"/>
                  </a:lnTo>
                  <a:lnTo>
                    <a:pt x="461" y="73"/>
                  </a:lnTo>
                  <a:lnTo>
                    <a:pt x="452" y="65"/>
                  </a:lnTo>
                  <a:lnTo>
                    <a:pt x="441" y="56"/>
                  </a:lnTo>
                  <a:lnTo>
                    <a:pt x="431" y="49"/>
                  </a:lnTo>
                  <a:lnTo>
                    <a:pt x="419" y="42"/>
                  </a:lnTo>
                  <a:lnTo>
                    <a:pt x="408" y="36"/>
                  </a:lnTo>
                  <a:lnTo>
                    <a:pt x="395" y="29"/>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sp>
          <p:nvSpPr>
            <p:cNvPr id="47" name="Freeform 72"/>
            <p:cNvSpPr>
              <a:spLocks/>
            </p:cNvSpPr>
            <p:nvPr userDrawn="1"/>
          </p:nvSpPr>
          <p:spPr bwMode="auto">
            <a:xfrm>
              <a:off x="5423" y="3350"/>
              <a:ext cx="117" cy="105"/>
            </a:xfrm>
            <a:custGeom>
              <a:avLst/>
              <a:gdLst>
                <a:gd name="T0" fmla="*/ 240 w 352"/>
                <a:gd name="T1" fmla="*/ 11 h 314"/>
                <a:gd name="T2" fmla="*/ 207 w 352"/>
                <a:gd name="T3" fmla="*/ 3 h 314"/>
                <a:gd name="T4" fmla="*/ 173 w 352"/>
                <a:gd name="T5" fmla="*/ 0 h 314"/>
                <a:gd name="T6" fmla="*/ 138 w 352"/>
                <a:gd name="T7" fmla="*/ 2 h 314"/>
                <a:gd name="T8" fmla="*/ 106 w 352"/>
                <a:gd name="T9" fmla="*/ 11 h 314"/>
                <a:gd name="T10" fmla="*/ 77 w 352"/>
                <a:gd name="T11" fmla="*/ 25 h 314"/>
                <a:gd name="T12" fmla="*/ 50 w 352"/>
                <a:gd name="T13" fmla="*/ 44 h 314"/>
                <a:gd name="T14" fmla="*/ 28 w 352"/>
                <a:gd name="T15" fmla="*/ 68 h 314"/>
                <a:gd name="T16" fmla="*/ 11 w 352"/>
                <a:gd name="T17" fmla="*/ 96 h 314"/>
                <a:gd name="T18" fmla="*/ 2 w 352"/>
                <a:gd name="T19" fmla="*/ 126 h 314"/>
                <a:gd name="T20" fmla="*/ 0 w 352"/>
                <a:gd name="T21" fmla="*/ 157 h 314"/>
                <a:gd name="T22" fmla="*/ 3 w 352"/>
                <a:gd name="T23" fmla="*/ 187 h 314"/>
                <a:gd name="T24" fmla="*/ 13 w 352"/>
                <a:gd name="T25" fmla="*/ 215 h 314"/>
                <a:gd name="T26" fmla="*/ 30 w 352"/>
                <a:gd name="T27" fmla="*/ 243 h 314"/>
                <a:gd name="T28" fmla="*/ 52 w 352"/>
                <a:gd name="T29" fmla="*/ 266 h 314"/>
                <a:gd name="T30" fmla="*/ 79 w 352"/>
                <a:gd name="T31" fmla="*/ 287 h 314"/>
                <a:gd name="T32" fmla="*/ 110 w 352"/>
                <a:gd name="T33" fmla="*/ 303 h 314"/>
                <a:gd name="T34" fmla="*/ 145 w 352"/>
                <a:gd name="T35" fmla="*/ 312 h 314"/>
                <a:gd name="T36" fmla="*/ 179 w 352"/>
                <a:gd name="T37" fmla="*/ 314 h 314"/>
                <a:gd name="T38" fmla="*/ 212 w 352"/>
                <a:gd name="T39" fmla="*/ 312 h 314"/>
                <a:gd name="T40" fmla="*/ 245 w 352"/>
                <a:gd name="T41" fmla="*/ 304 h 314"/>
                <a:gd name="T42" fmla="*/ 275 w 352"/>
                <a:gd name="T43" fmla="*/ 289 h 314"/>
                <a:gd name="T44" fmla="*/ 301 w 352"/>
                <a:gd name="T45" fmla="*/ 271 h 314"/>
                <a:gd name="T46" fmla="*/ 323 w 352"/>
                <a:gd name="T47" fmla="*/ 247 h 314"/>
                <a:gd name="T48" fmla="*/ 339 w 352"/>
                <a:gd name="T49" fmla="*/ 219 h 314"/>
                <a:gd name="T50" fmla="*/ 349 w 352"/>
                <a:gd name="T51" fmla="*/ 188 h 314"/>
                <a:gd name="T52" fmla="*/ 352 w 352"/>
                <a:gd name="T53" fmla="*/ 158 h 314"/>
                <a:gd name="T54" fmla="*/ 348 w 352"/>
                <a:gd name="T55" fmla="*/ 128 h 314"/>
                <a:gd name="T56" fmla="*/ 337 w 352"/>
                <a:gd name="T57" fmla="*/ 99 h 314"/>
                <a:gd name="T58" fmla="*/ 322 w 352"/>
                <a:gd name="T59" fmla="*/ 72 h 314"/>
                <a:gd name="T60" fmla="*/ 300 w 352"/>
                <a:gd name="T61" fmla="*/ 48 h 314"/>
                <a:gd name="T62" fmla="*/ 273 w 352"/>
                <a:gd name="T63" fmla="*/ 2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314">
                  <a:moveTo>
                    <a:pt x="257" y="19"/>
                  </a:moveTo>
                  <a:lnTo>
                    <a:pt x="240" y="11"/>
                  </a:lnTo>
                  <a:lnTo>
                    <a:pt x="224" y="6"/>
                  </a:lnTo>
                  <a:lnTo>
                    <a:pt x="207" y="3"/>
                  </a:lnTo>
                  <a:lnTo>
                    <a:pt x="189" y="0"/>
                  </a:lnTo>
                  <a:lnTo>
                    <a:pt x="173" y="0"/>
                  </a:lnTo>
                  <a:lnTo>
                    <a:pt x="156" y="0"/>
                  </a:lnTo>
                  <a:lnTo>
                    <a:pt x="138" y="2"/>
                  </a:lnTo>
                  <a:lnTo>
                    <a:pt x="123" y="6"/>
                  </a:lnTo>
                  <a:lnTo>
                    <a:pt x="106" y="11"/>
                  </a:lnTo>
                  <a:lnTo>
                    <a:pt x="91" y="17"/>
                  </a:lnTo>
                  <a:lnTo>
                    <a:pt x="77" y="25"/>
                  </a:lnTo>
                  <a:lnTo>
                    <a:pt x="63" y="34"/>
                  </a:lnTo>
                  <a:lnTo>
                    <a:pt x="50" y="44"/>
                  </a:lnTo>
                  <a:lnTo>
                    <a:pt x="38" y="55"/>
                  </a:lnTo>
                  <a:lnTo>
                    <a:pt x="28" y="68"/>
                  </a:lnTo>
                  <a:lnTo>
                    <a:pt x="19" y="82"/>
                  </a:lnTo>
                  <a:lnTo>
                    <a:pt x="11" y="96"/>
                  </a:lnTo>
                  <a:lnTo>
                    <a:pt x="6" y="111"/>
                  </a:lnTo>
                  <a:lnTo>
                    <a:pt x="2" y="126"/>
                  </a:lnTo>
                  <a:lnTo>
                    <a:pt x="0" y="141"/>
                  </a:lnTo>
                  <a:lnTo>
                    <a:pt x="0" y="157"/>
                  </a:lnTo>
                  <a:lnTo>
                    <a:pt x="1" y="172"/>
                  </a:lnTo>
                  <a:lnTo>
                    <a:pt x="3" y="187"/>
                  </a:lnTo>
                  <a:lnTo>
                    <a:pt x="7" y="202"/>
                  </a:lnTo>
                  <a:lnTo>
                    <a:pt x="13" y="215"/>
                  </a:lnTo>
                  <a:lnTo>
                    <a:pt x="21" y="230"/>
                  </a:lnTo>
                  <a:lnTo>
                    <a:pt x="30" y="243"/>
                  </a:lnTo>
                  <a:lnTo>
                    <a:pt x="39" y="255"/>
                  </a:lnTo>
                  <a:lnTo>
                    <a:pt x="52" y="266"/>
                  </a:lnTo>
                  <a:lnTo>
                    <a:pt x="64" y="278"/>
                  </a:lnTo>
                  <a:lnTo>
                    <a:pt x="79" y="287"/>
                  </a:lnTo>
                  <a:lnTo>
                    <a:pt x="95" y="296"/>
                  </a:lnTo>
                  <a:lnTo>
                    <a:pt x="110" y="303"/>
                  </a:lnTo>
                  <a:lnTo>
                    <a:pt x="127" y="308"/>
                  </a:lnTo>
                  <a:lnTo>
                    <a:pt x="145" y="312"/>
                  </a:lnTo>
                  <a:lnTo>
                    <a:pt x="161" y="314"/>
                  </a:lnTo>
                  <a:lnTo>
                    <a:pt x="179" y="314"/>
                  </a:lnTo>
                  <a:lnTo>
                    <a:pt x="196" y="314"/>
                  </a:lnTo>
                  <a:lnTo>
                    <a:pt x="212" y="312"/>
                  </a:lnTo>
                  <a:lnTo>
                    <a:pt x="229" y="308"/>
                  </a:lnTo>
                  <a:lnTo>
                    <a:pt x="245" y="304"/>
                  </a:lnTo>
                  <a:lnTo>
                    <a:pt x="260" y="297"/>
                  </a:lnTo>
                  <a:lnTo>
                    <a:pt x="275" y="289"/>
                  </a:lnTo>
                  <a:lnTo>
                    <a:pt x="288" y="281"/>
                  </a:lnTo>
                  <a:lnTo>
                    <a:pt x="301" y="271"/>
                  </a:lnTo>
                  <a:lnTo>
                    <a:pt x="312" y="259"/>
                  </a:lnTo>
                  <a:lnTo>
                    <a:pt x="323" y="247"/>
                  </a:lnTo>
                  <a:lnTo>
                    <a:pt x="332" y="233"/>
                  </a:lnTo>
                  <a:lnTo>
                    <a:pt x="339" y="219"/>
                  </a:lnTo>
                  <a:lnTo>
                    <a:pt x="346" y="203"/>
                  </a:lnTo>
                  <a:lnTo>
                    <a:pt x="349" y="188"/>
                  </a:lnTo>
                  <a:lnTo>
                    <a:pt x="352" y="173"/>
                  </a:lnTo>
                  <a:lnTo>
                    <a:pt x="352" y="158"/>
                  </a:lnTo>
                  <a:lnTo>
                    <a:pt x="351" y="143"/>
                  </a:lnTo>
                  <a:lnTo>
                    <a:pt x="348" y="128"/>
                  </a:lnTo>
                  <a:lnTo>
                    <a:pt x="344" y="112"/>
                  </a:lnTo>
                  <a:lnTo>
                    <a:pt x="337" y="99"/>
                  </a:lnTo>
                  <a:lnTo>
                    <a:pt x="330" y="84"/>
                  </a:lnTo>
                  <a:lnTo>
                    <a:pt x="322" y="72"/>
                  </a:lnTo>
                  <a:lnTo>
                    <a:pt x="311" y="59"/>
                  </a:lnTo>
                  <a:lnTo>
                    <a:pt x="300" y="48"/>
                  </a:lnTo>
                  <a:lnTo>
                    <a:pt x="286" y="36"/>
                  </a:lnTo>
                  <a:lnTo>
                    <a:pt x="273" y="27"/>
                  </a:lnTo>
                  <a:lnTo>
                    <a:pt x="257" y="19"/>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b="0"/>
            </a:p>
          </p:txBody>
        </p:sp>
      </p:grpSp>
      <p:sp>
        <p:nvSpPr>
          <p:cNvPr id="2" name="Title Placeholder 1"/>
          <p:cNvSpPr>
            <a:spLocks noGrp="1"/>
          </p:cNvSpPr>
          <p:nvPr>
            <p:ph type="title"/>
          </p:nvPr>
        </p:nvSpPr>
        <p:spPr>
          <a:xfrm>
            <a:off x="582707" y="365125"/>
            <a:ext cx="10515600" cy="1325563"/>
          </a:xfrm>
          <a:prstGeom prst="rect">
            <a:avLst/>
          </a:prstGeom>
        </p:spPr>
        <p:txBody>
          <a:bodyPr vert="horz" lIns="91440" tIns="45720" rIns="91440" bIns="45720" rtlCol="1" anchor="ctr">
            <a:normAutofit/>
          </a:bodyPr>
          <a:lstStyle/>
          <a:p>
            <a:r>
              <a:rPr lang="en-US" dirty="0" smtClean="0"/>
              <a:t>Click to edit Master title style</a:t>
            </a:r>
            <a:endParaRPr lang="fa-IR" dirty="0"/>
          </a:p>
        </p:txBody>
      </p:sp>
      <p:sp>
        <p:nvSpPr>
          <p:cNvPr id="3" name="Text Placeholder 2"/>
          <p:cNvSpPr>
            <a:spLocks noGrp="1"/>
          </p:cNvSpPr>
          <p:nvPr>
            <p:ph type="body" idx="1"/>
          </p:nvPr>
        </p:nvSpPr>
        <p:spPr>
          <a:xfrm>
            <a:off x="582707" y="1825625"/>
            <a:ext cx="10515600" cy="4351338"/>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pic>
        <p:nvPicPr>
          <p:cNvPr id="48" name="Picture 4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129183" y="2896212"/>
            <a:ext cx="1130276" cy="1039604"/>
          </a:xfrm>
          <a:prstGeom prst="rect">
            <a:avLst/>
          </a:prstGeom>
          <a:ln>
            <a:noFill/>
          </a:ln>
          <a:effectLst>
            <a:softEdge rad="112500"/>
          </a:effectLst>
        </p:spPr>
      </p:pic>
    </p:spTree>
    <p:extLst>
      <p:ext uri="{BB962C8B-B14F-4D97-AF65-F5344CB8AC3E}">
        <p14:creationId xmlns:p14="http://schemas.microsoft.com/office/powerpoint/2010/main" val="103964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ctr" defTabSz="914400" rtl="1" eaLnBrk="1" latinLnBrk="0" hangingPunct="1">
        <a:lnSpc>
          <a:spcPct val="90000"/>
        </a:lnSpc>
        <a:spcBef>
          <a:spcPct val="0"/>
        </a:spcBef>
        <a:buNone/>
        <a:defRPr sz="4400" b="0" kern="1200">
          <a:solidFill>
            <a:srgbClr val="002060"/>
          </a:solidFill>
          <a:latin typeface="+mj-lt"/>
          <a:ea typeface="+mj-ea"/>
          <a:cs typeface="B Titr" panose="00000700000000000000" pitchFamily="2" charset="-78"/>
        </a:defRPr>
      </a:lvl1pPr>
    </p:titleStyle>
    <p:bodyStyle>
      <a:lvl1pPr marL="228600" indent="-228600" algn="justLow" defTabSz="914400" rtl="1" eaLnBrk="1" latinLnBrk="0" hangingPunct="1">
        <a:lnSpc>
          <a:spcPct val="90000"/>
        </a:lnSpc>
        <a:spcBef>
          <a:spcPts val="1000"/>
        </a:spcBef>
        <a:buFont typeface="Arial" panose="020B0604020202020204" pitchFamily="34" charset="0"/>
        <a:buChar char="•"/>
        <a:defRPr sz="2800" b="0" kern="1200">
          <a:solidFill>
            <a:srgbClr val="006600"/>
          </a:solidFill>
          <a:latin typeface="+mn-lt"/>
          <a:ea typeface="+mn-ea"/>
          <a:cs typeface="B Mitra" panose="00000400000000000000" pitchFamily="2" charset="-78"/>
        </a:defRPr>
      </a:lvl1pPr>
      <a:lvl2pPr marL="685800" indent="-228600" algn="justLow" defTabSz="914400" rtl="1" eaLnBrk="1" latinLnBrk="0" hangingPunct="1">
        <a:lnSpc>
          <a:spcPct val="90000"/>
        </a:lnSpc>
        <a:spcBef>
          <a:spcPts val="500"/>
        </a:spcBef>
        <a:buFont typeface="Arial" panose="020B0604020202020204" pitchFamily="34" charset="0"/>
        <a:buChar char="•"/>
        <a:defRPr sz="2400" b="0" kern="1200">
          <a:solidFill>
            <a:srgbClr val="006600"/>
          </a:solidFill>
          <a:latin typeface="+mn-lt"/>
          <a:ea typeface="+mn-ea"/>
          <a:cs typeface="B Mitra" panose="00000400000000000000" pitchFamily="2" charset="-78"/>
        </a:defRPr>
      </a:lvl2pPr>
      <a:lvl3pPr marL="1143000" indent="-228600" algn="justLow" defTabSz="914400" rtl="1" eaLnBrk="1" latinLnBrk="0" hangingPunct="1">
        <a:lnSpc>
          <a:spcPct val="90000"/>
        </a:lnSpc>
        <a:spcBef>
          <a:spcPts val="500"/>
        </a:spcBef>
        <a:buFont typeface="Arial" panose="020B0604020202020204" pitchFamily="34" charset="0"/>
        <a:buChar char="•"/>
        <a:defRPr sz="2000" b="0" kern="1200">
          <a:solidFill>
            <a:srgbClr val="006600"/>
          </a:solidFill>
          <a:latin typeface="+mn-lt"/>
          <a:ea typeface="+mn-ea"/>
          <a:cs typeface="B Mitra" panose="00000400000000000000" pitchFamily="2" charset="-78"/>
        </a:defRPr>
      </a:lvl3pPr>
      <a:lvl4pPr marL="1600200" indent="-228600" algn="justLow" defTabSz="914400" rtl="1" eaLnBrk="1" latinLnBrk="0" hangingPunct="1">
        <a:lnSpc>
          <a:spcPct val="90000"/>
        </a:lnSpc>
        <a:spcBef>
          <a:spcPts val="500"/>
        </a:spcBef>
        <a:buFont typeface="Arial" panose="020B0604020202020204" pitchFamily="34" charset="0"/>
        <a:buChar char="•"/>
        <a:defRPr sz="1800" b="0" kern="1200">
          <a:solidFill>
            <a:srgbClr val="006600"/>
          </a:solidFill>
          <a:latin typeface="+mn-lt"/>
          <a:ea typeface="+mn-ea"/>
          <a:cs typeface="B Mitra" panose="00000400000000000000" pitchFamily="2" charset="-78"/>
        </a:defRPr>
      </a:lvl4pPr>
      <a:lvl5pPr marL="2057400" indent="-228600" algn="justLow" defTabSz="914400" rtl="1" eaLnBrk="1" latinLnBrk="0" hangingPunct="1">
        <a:lnSpc>
          <a:spcPct val="90000"/>
        </a:lnSpc>
        <a:spcBef>
          <a:spcPts val="500"/>
        </a:spcBef>
        <a:buFont typeface="Arial" panose="020B0604020202020204" pitchFamily="34" charset="0"/>
        <a:buChar char="•"/>
        <a:defRPr sz="1800" b="0" kern="1200">
          <a:solidFill>
            <a:srgbClr val="006600"/>
          </a:solidFill>
          <a:latin typeface="+mn-lt"/>
          <a:ea typeface="+mn-ea"/>
          <a:cs typeface="B Mitra" panose="00000400000000000000" pitchFamily="2" charset="-78"/>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35" y="271500"/>
            <a:ext cx="12192000" cy="2387600"/>
          </a:xfrm>
        </p:spPr>
        <p:txBody>
          <a:bodyPr>
            <a:normAutofit fontScale="90000"/>
          </a:bodyPr>
          <a:lstStyle/>
          <a:p>
            <a:pPr>
              <a:lnSpc>
                <a:spcPct val="150000"/>
              </a:lnSpc>
            </a:pPr>
            <a:r>
              <a:rPr lang="fa-IR" dirty="0">
                <a:solidFill>
                  <a:schemeClr val="tx1"/>
                </a:solidFill>
              </a:rPr>
              <a:t>نقش نهادهای مالی اسلامی </a:t>
            </a:r>
            <a:r>
              <a:rPr lang="en-US" i="1" dirty="0" smtClean="0">
                <a:solidFill>
                  <a:schemeClr val="tx1"/>
                </a:solidFill>
              </a:rPr>
              <a:t/>
            </a:r>
            <a:br>
              <a:rPr lang="en-US" i="1" dirty="0" smtClean="0">
                <a:solidFill>
                  <a:schemeClr val="tx1"/>
                </a:solidFill>
              </a:rPr>
            </a:br>
            <a:r>
              <a:rPr lang="fa-IR" dirty="0" smtClean="0">
                <a:solidFill>
                  <a:schemeClr val="tx1"/>
                </a:solidFill>
              </a:rPr>
              <a:t>در </a:t>
            </a:r>
            <a:r>
              <a:rPr lang="fa-IR" dirty="0">
                <a:solidFill>
                  <a:schemeClr val="tx1"/>
                </a:solidFill>
              </a:rPr>
              <a:t>حفظ ارزش پول ملی و کنترل تورم </a:t>
            </a:r>
            <a:r>
              <a:rPr lang="fa-IR" dirty="0" smtClean="0">
                <a:solidFill>
                  <a:schemeClr val="tx1"/>
                </a:solidFill>
              </a:rPr>
              <a:t>ارزی</a:t>
            </a:r>
            <a:endParaRPr lang="en-US" dirty="0">
              <a:solidFill>
                <a:schemeClr val="tx1"/>
              </a:solidFill>
            </a:endParaRPr>
          </a:p>
        </p:txBody>
      </p:sp>
      <p:sp>
        <p:nvSpPr>
          <p:cNvPr id="3" name="Subtitle 2"/>
          <p:cNvSpPr>
            <a:spLocks noGrp="1"/>
          </p:cNvSpPr>
          <p:nvPr>
            <p:ph type="subTitle" idx="1"/>
          </p:nvPr>
        </p:nvSpPr>
        <p:spPr>
          <a:xfrm>
            <a:off x="1633057" y="5646855"/>
            <a:ext cx="9144000" cy="1655762"/>
          </a:xfrm>
        </p:spPr>
        <p:txBody>
          <a:bodyPr/>
          <a:lstStyle/>
          <a:p>
            <a:r>
              <a:rPr lang="fa-IR" b="1" dirty="0">
                <a:solidFill>
                  <a:schemeClr val="tx1"/>
                </a:solidFill>
                <a:cs typeface="B Titr" pitchFamily="2" charset="-78"/>
              </a:rPr>
              <a:t>دکتر علی صالح </a:t>
            </a:r>
            <a:r>
              <a:rPr lang="fa-IR" b="1" dirty="0" smtClean="0">
                <a:solidFill>
                  <a:schemeClr val="tx1"/>
                </a:solidFill>
                <a:cs typeface="B Titr" pitchFamily="2" charset="-78"/>
              </a:rPr>
              <a:t>آبادی</a:t>
            </a:r>
          </a:p>
          <a:p>
            <a:r>
              <a:rPr lang="fa-IR" sz="2000" b="1" dirty="0" smtClean="0">
                <a:solidFill>
                  <a:schemeClr val="tx1"/>
                </a:solidFill>
                <a:cs typeface="B Titr" pitchFamily="2" charset="-78"/>
              </a:rPr>
              <a:t>پاييز 1397</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4337" y="2889919"/>
            <a:ext cx="2743679" cy="25235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Slide Number Placeholder 10"/>
          <p:cNvSpPr>
            <a:spLocks noGrp="1"/>
          </p:cNvSpPr>
          <p:nvPr>
            <p:ph type="sldNum" sz="quarter" idx="12"/>
          </p:nvPr>
        </p:nvSpPr>
        <p:spPr/>
        <p:txBody>
          <a:bodyPr/>
          <a:lstStyle/>
          <a:p>
            <a:fld id="{075041D9-2CE7-4B50-8FD9-705ACC693A3D}" type="slidenum">
              <a:rPr lang="fa-IR" smtClean="0"/>
              <a:pPr/>
              <a:t>1</a:t>
            </a:fld>
            <a:endParaRPr lang="fa-I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pic>
        <p:nvPicPr>
          <p:cNvPr id="9" name="Picture 8" descr="EDBI_LOGO(FA_EN)s.png"/>
          <p:cNvPicPr>
            <a:picLocks noChangeAspect="1"/>
          </p:cNvPicPr>
          <p:nvPr/>
        </p:nvPicPr>
        <p:blipFill>
          <a:blip r:embed="rId4" cstate="print"/>
          <a:stretch>
            <a:fillRect/>
          </a:stretch>
        </p:blipFill>
        <p:spPr>
          <a:xfrm>
            <a:off x="11942618" y="26826"/>
            <a:ext cx="1371600" cy="1352006"/>
          </a:xfrm>
          <a:prstGeom prst="rect">
            <a:avLst/>
          </a:prstGeom>
        </p:spPr>
      </p:pic>
    </p:spTree>
    <p:extLst>
      <p:ext uri="{BB962C8B-B14F-4D97-AF65-F5344CB8AC3E}">
        <p14:creationId xmlns:p14="http://schemas.microsoft.com/office/powerpoint/2010/main" val="28744743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lgn="r">
              <a:lnSpc>
                <a:spcPct val="200000"/>
              </a:lnSpc>
              <a:buNone/>
            </a:pPr>
            <a:endParaRPr lang="en-US" altLang="fa-IR" sz="2600" b="1" dirty="0">
              <a:latin typeface="Candara" panose="020E0502030303020204" pitchFamily="34" charset="0"/>
              <a:ea typeface="Calibri" panose="020F0502020204030204" pitchFamily="34" charset="0"/>
            </a:endParaRPr>
          </a:p>
          <a:p>
            <a:pPr lvl="1" algn="r">
              <a:lnSpc>
                <a:spcPct val="200000"/>
              </a:lnSpc>
            </a:pPr>
            <a:endParaRPr lang="fa-IR" sz="2600" b="1" dirty="0">
              <a:latin typeface="Candara" panose="020E0502030303020204" pitchFamily="34" charset="0"/>
              <a:ea typeface="Calibri" panose="020F0502020204030204" pitchFamily="34" charset="0"/>
            </a:endParaRPr>
          </a:p>
        </p:txBody>
      </p:sp>
      <p:sp>
        <p:nvSpPr>
          <p:cNvPr id="5" name="Slide Number Placeholder 4"/>
          <p:cNvSpPr>
            <a:spLocks noGrp="1"/>
          </p:cNvSpPr>
          <p:nvPr>
            <p:ph type="sldNum" sz="quarter" idx="12"/>
          </p:nvPr>
        </p:nvSpPr>
        <p:spPr/>
        <p:txBody>
          <a:bodyPr/>
          <a:lstStyle/>
          <a:p>
            <a:fld id="{075041D9-2CE7-4B50-8FD9-705ACC693A3D}" type="slidenum">
              <a:rPr lang="fa-IR" smtClean="0"/>
              <a:pPr/>
              <a:t>10</a:t>
            </a:fld>
            <a:endParaRPr lang="fa-IR"/>
          </a:p>
        </p:txBody>
      </p:sp>
      <p:graphicFrame>
        <p:nvGraphicFramePr>
          <p:cNvPr id="6" name="Diagram 5"/>
          <p:cNvGraphicFramePr/>
          <p:nvPr>
            <p:extLst>
              <p:ext uri="{D42A27DB-BD31-4B8C-83A1-F6EECF244321}">
                <p14:modId xmlns:p14="http://schemas.microsoft.com/office/powerpoint/2010/main" val="22479555"/>
              </p:ext>
            </p:extLst>
          </p:nvPr>
        </p:nvGraphicFramePr>
        <p:xfrm>
          <a:off x="582706" y="1777471"/>
          <a:ext cx="9361394" cy="4944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1557845" y="476271"/>
            <a:ext cx="10746298" cy="838200"/>
          </a:xfrm>
          <a:prstGeom prst="roundRect">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fa-IR" sz="3200" b="1" dirty="0" smtClean="0">
                <a:solidFill>
                  <a:schemeClr val="tx1"/>
                </a:solidFill>
                <a:latin typeface="Candara" panose="020E0502030303020204" pitchFamily="34" charset="0"/>
                <a:cs typeface="B Titr" pitchFamily="2" charset="-78"/>
              </a:rPr>
              <a:t>ابزارهاي اعمال سياست‌هاي پولي در ايران</a:t>
            </a:r>
            <a:endParaRPr lang="en-US" sz="3200" b="1" dirty="0" smtClean="0">
              <a:solidFill>
                <a:schemeClr val="tx1"/>
              </a:solidFill>
              <a:cs typeface="B Titr" pitchFamily="2" charset="-78"/>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4067570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041D9-2CE7-4B50-8FD9-705ACC693A3D}" type="slidenum">
              <a:rPr lang="fa-IR" smtClean="0"/>
              <a:pPr/>
              <a:t>11</a:t>
            </a:fld>
            <a:endParaRPr lang="fa-IR"/>
          </a:p>
        </p:txBody>
      </p:sp>
      <p:sp>
        <p:nvSpPr>
          <p:cNvPr id="7" name="Rounded Rectangle 6"/>
          <p:cNvSpPr/>
          <p:nvPr/>
        </p:nvSpPr>
        <p:spPr>
          <a:xfrm>
            <a:off x="1557845" y="390007"/>
            <a:ext cx="10746298" cy="838200"/>
          </a:xfrm>
          <a:prstGeom prst="roundRect">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fa-IR" sz="3200" b="1" dirty="0" smtClean="0">
                <a:solidFill>
                  <a:schemeClr val="tx1"/>
                </a:solidFill>
                <a:latin typeface="Candara" panose="020E0502030303020204" pitchFamily="34" charset="0"/>
                <a:cs typeface="B Titr" pitchFamily="2" charset="-78"/>
              </a:rPr>
              <a:t>بازار پول اسلامي (بازار بين بانكي شرعي)</a:t>
            </a:r>
            <a:endParaRPr lang="en-US" sz="3200" b="1" dirty="0" smtClean="0">
              <a:solidFill>
                <a:schemeClr val="tx1"/>
              </a:solidFill>
              <a:cs typeface="B Titr" pitchFamily="2" charset="-78"/>
            </a:endParaRPr>
          </a:p>
        </p:txBody>
      </p:sp>
      <p:graphicFrame>
        <p:nvGraphicFramePr>
          <p:cNvPr id="10" name="Diagram 9"/>
          <p:cNvGraphicFramePr/>
          <p:nvPr/>
        </p:nvGraphicFramePr>
        <p:xfrm>
          <a:off x="582761" y="1561381"/>
          <a:ext cx="8759645" cy="4904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1969159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85281498"/>
              </p:ext>
            </p:extLst>
          </p:nvPr>
        </p:nvGraphicFramePr>
        <p:xfrm>
          <a:off x="163903" y="431328"/>
          <a:ext cx="12482420" cy="6159253"/>
        </p:xfrm>
        <a:graphic>
          <a:graphicData uri="http://schemas.openxmlformats.org/drawingml/2006/table">
            <a:tbl>
              <a:tblPr rtl="1" firstRow="1" firstCol="1" bandRow="1">
                <a:tableStyleId>{FABFCF23-3B69-468F-B69F-88F6DE6A72F2}</a:tableStyleId>
              </a:tblPr>
              <a:tblGrid>
                <a:gridCol w="2496484">
                  <a:extLst>
                    <a:ext uri="{9D8B030D-6E8A-4147-A177-3AD203B41FA5}">
                      <a16:colId xmlns:a16="http://schemas.microsoft.com/office/drawing/2014/main" val="20000"/>
                    </a:ext>
                  </a:extLst>
                </a:gridCol>
                <a:gridCol w="2496484">
                  <a:extLst>
                    <a:ext uri="{9D8B030D-6E8A-4147-A177-3AD203B41FA5}">
                      <a16:colId xmlns:a16="http://schemas.microsoft.com/office/drawing/2014/main" val="20001"/>
                    </a:ext>
                  </a:extLst>
                </a:gridCol>
                <a:gridCol w="2496484">
                  <a:extLst>
                    <a:ext uri="{9D8B030D-6E8A-4147-A177-3AD203B41FA5}">
                      <a16:colId xmlns:a16="http://schemas.microsoft.com/office/drawing/2014/main" val="20002"/>
                    </a:ext>
                  </a:extLst>
                </a:gridCol>
                <a:gridCol w="2496484">
                  <a:extLst>
                    <a:ext uri="{9D8B030D-6E8A-4147-A177-3AD203B41FA5}">
                      <a16:colId xmlns:a16="http://schemas.microsoft.com/office/drawing/2014/main" val="20003"/>
                    </a:ext>
                  </a:extLst>
                </a:gridCol>
                <a:gridCol w="2496484">
                  <a:extLst>
                    <a:ext uri="{9D8B030D-6E8A-4147-A177-3AD203B41FA5}">
                      <a16:colId xmlns:a16="http://schemas.microsoft.com/office/drawing/2014/main" val="20004"/>
                    </a:ext>
                  </a:extLst>
                </a:gridCol>
              </a:tblGrid>
              <a:tr h="224417">
                <a:tc>
                  <a:txBody>
                    <a:bodyPr/>
                    <a:lstStyle/>
                    <a:p>
                      <a:pPr algn="ctr" rtl="1">
                        <a:lnSpc>
                          <a:spcPct val="115000"/>
                        </a:lnSpc>
                        <a:spcAft>
                          <a:spcPts val="0"/>
                        </a:spcAft>
                      </a:pPr>
                      <a:r>
                        <a:rPr lang="fa-IR" sz="1200" dirty="0">
                          <a:effectLst/>
                          <a:cs typeface="B Titr" pitchFamily="2" charset="-78"/>
                        </a:rPr>
                        <a:t>ابزارهای مالی بازار پول</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a:effectLst/>
                          <a:cs typeface="B Titr" pitchFamily="2" charset="-78"/>
                        </a:rPr>
                        <a:t>هدف</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a:effectLst/>
                          <a:cs typeface="B Titr" pitchFamily="2" charset="-78"/>
                        </a:rPr>
                        <a:t>ابزار مالی متعارف مشابه</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a:effectLst/>
                          <a:cs typeface="B Titr" pitchFamily="2" charset="-78"/>
                        </a:rPr>
                        <a:t>عقود مورد استفاده</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a:effectLst/>
                          <a:cs typeface="B Titr" pitchFamily="2" charset="-78"/>
                        </a:rPr>
                        <a:t>تطابق با فقه امامیه</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00"/>
                  </a:ext>
                </a:extLst>
              </a:tr>
              <a:tr h="441515">
                <a:tc>
                  <a:txBody>
                    <a:bodyPr/>
                    <a:lstStyle/>
                    <a:p>
                      <a:pPr algn="ctr" rtl="1">
                        <a:lnSpc>
                          <a:spcPct val="115000"/>
                        </a:lnSpc>
                        <a:spcAft>
                          <a:spcPts val="0"/>
                        </a:spcAft>
                      </a:pPr>
                      <a:r>
                        <a:rPr lang="fa-IR" sz="1200" b="1" dirty="0">
                          <a:effectLst/>
                          <a:cs typeface="B Titr" pitchFamily="2" charset="-78"/>
                        </a:rPr>
                        <a:t>سرمایه گذاری بین بانکی مضاربه (</a:t>
                      </a:r>
                      <a:r>
                        <a:rPr lang="en-US" sz="1100" b="1" dirty="0" err="1">
                          <a:effectLst/>
                          <a:latin typeface="Times New Roman" pitchFamily="18" charset="0"/>
                          <a:cs typeface="Times New Roman" pitchFamily="18" charset="0"/>
                        </a:rPr>
                        <a:t>Mudarabah</a:t>
                      </a:r>
                      <a:r>
                        <a:rPr lang="en-US" sz="1100" b="1" dirty="0">
                          <a:effectLst/>
                          <a:latin typeface="Times New Roman" pitchFamily="18" charset="0"/>
                          <a:cs typeface="Times New Roman" pitchFamily="18" charset="0"/>
                        </a:rPr>
                        <a:t> Interbank Investment</a:t>
                      </a:r>
                      <a:r>
                        <a:rPr lang="fa-IR" sz="1200" b="1" dirty="0">
                          <a:effectLst/>
                          <a:latin typeface="Times New Roman" pitchFamily="18" charset="0"/>
                          <a:cs typeface="Times New Roman" pitchFamily="18" charset="0"/>
                        </a:rPr>
                        <a:t>)</a:t>
                      </a:r>
                      <a:endParaRPr lang="en-US" sz="1200" b="1" i="1" dirty="0">
                        <a:effectLst/>
                        <a:latin typeface="Times New Roman" pitchFamily="18" charset="0"/>
                        <a:ea typeface="Calibri" panose="020F0502020204030204" pitchFamily="34" charset="0"/>
                        <a:cs typeface="Times New Roman" pitchFamily="18" charset="0"/>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استقراض و وام دهی بین بانکی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گواهی سپرده قابل معامله</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مضاربه</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ندارد</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01"/>
                  </a:ext>
                </a:extLst>
              </a:tr>
              <a:tr h="441515">
                <a:tc>
                  <a:txBody>
                    <a:bodyPr/>
                    <a:lstStyle/>
                    <a:p>
                      <a:pPr algn="ctr" rtl="1">
                        <a:lnSpc>
                          <a:spcPct val="115000"/>
                        </a:lnSpc>
                        <a:spcAft>
                          <a:spcPts val="0"/>
                        </a:spcAft>
                      </a:pPr>
                      <a:r>
                        <a:rPr lang="fa-IR" sz="1200" b="1" dirty="0">
                          <a:effectLst/>
                          <a:cs typeface="B Titr" pitchFamily="2" charset="-78"/>
                        </a:rPr>
                        <a:t>حواله بانکی ودیعه</a:t>
                      </a:r>
                      <a:r>
                        <a:rPr lang="fa-IR" sz="1100" b="1" dirty="0">
                          <a:effectLst/>
                          <a:cs typeface="B Titr" pitchFamily="2" charset="-78"/>
                        </a:rPr>
                        <a:t> </a:t>
                      </a:r>
                      <a:r>
                        <a:rPr lang="fa-IR" sz="1200" b="1" dirty="0">
                          <a:effectLst/>
                          <a:cs typeface="B Titr" pitchFamily="2" charset="-78"/>
                        </a:rPr>
                        <a:t> (</a:t>
                      </a:r>
                      <a:r>
                        <a:rPr lang="en-US" sz="1100" b="1" kern="1200" dirty="0" err="1">
                          <a:solidFill>
                            <a:schemeClr val="dk1"/>
                          </a:solidFill>
                          <a:effectLst/>
                          <a:latin typeface="Times New Roman" pitchFamily="18" charset="0"/>
                          <a:ea typeface="+mn-ea"/>
                          <a:cs typeface="Times New Roman" pitchFamily="18" charset="0"/>
                        </a:rPr>
                        <a:t>Wadia</a:t>
                      </a:r>
                      <a:r>
                        <a:rPr lang="en-US" sz="1100" b="1" kern="1200" dirty="0">
                          <a:solidFill>
                            <a:schemeClr val="dk1"/>
                          </a:solidFill>
                          <a:effectLst/>
                          <a:latin typeface="Times New Roman" pitchFamily="18" charset="0"/>
                          <a:ea typeface="+mn-ea"/>
                          <a:cs typeface="Times New Roman" pitchFamily="18" charset="0"/>
                        </a:rPr>
                        <a:t> Acceptance</a:t>
                      </a:r>
                      <a:r>
                        <a:rPr lang="fa-IR" sz="1200" b="1" dirty="0">
                          <a:effectLst/>
                          <a:cs typeface="B Titr" pitchFamily="2" charset="-78"/>
                        </a:rPr>
                        <a:t>)</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تسهیل مدیریت نقدینگی بین بانک مرکزی و بانک ها</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ذخایر بانک ها نزد بانک مرکزی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ودیعه ـ هبه</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ندارد</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02"/>
                  </a:ext>
                </a:extLst>
              </a:tr>
              <a:tr h="441515">
                <a:tc>
                  <a:txBody>
                    <a:bodyPr/>
                    <a:lstStyle/>
                    <a:p>
                      <a:pPr algn="ctr" rtl="1">
                        <a:lnSpc>
                          <a:spcPct val="115000"/>
                        </a:lnSpc>
                        <a:spcAft>
                          <a:spcPts val="0"/>
                        </a:spcAft>
                      </a:pPr>
                      <a:r>
                        <a:rPr lang="fa-IR" sz="1200" b="1" dirty="0">
                          <a:effectLst/>
                          <a:cs typeface="B Titr" pitchFamily="2" charset="-78"/>
                        </a:rPr>
                        <a:t>اوراق سرمایه گذاری دولتی (</a:t>
                      </a:r>
                      <a:r>
                        <a:rPr lang="en-US" sz="1100" b="1" kern="1200" dirty="0">
                          <a:solidFill>
                            <a:schemeClr val="dk1"/>
                          </a:solidFill>
                          <a:effectLst/>
                          <a:latin typeface="Times New Roman" pitchFamily="18" charset="0"/>
                          <a:ea typeface="+mn-ea"/>
                          <a:cs typeface="Times New Roman" pitchFamily="18" charset="0"/>
                        </a:rPr>
                        <a:t>Government Investment Issue</a:t>
                      </a:r>
                      <a:r>
                        <a:rPr lang="fa-IR" sz="1200" b="1" dirty="0">
                          <a:effectLst/>
                          <a:cs typeface="B Titr" pitchFamily="2" charset="-78"/>
                        </a:rPr>
                        <a:t>)</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مدیریت نقدینگی</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اوراق خزانه</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بیع العینه، بیع دین</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ندارد</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03"/>
                  </a:ext>
                </a:extLst>
              </a:tr>
              <a:tr h="441515">
                <a:tc>
                  <a:txBody>
                    <a:bodyPr/>
                    <a:lstStyle/>
                    <a:p>
                      <a:pPr algn="ctr" rtl="1">
                        <a:lnSpc>
                          <a:spcPct val="115000"/>
                        </a:lnSpc>
                        <a:spcAft>
                          <a:spcPts val="0"/>
                        </a:spcAft>
                      </a:pPr>
                      <a:r>
                        <a:rPr lang="fa-IR" sz="1200" b="1" dirty="0">
                          <a:effectLst/>
                          <a:cs typeface="B Titr" pitchFamily="2" charset="-78"/>
                        </a:rPr>
                        <a:t>اسناد پولی بانک مرکزی (</a:t>
                      </a:r>
                      <a:r>
                        <a:rPr lang="en-US" sz="1100" b="1" kern="1200" dirty="0">
                          <a:solidFill>
                            <a:schemeClr val="dk1"/>
                          </a:solidFill>
                          <a:effectLst/>
                          <a:latin typeface="Times New Roman" pitchFamily="18" charset="0"/>
                          <a:ea typeface="+mn-ea"/>
                          <a:cs typeface="Times New Roman" pitchFamily="18" charset="0"/>
                        </a:rPr>
                        <a:t>Bank Negara Monetary Notes</a:t>
                      </a:r>
                      <a:r>
                        <a:rPr lang="fa-IR" sz="1200" b="1" dirty="0">
                          <a:effectLst/>
                          <a:cs typeface="B Titr" pitchFamily="2" charset="-78"/>
                        </a:rPr>
                        <a:t>)</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مدیریت نقدینگی در نظام بانکی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اوراق خزانه</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بیع نقدی، بیع العینه، مرابحه</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قابل بررسی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04"/>
                  </a:ext>
                </a:extLst>
              </a:tr>
              <a:tr h="441515">
                <a:tc>
                  <a:txBody>
                    <a:bodyPr/>
                    <a:lstStyle/>
                    <a:p>
                      <a:pPr algn="ctr" rtl="1">
                        <a:lnSpc>
                          <a:spcPct val="115000"/>
                        </a:lnSpc>
                        <a:spcAft>
                          <a:spcPts val="0"/>
                        </a:spcAft>
                      </a:pPr>
                      <a:r>
                        <a:rPr lang="fa-IR" sz="1200" b="1" dirty="0">
                          <a:effectLst/>
                          <a:cs typeface="B Titr" pitchFamily="2" charset="-78"/>
                        </a:rPr>
                        <a:t>موافقت نامه فروش و بازخرید (</a:t>
                      </a:r>
                      <a:r>
                        <a:rPr lang="en-US" sz="1100" b="1" kern="1200" dirty="0">
                          <a:solidFill>
                            <a:schemeClr val="dk1"/>
                          </a:solidFill>
                          <a:effectLst/>
                          <a:latin typeface="Times New Roman" pitchFamily="18" charset="0"/>
                          <a:ea typeface="+mn-ea"/>
                          <a:cs typeface="Times New Roman" pitchFamily="18" charset="0"/>
                        </a:rPr>
                        <a:t>Sell and Buy Back Agreement</a:t>
                      </a:r>
                      <a:r>
                        <a:rPr lang="fa-IR" sz="1200" b="1" dirty="0">
                          <a:effectLst/>
                          <a:cs typeface="B Titr" pitchFamily="2" charset="-78"/>
                        </a:rPr>
                        <a:t>)</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مدیریت نقدینگی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قبولی بازخرید (ریپو)</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بیع نقدی ـ بیع العینه</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قابل بررسی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05"/>
                  </a:ext>
                </a:extLst>
              </a:tr>
              <a:tr h="217098">
                <a:tc>
                  <a:txBody>
                    <a:bodyPr/>
                    <a:lstStyle/>
                    <a:p>
                      <a:pPr algn="ctr" rtl="1">
                        <a:lnSpc>
                          <a:spcPct val="115000"/>
                        </a:lnSpc>
                        <a:spcAft>
                          <a:spcPts val="0"/>
                        </a:spcAft>
                      </a:pPr>
                      <a:r>
                        <a:rPr lang="fa-IR" sz="1200" b="1" dirty="0">
                          <a:effectLst/>
                          <a:cs typeface="B Titr" pitchFamily="2" charset="-78"/>
                        </a:rPr>
                        <a:t>پیش معامله (</a:t>
                      </a:r>
                      <a:r>
                        <a:rPr lang="en-US" sz="1100" b="1" kern="1200" dirty="0">
                          <a:solidFill>
                            <a:schemeClr val="dk1"/>
                          </a:solidFill>
                          <a:effectLst/>
                          <a:latin typeface="Times New Roman" pitchFamily="18" charset="0"/>
                          <a:ea typeface="+mn-ea"/>
                          <a:cs typeface="Times New Roman" pitchFamily="18" charset="0"/>
                        </a:rPr>
                        <a:t>When Issue</a:t>
                      </a:r>
                      <a:r>
                        <a:rPr lang="fa-IR" sz="1200" b="1" dirty="0">
                          <a:effectLst/>
                          <a:cs typeface="B Titr" pitchFamily="2" charset="-78"/>
                        </a:rPr>
                        <a:t>)</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کمک به کشف قیمت</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پیش معامله</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تعهد به بیع</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قابل بررسی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06"/>
                  </a:ext>
                </a:extLst>
              </a:tr>
              <a:tr h="441515">
                <a:tc>
                  <a:txBody>
                    <a:bodyPr/>
                    <a:lstStyle/>
                    <a:p>
                      <a:pPr algn="ctr" rtl="1">
                        <a:lnSpc>
                          <a:spcPct val="115000"/>
                        </a:lnSpc>
                        <a:spcAft>
                          <a:spcPts val="0"/>
                        </a:spcAft>
                      </a:pPr>
                      <a:r>
                        <a:rPr lang="fa-IR" sz="1200" b="1" dirty="0">
                          <a:effectLst/>
                          <a:cs typeface="B Titr" pitchFamily="2" charset="-78"/>
                        </a:rPr>
                        <a:t>اوراق حواله اسلامی (</a:t>
                      </a:r>
                      <a:r>
                        <a:rPr lang="en-US" sz="1100" b="1" kern="1200" dirty="0">
                          <a:solidFill>
                            <a:schemeClr val="dk1"/>
                          </a:solidFill>
                          <a:effectLst/>
                          <a:latin typeface="Times New Roman" pitchFamily="18" charset="0"/>
                          <a:ea typeface="+mn-ea"/>
                          <a:cs typeface="Times New Roman" pitchFamily="18" charset="0"/>
                        </a:rPr>
                        <a:t>Islamic Accepted Bills</a:t>
                      </a:r>
                      <a:r>
                        <a:rPr lang="fa-IR" sz="1200" b="1" dirty="0">
                          <a:effectLst/>
                          <a:cs typeface="B Titr" pitchFamily="2" charset="-78"/>
                        </a:rPr>
                        <a:t>)</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تامین مالی معاملات تجاری داخلی و خارجی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حواله (پذیره) بانکی</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مضاربه، بیع دین</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ندارد</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07"/>
                  </a:ext>
                </a:extLst>
              </a:tr>
              <a:tr h="441515">
                <a:tc>
                  <a:txBody>
                    <a:bodyPr/>
                    <a:lstStyle/>
                    <a:p>
                      <a:pPr algn="ctr" rtl="1">
                        <a:lnSpc>
                          <a:spcPct val="115000"/>
                        </a:lnSpc>
                        <a:spcAft>
                          <a:spcPts val="0"/>
                        </a:spcAft>
                      </a:pPr>
                      <a:r>
                        <a:rPr lang="fa-IR" sz="1200" b="1" dirty="0">
                          <a:effectLst/>
                          <a:cs typeface="B Titr" pitchFamily="2" charset="-78"/>
                        </a:rPr>
                        <a:t>ابزار سپرده قابل معامله اسلامی (</a:t>
                      </a:r>
                      <a:r>
                        <a:rPr lang="en-US" sz="1100" b="1" kern="1200" dirty="0">
                          <a:solidFill>
                            <a:schemeClr val="dk1"/>
                          </a:solidFill>
                          <a:effectLst/>
                          <a:latin typeface="Times New Roman" pitchFamily="18" charset="0"/>
                          <a:ea typeface="+mn-ea"/>
                          <a:cs typeface="Times New Roman" pitchFamily="18" charset="0"/>
                        </a:rPr>
                        <a:t>Islamic </a:t>
                      </a:r>
                      <a:r>
                        <a:rPr lang="en-US" sz="1100" b="1" kern="1200" dirty="0" smtClean="0">
                          <a:solidFill>
                            <a:schemeClr val="dk1"/>
                          </a:solidFill>
                          <a:effectLst/>
                          <a:latin typeface="Times New Roman" pitchFamily="18" charset="0"/>
                          <a:ea typeface="+mn-ea"/>
                          <a:cs typeface="Times New Roman" pitchFamily="18" charset="0"/>
                        </a:rPr>
                        <a:t>Negotiable </a:t>
                      </a:r>
                      <a:r>
                        <a:rPr lang="en-US" sz="1100" b="1" kern="1200" dirty="0">
                          <a:solidFill>
                            <a:schemeClr val="dk1"/>
                          </a:solidFill>
                          <a:effectLst/>
                          <a:latin typeface="Times New Roman" pitchFamily="18" charset="0"/>
                          <a:ea typeface="+mn-ea"/>
                          <a:cs typeface="Times New Roman" pitchFamily="18" charset="0"/>
                        </a:rPr>
                        <a:t>Instruments of Deposit</a:t>
                      </a:r>
                      <a:r>
                        <a:rPr lang="fa-IR" sz="1200" b="1" dirty="0">
                          <a:effectLst/>
                          <a:cs typeface="B Titr" pitchFamily="2" charset="-78"/>
                        </a:rPr>
                        <a:t>)</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ایجاد بازده در سپرده های مدت دار</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سپرده مدت دار با سررسید ثابت</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مضاربه</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ندارد</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08"/>
                  </a:ext>
                </a:extLst>
              </a:tr>
              <a:tr h="441515">
                <a:tc>
                  <a:txBody>
                    <a:bodyPr/>
                    <a:lstStyle/>
                    <a:p>
                      <a:pPr algn="ctr" rtl="1">
                        <a:lnSpc>
                          <a:spcPct val="115000"/>
                        </a:lnSpc>
                        <a:spcAft>
                          <a:spcPts val="0"/>
                        </a:spcAft>
                      </a:pPr>
                      <a:r>
                        <a:rPr lang="fa-IR" sz="1200" b="1" dirty="0">
                          <a:effectLst/>
                          <a:cs typeface="B Titr" pitchFamily="2" charset="-78"/>
                        </a:rPr>
                        <a:t>گواهی بدهی اسلامی قابل معامله (</a:t>
                      </a:r>
                      <a:r>
                        <a:rPr lang="en-US" sz="1100" b="1" kern="1200" dirty="0">
                          <a:solidFill>
                            <a:schemeClr val="dk1"/>
                          </a:solidFill>
                          <a:effectLst/>
                          <a:latin typeface="Times New Roman" pitchFamily="18" charset="0"/>
                          <a:ea typeface="+mn-ea"/>
                          <a:cs typeface="Times New Roman" pitchFamily="18" charset="0"/>
                        </a:rPr>
                        <a:t>Negotiable Islamic Debt Certificate</a:t>
                      </a:r>
                      <a:r>
                        <a:rPr lang="fa-IR" sz="1200" b="1" dirty="0">
                          <a:effectLst/>
                          <a:cs typeface="B Titr" pitchFamily="2" charset="-78"/>
                        </a:rPr>
                        <a:t>)</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ایجاد بازده و مدیریت نقدینگی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سپرده مدت دار</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بیع نسیه</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دارد (بر اساس بیع دین)</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09"/>
                  </a:ext>
                </a:extLst>
              </a:tr>
              <a:tr h="441515">
                <a:tc>
                  <a:txBody>
                    <a:bodyPr/>
                    <a:lstStyle/>
                    <a:p>
                      <a:pPr algn="ctr" rtl="1">
                        <a:lnSpc>
                          <a:spcPct val="115000"/>
                        </a:lnSpc>
                        <a:spcAft>
                          <a:spcPts val="0"/>
                        </a:spcAft>
                      </a:pPr>
                      <a:r>
                        <a:rPr lang="fa-IR" sz="1200" b="1" dirty="0">
                          <a:effectLst/>
                          <a:cs typeface="B Titr" pitchFamily="2" charset="-78"/>
                        </a:rPr>
                        <a:t>اوراق بدهی خصوصی اسلامی (</a:t>
                      </a:r>
                      <a:r>
                        <a:rPr lang="en-US" sz="1100" b="1" kern="1200" dirty="0">
                          <a:solidFill>
                            <a:schemeClr val="dk1"/>
                          </a:solidFill>
                          <a:effectLst/>
                          <a:latin typeface="Times New Roman" pitchFamily="18" charset="0"/>
                          <a:ea typeface="+mn-ea"/>
                          <a:cs typeface="Times New Roman" pitchFamily="18" charset="0"/>
                        </a:rPr>
                        <a:t>Islamic Private Debt Securities</a:t>
                      </a:r>
                      <a:r>
                        <a:rPr lang="fa-IR" sz="1200" b="1" dirty="0">
                          <a:effectLst/>
                          <a:cs typeface="B Titr" pitchFamily="2" charset="-78"/>
                        </a:rPr>
                        <a:t>)</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تامین مالی و مدیریت نقدینگی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اوراق قرضه شرکتی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بیع نسیه، </a:t>
                      </a:r>
                      <a:r>
                        <a:rPr lang="fa-IR" sz="1200" b="1" dirty="0" smtClean="0">
                          <a:effectLst/>
                          <a:cs typeface="B Titr" pitchFamily="2" charset="-78"/>
                        </a:rPr>
                        <a:t>مرابحه، </a:t>
                      </a:r>
                      <a:r>
                        <a:rPr lang="fa-IR" sz="1200" b="1" dirty="0">
                          <a:effectLst/>
                          <a:cs typeface="B Titr" pitchFamily="2" charset="-78"/>
                        </a:rPr>
                        <a:t>مضاربه، بیع دین</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دارد (بجز مضاربه)</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10"/>
                  </a:ext>
                </a:extLst>
              </a:tr>
              <a:tr h="217098">
                <a:tc>
                  <a:txBody>
                    <a:bodyPr/>
                    <a:lstStyle/>
                    <a:p>
                      <a:pPr algn="ctr" rtl="1">
                        <a:lnSpc>
                          <a:spcPct val="115000"/>
                        </a:lnSpc>
                        <a:spcAft>
                          <a:spcPts val="0"/>
                        </a:spcAft>
                      </a:pPr>
                      <a:r>
                        <a:rPr lang="fa-IR" sz="1200" b="1" dirty="0">
                          <a:effectLst/>
                          <a:cs typeface="B Titr" pitchFamily="2" charset="-78"/>
                        </a:rPr>
                        <a:t>موافقتنامه رهن (</a:t>
                      </a:r>
                      <a:r>
                        <a:rPr lang="en-US" sz="1100" b="1" kern="1200" dirty="0" err="1">
                          <a:solidFill>
                            <a:schemeClr val="dk1"/>
                          </a:solidFill>
                          <a:effectLst/>
                          <a:latin typeface="Times New Roman" pitchFamily="18" charset="0"/>
                          <a:ea typeface="+mn-ea"/>
                          <a:cs typeface="Times New Roman" pitchFamily="18" charset="0"/>
                        </a:rPr>
                        <a:t>Rahn</a:t>
                      </a:r>
                      <a:r>
                        <a:rPr lang="en-US" sz="1100" b="1" kern="1200" dirty="0">
                          <a:solidFill>
                            <a:schemeClr val="dk1"/>
                          </a:solidFill>
                          <a:effectLst/>
                          <a:latin typeface="Times New Roman" pitchFamily="18" charset="0"/>
                          <a:ea typeface="+mn-ea"/>
                          <a:cs typeface="Times New Roman" pitchFamily="18" charset="0"/>
                        </a:rPr>
                        <a:t> Agreement</a:t>
                      </a:r>
                      <a:r>
                        <a:rPr lang="fa-IR" sz="1200" b="1" dirty="0">
                          <a:effectLst/>
                          <a:cs typeface="B Titr" pitchFamily="2" charset="-78"/>
                        </a:rPr>
                        <a:t>)</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مدیریت نقدینگی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قبولی بازخرید</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قرض الحسنه، رهن، هبه</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قابل بررسی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11"/>
                  </a:ext>
                </a:extLst>
              </a:tr>
              <a:tr h="217098">
                <a:tc>
                  <a:txBody>
                    <a:bodyPr/>
                    <a:lstStyle/>
                    <a:p>
                      <a:pPr algn="ctr" rtl="1">
                        <a:lnSpc>
                          <a:spcPct val="115000"/>
                        </a:lnSpc>
                        <a:spcAft>
                          <a:spcPts val="0"/>
                        </a:spcAft>
                      </a:pPr>
                      <a:r>
                        <a:rPr lang="fa-IR" sz="1200" b="1">
                          <a:effectLst/>
                          <a:cs typeface="B Titr" pitchFamily="2" charset="-78"/>
                        </a:rPr>
                        <a:t>مرابحه موازی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مدیریت نقدینگی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ندارد</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مرابحه (بیع العینه)</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دارد</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12"/>
                  </a:ext>
                </a:extLst>
              </a:tr>
              <a:tr h="217098">
                <a:tc>
                  <a:txBody>
                    <a:bodyPr/>
                    <a:lstStyle/>
                    <a:p>
                      <a:pPr algn="ctr" rtl="1">
                        <a:lnSpc>
                          <a:spcPct val="115000"/>
                        </a:lnSpc>
                        <a:spcAft>
                          <a:spcPts val="0"/>
                        </a:spcAft>
                      </a:pPr>
                      <a:r>
                        <a:rPr lang="fa-IR" sz="1200" b="1">
                          <a:effectLst/>
                          <a:cs typeface="B Titr" pitchFamily="2" charset="-78"/>
                        </a:rPr>
                        <a:t>تسهیلات مشارکتی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مدیریت نقدینگی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ندارد</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مشارکت </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دارد</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13"/>
                  </a:ext>
                </a:extLst>
              </a:tr>
              <a:tr h="217098">
                <a:tc>
                  <a:txBody>
                    <a:bodyPr/>
                    <a:lstStyle/>
                    <a:p>
                      <a:pPr algn="ctr" rtl="1">
                        <a:lnSpc>
                          <a:spcPct val="115000"/>
                        </a:lnSpc>
                        <a:spcAft>
                          <a:spcPts val="0"/>
                        </a:spcAft>
                      </a:pPr>
                      <a:r>
                        <a:rPr lang="fa-IR" sz="1200" b="1">
                          <a:effectLst/>
                          <a:cs typeface="B Titr" pitchFamily="2" charset="-78"/>
                        </a:rPr>
                        <a:t>مشارکت متقابل</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مدیریت نقدینگی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ندارد</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مشارکت</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قابل بررسی</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14"/>
                  </a:ext>
                </a:extLst>
              </a:tr>
              <a:tr h="217098">
                <a:tc>
                  <a:txBody>
                    <a:bodyPr/>
                    <a:lstStyle/>
                    <a:p>
                      <a:pPr algn="ctr" rtl="1">
                        <a:lnSpc>
                          <a:spcPct val="115000"/>
                        </a:lnSpc>
                        <a:spcAft>
                          <a:spcPts val="0"/>
                        </a:spcAft>
                      </a:pPr>
                      <a:r>
                        <a:rPr lang="fa-IR" sz="1200" b="1">
                          <a:effectLst/>
                          <a:cs typeface="B Titr" pitchFamily="2" charset="-78"/>
                        </a:rPr>
                        <a:t>گواهی سپرده عام و خاص</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تامین مالی و مدیریت نقدینگی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گواهی سپرده قابل معامله</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مضاربه / وکالت</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دارد</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15"/>
                  </a:ext>
                </a:extLst>
              </a:tr>
              <a:tr h="217098">
                <a:tc>
                  <a:txBody>
                    <a:bodyPr/>
                    <a:lstStyle/>
                    <a:p>
                      <a:pPr algn="ctr" rtl="1">
                        <a:lnSpc>
                          <a:spcPct val="115000"/>
                        </a:lnSpc>
                        <a:spcAft>
                          <a:spcPts val="0"/>
                        </a:spcAft>
                      </a:pPr>
                      <a:r>
                        <a:rPr lang="fa-IR" sz="1200" b="1">
                          <a:effectLst/>
                          <a:cs typeface="B Titr" pitchFamily="2" charset="-78"/>
                        </a:rPr>
                        <a:t>خرید و فروش دین</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تامین مالی تجاری و مدیریت نقدینگی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ابزار تنزیل</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بیع دین</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دارد</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16"/>
                  </a:ext>
                </a:extLst>
              </a:tr>
              <a:tr h="441515">
                <a:tc>
                  <a:txBody>
                    <a:bodyPr/>
                    <a:lstStyle/>
                    <a:p>
                      <a:pPr algn="ctr" rtl="1">
                        <a:lnSpc>
                          <a:spcPct val="115000"/>
                        </a:lnSpc>
                        <a:spcAft>
                          <a:spcPts val="0"/>
                        </a:spcAft>
                      </a:pPr>
                      <a:r>
                        <a:rPr lang="fa-IR" sz="1200" b="1">
                          <a:effectLst/>
                          <a:cs typeface="B Titr" pitchFamily="2" charset="-78"/>
                        </a:rPr>
                        <a:t>انواع صکوک</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ایجاد بازار ثانویه فعال برای بدهی های دارای وثیقه دارایی های حقیقی  یا مالی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اوراق بهادار به پشتوانه دارایی</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a:effectLst/>
                          <a:cs typeface="B Titr" pitchFamily="2" charset="-78"/>
                        </a:rPr>
                        <a:t>انواع عقود اسلامی</a:t>
                      </a:r>
                      <a:endParaRPr lang="en-US" sz="1200" b="1" i="1">
                        <a:effectLst/>
                        <a:latin typeface="Candara" panose="020E0502030303020204" pitchFamily="34" charset="0"/>
                        <a:ea typeface="Calibri" panose="020F0502020204030204" pitchFamily="34" charset="0"/>
                        <a:cs typeface="B Titr" pitchFamily="2" charset="-78"/>
                      </a:endParaRPr>
                    </a:p>
                  </a:txBody>
                  <a:tcPr marL="57330" marR="57330" marT="0" marB="0" anchor="ctr"/>
                </a:tc>
                <a:tc>
                  <a:txBody>
                    <a:bodyPr/>
                    <a:lstStyle/>
                    <a:p>
                      <a:pPr algn="ctr" rtl="1">
                        <a:lnSpc>
                          <a:spcPct val="115000"/>
                        </a:lnSpc>
                        <a:spcAft>
                          <a:spcPts val="0"/>
                        </a:spcAft>
                      </a:pPr>
                      <a:r>
                        <a:rPr lang="fa-IR" sz="1200" b="1" dirty="0">
                          <a:effectLst/>
                          <a:cs typeface="B Titr" pitchFamily="2" charset="-78"/>
                        </a:rPr>
                        <a:t>قابل بررسی</a:t>
                      </a:r>
                      <a:endParaRPr lang="en-US" sz="1200" b="1" i="1" dirty="0">
                        <a:effectLst/>
                        <a:latin typeface="Candara" panose="020E0502030303020204" pitchFamily="34" charset="0"/>
                        <a:ea typeface="Calibri" panose="020F0502020204030204" pitchFamily="34" charset="0"/>
                        <a:cs typeface="B Titr" pitchFamily="2" charset="-78"/>
                      </a:endParaRPr>
                    </a:p>
                  </a:txBody>
                  <a:tcPr marL="57330" marR="57330" marT="0" marB="0" anchor="ctr"/>
                </a:tc>
                <a:extLst>
                  <a:ext uri="{0D108BD9-81ED-4DB2-BD59-A6C34878D82A}">
                    <a16:rowId xmlns:a16="http://schemas.microsoft.com/office/drawing/2014/main" val="10017"/>
                  </a:ext>
                </a:extLst>
              </a:tr>
            </a:tbl>
          </a:graphicData>
        </a:graphic>
      </p:graphicFrame>
      <p:sp>
        <p:nvSpPr>
          <p:cNvPr id="6" name="Rectangle 5"/>
          <p:cNvSpPr/>
          <p:nvPr/>
        </p:nvSpPr>
        <p:spPr>
          <a:xfrm>
            <a:off x="1842218" y="6604084"/>
            <a:ext cx="7302500" cy="253916"/>
          </a:xfrm>
          <a:prstGeom prst="rect">
            <a:avLst/>
          </a:prstGeom>
        </p:spPr>
        <p:txBody>
          <a:bodyPr wrap="square">
            <a:spAutoFit/>
          </a:bodyPr>
          <a:lstStyle/>
          <a:p>
            <a:r>
              <a:rPr lang="fa-IR" sz="1050" dirty="0" smtClean="0">
                <a:cs typeface="B Titr" pitchFamily="2" charset="-78"/>
              </a:rPr>
              <a:t>منبع: آسیب </a:t>
            </a:r>
            <a:r>
              <a:rPr lang="fa-IR" sz="1050" dirty="0">
                <a:cs typeface="B Titr" pitchFamily="2" charset="-78"/>
              </a:rPr>
              <a:t>شناسی بازار بین بانکی ریالی در ایران با تاکید بر ابعاد فقهی رسول خوانساری </a:t>
            </a:r>
            <a:r>
              <a:rPr lang="fa-IR" sz="1050" dirty="0" smtClean="0">
                <a:cs typeface="B Titr" pitchFamily="2" charset="-78"/>
              </a:rPr>
              <a:t>پژوهشكده </a:t>
            </a:r>
            <a:r>
              <a:rPr lang="fa-IR" sz="1050" dirty="0">
                <a:cs typeface="B Titr" pitchFamily="2" charset="-78"/>
              </a:rPr>
              <a:t>پولی و بانکی 1393</a:t>
            </a:r>
          </a:p>
        </p:txBody>
      </p:sp>
      <p:sp>
        <p:nvSpPr>
          <p:cNvPr id="7" name="Rounded Rectangle 6"/>
          <p:cNvSpPr/>
          <p:nvPr/>
        </p:nvSpPr>
        <p:spPr>
          <a:xfrm>
            <a:off x="1587260" y="0"/>
            <a:ext cx="10877910" cy="396815"/>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Titr" pitchFamily="2" charset="-78"/>
              </a:rPr>
              <a:t>مهمترين ابزارهاي مالي اسلامي</a:t>
            </a:r>
            <a:endParaRPr lang="fa-IR" sz="2800" b="1" dirty="0">
              <a:solidFill>
                <a:schemeClr val="tx1"/>
              </a:solidFill>
              <a:cs typeface="B Titr" pitchFamily="2" charset="-78"/>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17281091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0075" y="1495425"/>
            <a:ext cx="7096125" cy="4876799"/>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lnSpc>
                <a:spcPct val="150000"/>
              </a:lnSpc>
            </a:pPr>
            <a:r>
              <a:rPr lang="fa-IR" sz="4800" b="1" dirty="0" smtClean="0">
                <a:solidFill>
                  <a:schemeClr val="tx1"/>
                </a:solidFill>
                <a:latin typeface="Candara" panose="020E0502030303020204" pitchFamily="34" charset="0"/>
                <a:cs typeface="B Titr" pitchFamily="2" charset="-78"/>
              </a:rPr>
              <a:t>مروري بر آخرين وضعيت صنعت خدمات مالي اسلامي</a:t>
            </a:r>
          </a:p>
          <a:p>
            <a:pPr lvl="0" algn="ctr" rtl="0">
              <a:lnSpc>
                <a:spcPct val="150000"/>
              </a:lnSpc>
            </a:pPr>
            <a:r>
              <a:rPr lang="fa-IR" sz="2800" b="1" dirty="0" smtClean="0">
                <a:solidFill>
                  <a:schemeClr val="tx1"/>
                </a:solidFill>
                <a:latin typeface="Candara" panose="020E0502030303020204" pitchFamily="34" charset="0"/>
                <a:cs typeface="B Titr" pitchFamily="2" charset="-78"/>
              </a:rPr>
              <a:t>براساس گزارش منتشره</a:t>
            </a:r>
          </a:p>
          <a:p>
            <a:pPr lvl="0" algn="ctr" rtl="0">
              <a:lnSpc>
                <a:spcPct val="150000"/>
              </a:lnSpc>
            </a:pPr>
            <a:r>
              <a:rPr lang="en-US" sz="2800" b="1" dirty="0" smtClean="0">
                <a:solidFill>
                  <a:schemeClr val="tx1"/>
                </a:solidFill>
                <a:latin typeface="Times New Roman" pitchFamily="18" charset="0"/>
                <a:cs typeface="Times New Roman" pitchFamily="18" charset="0"/>
              </a:rPr>
              <a:t>IFSB</a:t>
            </a:r>
            <a:r>
              <a:rPr lang="en-US" sz="2800" b="1" dirty="0" smtClean="0">
                <a:solidFill>
                  <a:schemeClr val="tx1"/>
                </a:solidFill>
                <a:latin typeface="Candara" panose="020E0502030303020204" pitchFamily="34" charset="0"/>
                <a:cs typeface="B Titr" pitchFamily="2" charset="-78"/>
              </a:rPr>
              <a:t> </a:t>
            </a:r>
            <a:r>
              <a:rPr lang="fa-IR" sz="2800" b="1" dirty="0" smtClean="0">
                <a:solidFill>
                  <a:schemeClr val="tx1"/>
                </a:solidFill>
                <a:latin typeface="Candara" panose="020E0502030303020204" pitchFamily="34" charset="0"/>
                <a:cs typeface="B Titr" pitchFamily="2" charset="-78"/>
              </a:rPr>
              <a:t> 2018</a:t>
            </a:r>
            <a:endParaRPr lang="en-US" sz="2800" b="1" dirty="0" smtClean="0">
              <a:solidFill>
                <a:schemeClr val="tx1"/>
              </a:solidFill>
              <a:cs typeface="B Titr"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2408394457"/>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11891626"/>
              </p:ext>
            </p:extLst>
          </p:nvPr>
        </p:nvGraphicFramePr>
        <p:xfrm>
          <a:off x="483477" y="1628119"/>
          <a:ext cx="10517898" cy="4624550"/>
        </p:xfrm>
        <a:graphic>
          <a:graphicData uri="http://schemas.openxmlformats.org/drawingml/2006/table">
            <a:tbl>
              <a:tblPr rtl="1" firstRow="1" firstCol="1" bandRow="1">
                <a:tableStyleId>{72833802-FEF1-4C79-8D5D-14CF1EAF98D9}</a:tableStyleId>
              </a:tblPr>
              <a:tblGrid>
                <a:gridCol w="2076450">
                  <a:extLst>
                    <a:ext uri="{9D8B030D-6E8A-4147-A177-3AD203B41FA5}">
                      <a16:colId xmlns:a16="http://schemas.microsoft.com/office/drawing/2014/main" val="20000"/>
                    </a:ext>
                  </a:extLst>
                </a:gridCol>
                <a:gridCol w="1352550">
                  <a:extLst>
                    <a:ext uri="{9D8B030D-6E8A-4147-A177-3AD203B41FA5}">
                      <a16:colId xmlns:a16="http://schemas.microsoft.com/office/drawing/2014/main" val="20001"/>
                    </a:ext>
                  </a:extLst>
                </a:gridCol>
                <a:gridCol w="1276350">
                  <a:extLst>
                    <a:ext uri="{9D8B030D-6E8A-4147-A177-3AD203B41FA5}">
                      <a16:colId xmlns:a16="http://schemas.microsoft.com/office/drawing/2014/main" val="20002"/>
                    </a:ext>
                  </a:extLst>
                </a:gridCol>
                <a:gridCol w="1797597">
                  <a:extLst>
                    <a:ext uri="{9D8B030D-6E8A-4147-A177-3AD203B41FA5}">
                      <a16:colId xmlns:a16="http://schemas.microsoft.com/office/drawing/2014/main" val="20003"/>
                    </a:ext>
                  </a:extLst>
                </a:gridCol>
                <a:gridCol w="1587062">
                  <a:extLst>
                    <a:ext uri="{9D8B030D-6E8A-4147-A177-3AD203B41FA5}">
                      <a16:colId xmlns:a16="http://schemas.microsoft.com/office/drawing/2014/main" val="20004"/>
                    </a:ext>
                  </a:extLst>
                </a:gridCol>
                <a:gridCol w="1188700">
                  <a:extLst>
                    <a:ext uri="{9D8B030D-6E8A-4147-A177-3AD203B41FA5}">
                      <a16:colId xmlns:a16="http://schemas.microsoft.com/office/drawing/2014/main" val="20005"/>
                    </a:ext>
                  </a:extLst>
                </a:gridCol>
                <a:gridCol w="1239189">
                  <a:extLst>
                    <a:ext uri="{9D8B030D-6E8A-4147-A177-3AD203B41FA5}">
                      <a16:colId xmlns:a16="http://schemas.microsoft.com/office/drawing/2014/main" val="20006"/>
                    </a:ext>
                  </a:extLst>
                </a:gridCol>
              </a:tblGrid>
              <a:tr h="660650">
                <a:tc>
                  <a:txBody>
                    <a:bodyPr/>
                    <a:lstStyle/>
                    <a:p>
                      <a:pPr marL="0" marR="0" algn="ctr" rtl="1">
                        <a:lnSpc>
                          <a:spcPct val="115000"/>
                        </a:lnSpc>
                        <a:spcBef>
                          <a:spcPts val="0"/>
                        </a:spcBef>
                        <a:spcAft>
                          <a:spcPts val="0"/>
                        </a:spcAft>
                      </a:pPr>
                      <a:r>
                        <a:rPr lang="fa-IR" sz="1600" dirty="0">
                          <a:solidFill>
                            <a:schemeClr val="tx1"/>
                          </a:solidFill>
                          <a:effectLst/>
                          <a:cs typeface="B Titr" pitchFamily="2" charset="-78"/>
                        </a:rPr>
                        <a:t>منطقه</a:t>
                      </a:r>
                      <a:endParaRPr lang="en-US" sz="1800" b="0" dirty="0">
                        <a:solidFill>
                          <a:schemeClr val="tx1"/>
                        </a:solidFill>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solidFill>
                            <a:schemeClr val="tx1"/>
                          </a:solidFill>
                          <a:effectLst/>
                          <a:cs typeface="B Titr" pitchFamily="2" charset="-78"/>
                        </a:rPr>
                        <a:t>دارایی های بانکی</a:t>
                      </a:r>
                      <a:endParaRPr lang="en-US" sz="1800" b="0" dirty="0">
                        <a:solidFill>
                          <a:schemeClr val="tx1"/>
                        </a:solidFill>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solidFill>
                            <a:schemeClr val="tx1"/>
                          </a:solidFill>
                          <a:effectLst/>
                          <a:cs typeface="B Titr" pitchFamily="2" charset="-78"/>
                        </a:rPr>
                        <a:t>صکوک منتشره</a:t>
                      </a:r>
                      <a:endParaRPr lang="en-US" sz="1800" b="0" dirty="0">
                        <a:solidFill>
                          <a:schemeClr val="tx1"/>
                        </a:solidFill>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solidFill>
                            <a:schemeClr val="tx1"/>
                          </a:solidFill>
                          <a:effectLst/>
                          <a:cs typeface="B Titr" pitchFamily="2" charset="-78"/>
                        </a:rPr>
                        <a:t>دارایی های صندوق های اسلامی</a:t>
                      </a:r>
                      <a:endParaRPr lang="en-US" sz="1800" b="0" dirty="0">
                        <a:solidFill>
                          <a:schemeClr val="tx1"/>
                        </a:solidFill>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en-US" sz="1200" dirty="0">
                          <a:solidFill>
                            <a:schemeClr val="tx1"/>
                          </a:solidFill>
                          <a:effectLst/>
                          <a:cs typeface="B Titr" pitchFamily="2" charset="-78"/>
                        </a:rPr>
                        <a:t>TAKAFUL CONTRIBUTIONS</a:t>
                      </a:r>
                      <a:endParaRPr lang="en-US" sz="1800" b="0" dirty="0">
                        <a:solidFill>
                          <a:schemeClr val="tx1"/>
                        </a:solidFill>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solidFill>
                            <a:schemeClr val="tx1"/>
                          </a:solidFill>
                          <a:effectLst/>
                          <a:cs typeface="B Titr" pitchFamily="2" charset="-78"/>
                        </a:rPr>
                        <a:t>جمع کل</a:t>
                      </a:r>
                      <a:endParaRPr lang="en-US" sz="1800" b="0" dirty="0">
                        <a:solidFill>
                          <a:schemeClr val="tx1"/>
                        </a:solidFill>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solidFill>
                            <a:schemeClr val="tx1"/>
                          </a:solidFill>
                          <a:effectLst/>
                          <a:cs typeface="B Titr" pitchFamily="2" charset="-78"/>
                        </a:rPr>
                        <a:t>سهم</a:t>
                      </a:r>
                      <a:endParaRPr lang="en-US" sz="1800" dirty="0">
                        <a:solidFill>
                          <a:schemeClr val="tx1"/>
                        </a:solidFill>
                        <a:effectLst/>
                        <a:cs typeface="B Titr" pitchFamily="2" charset="-78"/>
                      </a:endParaRPr>
                    </a:p>
                    <a:p>
                      <a:pPr marL="0" marR="0" algn="ctr" rtl="1">
                        <a:lnSpc>
                          <a:spcPct val="115000"/>
                        </a:lnSpc>
                        <a:spcBef>
                          <a:spcPts val="0"/>
                        </a:spcBef>
                        <a:spcAft>
                          <a:spcPts val="0"/>
                        </a:spcAft>
                      </a:pPr>
                      <a:r>
                        <a:rPr lang="fa-IR" sz="1600" dirty="0">
                          <a:solidFill>
                            <a:schemeClr val="tx1"/>
                          </a:solidFill>
                          <a:effectLst/>
                          <a:cs typeface="B Titr" pitchFamily="2" charset="-78"/>
                        </a:rPr>
                        <a:t>(درصد)</a:t>
                      </a:r>
                      <a:endParaRPr lang="en-US" sz="1800" b="0" dirty="0">
                        <a:solidFill>
                          <a:schemeClr val="tx1"/>
                        </a:solidFill>
                        <a:effectLst/>
                        <a:latin typeface="Calibri"/>
                        <a:ea typeface="Calibri"/>
                        <a:cs typeface="B Titr" pitchFamily="2" charset="-78"/>
                      </a:endParaRPr>
                    </a:p>
                  </a:txBody>
                  <a:tcPr marL="68580" marR="68580" marT="0" marB="0" anchor="ctr"/>
                </a:tc>
                <a:extLst>
                  <a:ext uri="{0D108BD9-81ED-4DB2-BD59-A6C34878D82A}">
                    <a16:rowId xmlns:a16="http://schemas.microsoft.com/office/drawing/2014/main" val="10000"/>
                  </a:ext>
                </a:extLst>
              </a:tr>
              <a:tr h="660650">
                <a:tc>
                  <a:txBody>
                    <a:bodyPr/>
                    <a:lstStyle/>
                    <a:p>
                      <a:pPr marL="0" marR="0" algn="ctr" rtl="1">
                        <a:lnSpc>
                          <a:spcPct val="115000"/>
                        </a:lnSpc>
                        <a:spcBef>
                          <a:spcPts val="0"/>
                        </a:spcBef>
                        <a:spcAft>
                          <a:spcPts val="0"/>
                        </a:spcAft>
                      </a:pPr>
                      <a:r>
                        <a:rPr lang="fa-IR" sz="1600">
                          <a:effectLst/>
                          <a:cs typeface="B Titr" pitchFamily="2" charset="-78"/>
                        </a:rPr>
                        <a:t>آسیا</a:t>
                      </a:r>
                      <a:endParaRPr lang="en-US" sz="1800">
                        <a:effectLst/>
                        <a:cs typeface="B Titr" pitchFamily="2" charset="-78"/>
                      </a:endParaRPr>
                    </a:p>
                    <a:p>
                      <a:pPr marL="0" marR="0" algn="ctr" rtl="1">
                        <a:lnSpc>
                          <a:spcPct val="115000"/>
                        </a:lnSpc>
                        <a:spcBef>
                          <a:spcPts val="0"/>
                        </a:spcBef>
                        <a:spcAft>
                          <a:spcPts val="0"/>
                        </a:spcAft>
                      </a:pPr>
                      <a:r>
                        <a:rPr lang="fa-IR" sz="1600">
                          <a:effectLst/>
                          <a:cs typeface="B Titr" pitchFamily="2" charset="-78"/>
                        </a:rPr>
                        <a:t> </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232</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239.5</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24.8</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3.3</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499.6</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24.4</a:t>
                      </a:r>
                      <a:endParaRPr lang="en-US" sz="1800" b="0">
                        <a:effectLst/>
                        <a:latin typeface="Calibri"/>
                        <a:ea typeface="Calibri"/>
                        <a:cs typeface="B Titr" pitchFamily="2" charset="-78"/>
                      </a:endParaRPr>
                    </a:p>
                  </a:txBody>
                  <a:tcPr marL="68580" marR="68580" marT="0" marB="0" anchor="ctr"/>
                </a:tc>
                <a:extLst>
                  <a:ext uri="{0D108BD9-81ED-4DB2-BD59-A6C34878D82A}">
                    <a16:rowId xmlns:a16="http://schemas.microsoft.com/office/drawing/2014/main" val="10001"/>
                  </a:ext>
                </a:extLst>
              </a:tr>
              <a:tr h="660650">
                <a:tc>
                  <a:txBody>
                    <a:bodyPr/>
                    <a:lstStyle/>
                    <a:p>
                      <a:pPr marL="0" marR="0" algn="ctr" rtl="1">
                        <a:lnSpc>
                          <a:spcPct val="115000"/>
                        </a:lnSpc>
                        <a:spcBef>
                          <a:spcPts val="0"/>
                        </a:spcBef>
                        <a:spcAft>
                          <a:spcPts val="0"/>
                        </a:spcAft>
                      </a:pPr>
                      <a:r>
                        <a:rPr lang="fa-IR" sz="1600">
                          <a:effectLst/>
                          <a:cs typeface="B Titr" pitchFamily="2" charset="-78"/>
                        </a:rPr>
                        <a:t>شورای همکاری خلیج فارس</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683</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139.2</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26.8</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12.6</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861.6</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42</a:t>
                      </a:r>
                      <a:endParaRPr lang="en-US" sz="1800" b="0">
                        <a:effectLst/>
                        <a:latin typeface="Calibri"/>
                        <a:ea typeface="Calibri"/>
                        <a:cs typeface="B Titr" pitchFamily="2" charset="-78"/>
                      </a:endParaRPr>
                    </a:p>
                  </a:txBody>
                  <a:tcPr marL="68580" marR="68580" marT="0" marB="0" anchor="ctr"/>
                </a:tc>
                <a:extLst>
                  <a:ext uri="{0D108BD9-81ED-4DB2-BD59-A6C34878D82A}">
                    <a16:rowId xmlns:a16="http://schemas.microsoft.com/office/drawing/2014/main" val="10002"/>
                  </a:ext>
                </a:extLst>
              </a:tr>
              <a:tr h="660650">
                <a:tc>
                  <a:txBody>
                    <a:bodyPr/>
                    <a:lstStyle/>
                    <a:p>
                      <a:pPr marL="0" marR="0" algn="ctr" rtl="1">
                        <a:lnSpc>
                          <a:spcPct val="115000"/>
                        </a:lnSpc>
                        <a:spcBef>
                          <a:spcPts val="0"/>
                        </a:spcBef>
                        <a:spcAft>
                          <a:spcPts val="0"/>
                        </a:spcAft>
                      </a:pPr>
                      <a:r>
                        <a:rPr lang="fa-IR" sz="1600">
                          <a:effectLst/>
                          <a:cs typeface="B Titr" pitchFamily="2" charset="-78"/>
                        </a:rPr>
                        <a:t>خاورمیانه و شمال آفریقا</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589</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17.8</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0.1</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9.5</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596.4</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29.1</a:t>
                      </a:r>
                      <a:endParaRPr lang="en-US" sz="1800" b="0">
                        <a:effectLst/>
                        <a:latin typeface="Calibri"/>
                        <a:ea typeface="Calibri"/>
                        <a:cs typeface="B Titr" pitchFamily="2" charset="-78"/>
                      </a:endParaRPr>
                    </a:p>
                  </a:txBody>
                  <a:tcPr marL="68580" marR="68580" marT="0" marB="0" anchor="ctr"/>
                </a:tc>
                <a:extLst>
                  <a:ext uri="{0D108BD9-81ED-4DB2-BD59-A6C34878D82A}">
                    <a16:rowId xmlns:a16="http://schemas.microsoft.com/office/drawing/2014/main" val="10003"/>
                  </a:ext>
                </a:extLst>
              </a:tr>
              <a:tr h="660650">
                <a:tc>
                  <a:txBody>
                    <a:bodyPr/>
                    <a:lstStyle/>
                    <a:p>
                      <a:pPr marL="0" marR="0" algn="ctr" rtl="1">
                        <a:lnSpc>
                          <a:spcPct val="115000"/>
                        </a:lnSpc>
                        <a:spcBef>
                          <a:spcPts val="0"/>
                        </a:spcBef>
                        <a:spcAft>
                          <a:spcPts val="0"/>
                        </a:spcAft>
                      </a:pPr>
                      <a:r>
                        <a:rPr lang="fa-IR" sz="1600" dirty="0">
                          <a:effectLst/>
                          <a:cs typeface="B Titr" pitchFamily="2" charset="-78"/>
                        </a:rPr>
                        <a:t>آفریقا(به جز شمال)</a:t>
                      </a:r>
                      <a:endParaRPr lang="en-US" sz="1800" dirty="0">
                        <a:effectLst/>
                        <a:cs typeface="B Titr" pitchFamily="2" charset="-78"/>
                      </a:endParaRPr>
                    </a:p>
                    <a:p>
                      <a:pPr marL="0" marR="0" algn="r" rtl="1">
                        <a:lnSpc>
                          <a:spcPct val="115000"/>
                        </a:lnSpc>
                        <a:spcBef>
                          <a:spcPts val="0"/>
                        </a:spcBef>
                        <a:spcAft>
                          <a:spcPts val="0"/>
                        </a:spcAft>
                      </a:pPr>
                      <a:r>
                        <a:rPr lang="fa-IR" sz="1600" dirty="0">
                          <a:effectLst/>
                          <a:cs typeface="B Titr" pitchFamily="2" charset="-78"/>
                        </a:rPr>
                        <a:t> </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27.1</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2</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1.6</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0.7</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31.4</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1.5</a:t>
                      </a:r>
                      <a:endParaRPr lang="en-US" sz="1800" b="0" dirty="0">
                        <a:effectLst/>
                        <a:latin typeface="Calibri"/>
                        <a:ea typeface="Calibri"/>
                        <a:cs typeface="B Titr" pitchFamily="2" charset="-78"/>
                      </a:endParaRPr>
                    </a:p>
                  </a:txBody>
                  <a:tcPr marL="68580" marR="68580" marT="0" marB="0" anchor="ctr"/>
                </a:tc>
                <a:extLst>
                  <a:ext uri="{0D108BD9-81ED-4DB2-BD59-A6C34878D82A}">
                    <a16:rowId xmlns:a16="http://schemas.microsoft.com/office/drawing/2014/main" val="10004"/>
                  </a:ext>
                </a:extLst>
              </a:tr>
              <a:tr h="660650">
                <a:tc>
                  <a:txBody>
                    <a:bodyPr/>
                    <a:lstStyle/>
                    <a:p>
                      <a:pPr marL="0" marR="0" algn="ctr" rtl="1">
                        <a:lnSpc>
                          <a:spcPct val="115000"/>
                        </a:lnSpc>
                        <a:spcBef>
                          <a:spcPts val="0"/>
                        </a:spcBef>
                        <a:spcAft>
                          <a:spcPts val="0"/>
                        </a:spcAft>
                      </a:pPr>
                      <a:r>
                        <a:rPr lang="fa-IR" sz="1600">
                          <a:effectLst/>
                          <a:cs typeface="B Titr" pitchFamily="2" charset="-78"/>
                        </a:rPr>
                        <a:t>سایر مناطق</a:t>
                      </a:r>
                      <a:endParaRPr lang="en-US" sz="1800">
                        <a:effectLst/>
                        <a:cs typeface="B Titr" pitchFamily="2" charset="-78"/>
                      </a:endParaRPr>
                    </a:p>
                    <a:p>
                      <a:pPr marL="0" marR="0" algn="ctr" rtl="1">
                        <a:lnSpc>
                          <a:spcPct val="115000"/>
                        </a:lnSpc>
                        <a:spcBef>
                          <a:spcPts val="0"/>
                        </a:spcBef>
                        <a:spcAft>
                          <a:spcPts val="0"/>
                        </a:spcAft>
                      </a:pPr>
                      <a:r>
                        <a:rPr lang="fa-IR" sz="1600">
                          <a:effectLst/>
                          <a:cs typeface="B Titr" pitchFamily="2" charset="-78"/>
                        </a:rPr>
                        <a:t> </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46.4</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1.5</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13.3</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0</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61.3</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3</a:t>
                      </a:r>
                      <a:endParaRPr lang="en-US" sz="1800" b="0" dirty="0">
                        <a:effectLst/>
                        <a:latin typeface="Calibri"/>
                        <a:ea typeface="Calibri"/>
                        <a:cs typeface="B Titr" pitchFamily="2" charset="-78"/>
                      </a:endParaRPr>
                    </a:p>
                  </a:txBody>
                  <a:tcPr marL="68580" marR="68580" marT="0" marB="0" anchor="ctr"/>
                </a:tc>
                <a:extLst>
                  <a:ext uri="{0D108BD9-81ED-4DB2-BD59-A6C34878D82A}">
                    <a16:rowId xmlns:a16="http://schemas.microsoft.com/office/drawing/2014/main" val="10005"/>
                  </a:ext>
                </a:extLst>
              </a:tr>
              <a:tr h="660650">
                <a:tc>
                  <a:txBody>
                    <a:bodyPr/>
                    <a:lstStyle/>
                    <a:p>
                      <a:pPr marL="0" marR="0" algn="ctr" rtl="1">
                        <a:lnSpc>
                          <a:spcPct val="115000"/>
                        </a:lnSpc>
                        <a:spcBef>
                          <a:spcPts val="0"/>
                        </a:spcBef>
                        <a:spcAft>
                          <a:spcPts val="0"/>
                        </a:spcAft>
                      </a:pPr>
                      <a:r>
                        <a:rPr lang="fa-IR" sz="1600">
                          <a:effectLst/>
                          <a:cs typeface="B Titr" pitchFamily="2" charset="-78"/>
                        </a:rPr>
                        <a:t>جمع کل</a:t>
                      </a:r>
                      <a:endParaRPr lang="en-US" sz="1800">
                        <a:effectLst/>
                        <a:cs typeface="B Titr" pitchFamily="2" charset="-78"/>
                      </a:endParaRPr>
                    </a:p>
                    <a:p>
                      <a:pPr marL="0" marR="0" algn="ctr" rtl="1">
                        <a:lnSpc>
                          <a:spcPct val="115000"/>
                        </a:lnSpc>
                        <a:spcBef>
                          <a:spcPts val="0"/>
                        </a:spcBef>
                        <a:spcAft>
                          <a:spcPts val="0"/>
                        </a:spcAft>
                      </a:pPr>
                      <a:r>
                        <a:rPr lang="fa-IR" sz="1600">
                          <a:effectLst/>
                          <a:cs typeface="B Titr" pitchFamily="2" charset="-78"/>
                        </a:rPr>
                        <a:t> </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1557.5</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399.9</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66.7</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Titr" pitchFamily="2" charset="-78"/>
                        </a:rPr>
                        <a:t>26.1</a:t>
                      </a:r>
                      <a:endParaRPr lang="en-US" sz="1800" b="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2050.2</a:t>
                      </a:r>
                      <a:endParaRPr lang="en-US" sz="1800" b="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Titr" pitchFamily="2" charset="-78"/>
                        </a:rPr>
                        <a:t>100</a:t>
                      </a:r>
                      <a:endParaRPr lang="en-US" sz="1800" b="0" dirty="0">
                        <a:effectLst/>
                        <a:latin typeface="Calibri"/>
                        <a:ea typeface="Calibri"/>
                        <a:cs typeface="B Titr" pitchFamily="2" charset="-78"/>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Rounded Rectangle 4"/>
          <p:cNvSpPr/>
          <p:nvPr/>
        </p:nvSpPr>
        <p:spPr>
          <a:xfrm>
            <a:off x="1419225" y="512035"/>
            <a:ext cx="11087100" cy="8382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en-US" sz="2800" dirty="0" smtClean="0">
                <a:solidFill>
                  <a:schemeClr val="tx1"/>
                </a:solidFill>
                <a:cs typeface="B Titr" pitchFamily="2" charset="-78"/>
              </a:rPr>
              <a:t/>
            </a:r>
            <a:br>
              <a:rPr lang="en-US" sz="2800" dirty="0" smtClean="0">
                <a:solidFill>
                  <a:schemeClr val="tx1"/>
                </a:solidFill>
                <a:cs typeface="B Titr" pitchFamily="2" charset="-78"/>
              </a:rPr>
            </a:br>
            <a:r>
              <a:rPr lang="en-US" sz="2800" dirty="0" smtClean="0">
                <a:solidFill>
                  <a:schemeClr val="tx1"/>
                </a:solidFill>
                <a:cs typeface="B Titr" pitchFamily="2" charset="-78"/>
              </a:rPr>
              <a:t/>
            </a:r>
            <a:br>
              <a:rPr lang="en-US" sz="2800" dirty="0" smtClean="0">
                <a:solidFill>
                  <a:schemeClr val="tx1"/>
                </a:solidFill>
                <a:cs typeface="B Titr" pitchFamily="2" charset="-78"/>
              </a:rPr>
            </a:br>
            <a:r>
              <a:rPr lang="fa-IR" sz="2800" dirty="0" smtClean="0">
                <a:solidFill>
                  <a:schemeClr val="tx1"/>
                </a:solidFill>
                <a:cs typeface="B Titr" pitchFamily="2" charset="-78"/>
              </a:rPr>
              <a:t>تفکیک صنعت خدمات مالی اسلامی بر اساس منطقه</a:t>
            </a:r>
            <a:r>
              <a:rPr lang="en-US" sz="2800" dirty="0" smtClean="0">
                <a:solidFill>
                  <a:schemeClr val="tx1"/>
                </a:solidFill>
                <a:cs typeface="B Titr" pitchFamily="2" charset="-78"/>
              </a:rPr>
              <a:t> </a:t>
            </a:r>
            <a:r>
              <a:rPr lang="fa-IR" sz="2800" dirty="0" smtClean="0">
                <a:solidFill>
                  <a:schemeClr val="tx1"/>
                </a:solidFill>
                <a:cs typeface="B Titr" pitchFamily="2" charset="-78"/>
              </a:rPr>
              <a:t>و نوع دارایی (میلیارد دلار، 2017)</a:t>
            </a:r>
            <a:r>
              <a:rPr lang="en-US" sz="2800" dirty="0" smtClean="0">
                <a:solidFill>
                  <a:schemeClr val="tx1"/>
                </a:solidFill>
                <a:cs typeface="B Titr" pitchFamily="2" charset="-78"/>
              </a:rPr>
              <a:t/>
            </a:r>
            <a:br>
              <a:rPr lang="en-US" sz="2800" dirty="0" smtClean="0">
                <a:solidFill>
                  <a:schemeClr val="tx1"/>
                </a:solidFill>
                <a:cs typeface="B Titr" pitchFamily="2" charset="-78"/>
              </a:rPr>
            </a:br>
            <a:r>
              <a:rPr lang="fa-IR" sz="2800" dirty="0" smtClean="0">
                <a:solidFill>
                  <a:schemeClr val="tx1"/>
                </a:solidFill>
                <a:cs typeface="B Titr" pitchFamily="2" charset="-78"/>
              </a:rPr>
              <a:t/>
            </a:r>
            <a:br>
              <a:rPr lang="fa-IR" sz="2800" dirty="0" smtClean="0">
                <a:solidFill>
                  <a:schemeClr val="tx1"/>
                </a:solidFill>
                <a:cs typeface="B Titr" pitchFamily="2" charset="-78"/>
              </a:rPr>
            </a:br>
            <a:endParaRPr lang="en-US" sz="2800" b="1" dirty="0" smtClean="0">
              <a:solidFill>
                <a:schemeClr val="tx1"/>
              </a:solidFill>
              <a:cs typeface="B Titr"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2048471819"/>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34871812"/>
              </p:ext>
            </p:extLst>
          </p:nvPr>
        </p:nvGraphicFramePr>
        <p:xfrm>
          <a:off x="0" y="1310344"/>
          <a:ext cx="10544503" cy="5661956"/>
        </p:xfrm>
        <a:graphic>
          <a:graphicData uri="http://schemas.openxmlformats.org/drawingml/2006/chart">
            <c:chart xmlns:c="http://schemas.openxmlformats.org/drawingml/2006/chart" xmlns:r="http://schemas.openxmlformats.org/officeDocument/2006/relationships" r:id="rId2"/>
          </a:graphicData>
        </a:graphic>
      </p:graphicFrame>
      <p:sp>
        <p:nvSpPr>
          <p:cNvPr id="4" name="Rounded Rectangle 3"/>
          <p:cNvSpPr/>
          <p:nvPr/>
        </p:nvSpPr>
        <p:spPr>
          <a:xfrm>
            <a:off x="1362075" y="426310"/>
            <a:ext cx="11087100" cy="8382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sz="2160" b="1" i="0" u="none" strike="noStrike" kern="1200" baseline="0">
                <a:solidFill>
                  <a:prstClr val="black"/>
                </a:solidFill>
                <a:latin typeface="+mn-lt"/>
                <a:ea typeface="+mn-ea"/>
                <a:cs typeface="+mn-cs"/>
              </a:defRPr>
            </a:pPr>
            <a:r>
              <a:rPr lang="fa-IR" sz="2800" dirty="0" smtClean="0">
                <a:solidFill>
                  <a:schemeClr val="tx1"/>
                </a:solidFill>
                <a:cs typeface="B Titr" pitchFamily="2" charset="-78"/>
              </a:rPr>
              <a:t>ترکیب انواع خدمات مالی اسلامی جهانی 2017</a:t>
            </a:r>
            <a:endParaRPr lang="en-US" sz="2800" dirty="0">
              <a:solidFill>
                <a:schemeClr val="tx1"/>
              </a:solidFill>
              <a:cs typeface="B Titr"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302523911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ir\Desktop\سهم کشورها در بانکداری اسلامی.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855" y="1493948"/>
            <a:ext cx="7420303"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00175" y="464410"/>
            <a:ext cx="11087100" cy="8382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sz="2160" b="1" i="0" u="none" strike="noStrike" kern="1200" baseline="0">
                <a:solidFill>
                  <a:prstClr val="black"/>
                </a:solidFill>
                <a:latin typeface="+mn-lt"/>
                <a:ea typeface="+mn-ea"/>
                <a:cs typeface="+mn-cs"/>
              </a:defRPr>
            </a:pPr>
            <a:r>
              <a:rPr lang="fa-IR" sz="2800" dirty="0" smtClean="0">
                <a:solidFill>
                  <a:schemeClr val="tx1"/>
                </a:solidFill>
                <a:cs typeface="B Titr" pitchFamily="2" charset="-78"/>
              </a:rPr>
              <a:t>سهم هر كشور از دارايي هاي بانكداري اسلامي جهاني در سال 2017</a:t>
            </a:r>
            <a:endParaRPr lang="en-US" sz="2800" dirty="0">
              <a:solidFill>
                <a:schemeClr val="tx1"/>
              </a:solidFill>
              <a:cs typeface="B Titr"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343183326"/>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mir\Desktop\رشد دارایی های بانکی از 2013 تا 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66528"/>
            <a:ext cx="8218268" cy="509147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371600" y="445360"/>
            <a:ext cx="11087100" cy="8382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Titr" pitchFamily="2" charset="-78"/>
              </a:rPr>
              <a:t>رشد متوسط مرکب آمار کلیدی بانکداری اسلامی از 2013 تا 2017</a:t>
            </a:r>
            <a:endParaRPr lang="en-US" sz="2800" dirty="0">
              <a:solidFill>
                <a:schemeClr val="tx1"/>
              </a:solidFill>
              <a:cs typeface="B Titr"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1720017749"/>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mir\Desktop\روند رشد سالانه بانکداری اسلامی.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68105"/>
            <a:ext cx="10153869" cy="518989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00175" y="464410"/>
            <a:ext cx="11087100" cy="8382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Titr" pitchFamily="2" charset="-78"/>
              </a:rPr>
              <a:t>روند رشد متوسط سالانه بانکداری اسلامی از 2014 تا 2017(بصورت فصلی)</a:t>
            </a:r>
            <a:endParaRPr lang="en-US" sz="2800" dirty="0">
              <a:solidFill>
                <a:schemeClr val="tx1"/>
              </a:solidFill>
              <a:cs typeface="B Titr"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3403607914"/>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mir\Desktop\روند رشد بانکداری اسلامی از 2008 تا 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90675"/>
            <a:ext cx="10296525" cy="526732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09700" y="416785"/>
            <a:ext cx="11087100" cy="8382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Titr" pitchFamily="2" charset="-78"/>
              </a:rPr>
              <a:t>میزان دارایی های مالی اسلامی به تفکیک منطقه از 2008 تا 2017</a:t>
            </a:r>
            <a:endParaRPr lang="en-US" sz="2800" dirty="0">
              <a:solidFill>
                <a:schemeClr val="tx1"/>
              </a:solidFill>
              <a:cs typeface="B Titr"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2459781680"/>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6676272"/>
              </p:ext>
            </p:extLst>
          </p:nvPr>
        </p:nvGraphicFramePr>
        <p:xfrm>
          <a:off x="-395780" y="1504950"/>
          <a:ext cx="10597055"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593908" y="377505"/>
            <a:ext cx="10746298" cy="838200"/>
          </a:xfrm>
          <a:prstGeom prst="roundRect">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fa-IR" sz="3200" b="1" dirty="0" smtClean="0">
                <a:solidFill>
                  <a:schemeClr val="tx1"/>
                </a:solidFill>
                <a:cs typeface="B Titr" pitchFamily="2" charset="-78"/>
              </a:rPr>
              <a:t>بحران‌هاي مالي</a:t>
            </a:r>
            <a:endParaRPr lang="en-US" sz="3200" b="1" dirty="0" smtClean="0">
              <a:solidFill>
                <a:schemeClr val="tx1"/>
              </a:solidFill>
              <a:cs typeface="B Titr" pitchFamily="2" charset="-78"/>
            </a:endParaRPr>
          </a:p>
        </p:txBody>
      </p:sp>
      <p:sp>
        <p:nvSpPr>
          <p:cNvPr id="6" name="Flowchart: Sequential Access Storage 5"/>
          <p:cNvSpPr/>
          <p:nvPr/>
        </p:nvSpPr>
        <p:spPr>
          <a:xfrm>
            <a:off x="666750" y="4219575"/>
            <a:ext cx="1457325" cy="90487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solidFill>
                  <a:srgbClr val="C00000"/>
                </a:solidFill>
                <a:cs typeface="B Titr" pitchFamily="2" charset="-78"/>
              </a:rPr>
              <a:t>كاهش ارزش پول ملي</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3855"/>
            <a:ext cx="1276927" cy="120532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3855"/>
            <a:ext cx="1276927" cy="1205324"/>
          </a:xfrm>
          <a:prstGeom prst="rect">
            <a:avLst/>
          </a:prstGeom>
        </p:spPr>
      </p:pic>
    </p:spTree>
    <p:extLst>
      <p:ext uri="{BB962C8B-B14F-4D97-AF65-F5344CB8AC3E}">
        <p14:creationId xmlns:p14="http://schemas.microsoft.com/office/powerpoint/2010/main" val="675081477"/>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mir\Desktop\روند انتشار صکوک از 2004 تا 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1150"/>
            <a:ext cx="9679041" cy="527685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438275" y="454885"/>
            <a:ext cx="11087100" cy="8382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Titr" pitchFamily="2" charset="-78"/>
              </a:rPr>
              <a:t>روند انتشار صکوک از 2004 تا 2017 به تفکیک صکوک دولتی و شرکتی</a:t>
            </a:r>
            <a:endParaRPr lang="en-US" sz="2800" dirty="0">
              <a:solidFill>
                <a:schemeClr val="tx1"/>
              </a:solidFill>
              <a:cs typeface="B Titr"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3723461892"/>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mir\Desktop\صکوک منتشره دولتی کشورها.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28759"/>
            <a:ext cx="5143500" cy="492924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mir\Desktop\انتشار صکوک شرکتی برای هر کشور.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416" y="1952625"/>
            <a:ext cx="5463269" cy="490537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438275" y="464410"/>
            <a:ext cx="11087100" cy="8382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Titr" pitchFamily="2" charset="-78"/>
              </a:rPr>
              <a:t>سهم کشورها در انتشار صکوک به تفکیک صکوک دولتی و شرکتی در سال 2017</a:t>
            </a:r>
            <a:endParaRPr lang="en-US" sz="2800" dirty="0">
              <a:solidFill>
                <a:schemeClr val="tx1"/>
              </a:solidFill>
              <a:cs typeface="B Titr" pitchFamily="2" charset="-78"/>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1062829329"/>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mir\Desktop\رشد دارایی ها و تعداد صندوق های اسلامی.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00225"/>
            <a:ext cx="8902263" cy="505777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28750" y="492985"/>
            <a:ext cx="11087100" cy="8382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cs typeface="B Titr" pitchFamily="2" charset="-78"/>
              </a:rPr>
              <a:t>رشد میزان دارایی تحت مدیریت و تعداد صندوق های اسلامی از سال 2008 تا 2017</a:t>
            </a:r>
            <a:endParaRPr lang="en-US" sz="2800" dirty="0">
              <a:solidFill>
                <a:schemeClr val="tx1"/>
              </a:solidFill>
              <a:cs typeface="B Titr"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3757498341"/>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mir\Desktop\global contribution growth 2012-2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43051"/>
            <a:ext cx="11082740" cy="531495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28750" y="464410"/>
            <a:ext cx="11087100" cy="8382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smtClean="0">
                <a:solidFill>
                  <a:schemeClr val="tx1"/>
                </a:solidFill>
                <a:latin typeface="Times New Roman" pitchFamily="18" charset="0"/>
                <a:cs typeface="Times New Roman" pitchFamily="18" charset="0"/>
              </a:rPr>
              <a:t>global contribution growth 2012-2016</a:t>
            </a:r>
            <a:endParaRPr lang="en-US" sz="3200" b="1" dirty="0">
              <a:solidFill>
                <a:schemeClr val="tx1"/>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4139110591"/>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mir\Desktop\تکافل در کشورها.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38300"/>
            <a:ext cx="10089931" cy="52197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28750" y="473935"/>
            <a:ext cx="11087100" cy="838200"/>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Eras Bold ITC" pitchFamily="34" charset="0"/>
                <a:cs typeface="B Titr" pitchFamily="2" charset="-78"/>
              </a:rPr>
              <a:t>تکافل در کشورهاي مختلف اسلامي در سال 2016</a:t>
            </a:r>
            <a:endParaRPr lang="en-US" sz="3200" dirty="0">
              <a:solidFill>
                <a:schemeClr val="tx1"/>
              </a:solidFill>
              <a:latin typeface="Eras Bold ITC" pitchFamily="34" charset="0"/>
              <a:cs typeface="B Titr"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76927" cy="1205324"/>
          </a:xfrm>
          <a:prstGeom prst="rect">
            <a:avLst/>
          </a:prstGeom>
        </p:spPr>
      </p:pic>
    </p:spTree>
    <p:extLst>
      <p:ext uri="{BB962C8B-B14F-4D97-AF65-F5344CB8AC3E}">
        <p14:creationId xmlns:p14="http://schemas.microsoft.com/office/powerpoint/2010/main" val="63162912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041D9-2CE7-4B50-8FD9-705ACC693A3D}" type="slidenum">
              <a:rPr lang="fa-IR" smtClean="0"/>
              <a:pPr/>
              <a:t>3</a:t>
            </a:fld>
            <a:endParaRPr lang="fa-IR"/>
          </a:p>
        </p:txBody>
      </p:sp>
      <p:sp>
        <p:nvSpPr>
          <p:cNvPr id="7" name="Rounded Rectangle 6"/>
          <p:cNvSpPr/>
          <p:nvPr/>
        </p:nvSpPr>
        <p:spPr>
          <a:xfrm>
            <a:off x="1604618" y="597043"/>
            <a:ext cx="10746298" cy="838200"/>
          </a:xfrm>
          <a:prstGeom prst="roundRect">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fa-IR" sz="3200" b="1" dirty="0" smtClean="0">
                <a:solidFill>
                  <a:schemeClr val="tx1"/>
                </a:solidFill>
                <a:latin typeface="Candara" panose="020E0502030303020204" pitchFamily="34" charset="0"/>
                <a:cs typeface="B Titr" pitchFamily="2" charset="-78"/>
              </a:rPr>
              <a:t>ارزش پول ملي</a:t>
            </a:r>
            <a:endParaRPr lang="en-US" sz="3200" b="1" dirty="0" smtClean="0">
              <a:solidFill>
                <a:schemeClr val="tx1"/>
              </a:solidFill>
              <a:cs typeface="B Titr" pitchFamily="2" charset="-78"/>
            </a:endParaRPr>
          </a:p>
        </p:txBody>
      </p:sp>
      <p:graphicFrame>
        <p:nvGraphicFramePr>
          <p:cNvPr id="8" name="Diagram 7"/>
          <p:cNvGraphicFramePr/>
          <p:nvPr/>
        </p:nvGraphicFramePr>
        <p:xfrm>
          <a:off x="-1427192" y="1590934"/>
          <a:ext cx="9190966" cy="5422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987430" y="1765748"/>
            <a:ext cx="6598281"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دو تهدید جدّی بر سر راه صیانت</a:t>
            </a:r>
          </a:p>
          <a:p>
            <a:pPr algn="ct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 حقیقی از ارزش پول ملی</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10162179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041D9-2CE7-4B50-8FD9-705ACC693A3D}" type="slidenum">
              <a:rPr lang="fa-IR" smtClean="0"/>
              <a:pPr/>
              <a:t>4</a:t>
            </a:fld>
            <a:endParaRPr lang="fa-IR" dirty="0"/>
          </a:p>
        </p:txBody>
      </p:sp>
      <p:sp>
        <p:nvSpPr>
          <p:cNvPr id="8" name="Rounded Rectangle 7"/>
          <p:cNvSpPr/>
          <p:nvPr/>
        </p:nvSpPr>
        <p:spPr>
          <a:xfrm>
            <a:off x="1669989" y="674680"/>
            <a:ext cx="10746298" cy="838200"/>
          </a:xfrm>
          <a:prstGeom prst="roundRect">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fa-IR" sz="3200" b="1" dirty="0" smtClean="0">
                <a:solidFill>
                  <a:schemeClr val="tx1"/>
                </a:solidFill>
                <a:latin typeface="Candara" panose="020E0502030303020204" pitchFamily="34" charset="0"/>
                <a:cs typeface="B Titr" pitchFamily="2" charset="-78"/>
              </a:rPr>
              <a:t>سوء تفاهم‌هاي ارزي: تورم ارزي چيست؟</a:t>
            </a:r>
            <a:endParaRPr lang="en-US" sz="3200" b="1" dirty="0" smtClean="0">
              <a:solidFill>
                <a:schemeClr val="tx1"/>
              </a:solidFill>
              <a:cs typeface="B Titr" pitchFamily="2" charset="-78"/>
            </a:endParaRPr>
          </a:p>
        </p:txBody>
      </p:sp>
      <p:sp>
        <p:nvSpPr>
          <p:cNvPr id="11" name="Equal 10"/>
          <p:cNvSpPr/>
          <p:nvPr/>
        </p:nvSpPr>
        <p:spPr>
          <a:xfrm>
            <a:off x="1854692" y="3657557"/>
            <a:ext cx="732996" cy="505690"/>
          </a:xfrm>
          <a:prstGeom prst="mathEqual">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cs typeface="B Titr" pitchFamily="2" charset="-78"/>
            </a:endParaRPr>
          </a:p>
        </p:txBody>
      </p:sp>
      <p:sp>
        <p:nvSpPr>
          <p:cNvPr id="12" name="Oval 11"/>
          <p:cNvSpPr/>
          <p:nvPr/>
        </p:nvSpPr>
        <p:spPr>
          <a:xfrm>
            <a:off x="2714459" y="3076708"/>
            <a:ext cx="2277361" cy="1768463"/>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81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Titr" pitchFamily="2" charset="-78"/>
              </a:rPr>
              <a:t>«جهش نرخ برابری ارز»</a:t>
            </a:r>
            <a:endParaRPr lang="fa-IR" sz="2800" dirty="0">
              <a:solidFill>
                <a:schemeClr val="tx1"/>
              </a:solidFill>
              <a:cs typeface="B Titr" pitchFamily="2" charset="-78"/>
            </a:endParaRPr>
          </a:p>
        </p:txBody>
      </p:sp>
      <p:sp>
        <p:nvSpPr>
          <p:cNvPr id="13" name="Oval 12"/>
          <p:cNvSpPr/>
          <p:nvPr/>
        </p:nvSpPr>
        <p:spPr>
          <a:xfrm>
            <a:off x="5848362" y="3159196"/>
            <a:ext cx="2277361" cy="1768463"/>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Titr" pitchFamily="2" charset="-78"/>
              </a:rPr>
              <a:t>«حباب نرخ برابری ارز»</a:t>
            </a:r>
            <a:endParaRPr lang="fa-IR" sz="2800" dirty="0">
              <a:solidFill>
                <a:schemeClr val="tx1"/>
              </a:solidFill>
              <a:cs typeface="B Titr" pitchFamily="2" charset="-78"/>
            </a:endParaRPr>
          </a:p>
        </p:txBody>
      </p:sp>
      <p:sp>
        <p:nvSpPr>
          <p:cNvPr id="14" name="Oval 13"/>
          <p:cNvSpPr/>
          <p:nvPr/>
        </p:nvSpPr>
        <p:spPr>
          <a:xfrm>
            <a:off x="8927813" y="3131341"/>
            <a:ext cx="2277361" cy="1768463"/>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Titr" pitchFamily="2" charset="-78"/>
              </a:rPr>
              <a:t>«تضعیف پول ملی»</a:t>
            </a:r>
            <a:endParaRPr lang="fa-IR" sz="2800" dirty="0">
              <a:solidFill>
                <a:schemeClr val="tx1"/>
              </a:solidFill>
              <a:cs typeface="B Titr" pitchFamily="2" charset="-78"/>
            </a:endParaRPr>
          </a:p>
        </p:txBody>
      </p:sp>
      <p:pic>
        <p:nvPicPr>
          <p:cNvPr id="16" name="Picture 15" descr="download.png"/>
          <p:cNvPicPr>
            <a:picLocks noChangeAspect="1"/>
          </p:cNvPicPr>
          <p:nvPr/>
        </p:nvPicPr>
        <p:blipFill>
          <a:blip r:embed="rId2" cstate="print"/>
          <a:stretch>
            <a:fillRect/>
          </a:stretch>
        </p:blipFill>
        <p:spPr>
          <a:xfrm>
            <a:off x="4896569" y="3496078"/>
            <a:ext cx="1009290" cy="1009290"/>
          </a:xfrm>
          <a:prstGeom prst="ellipse">
            <a:avLst/>
          </a:prstGeom>
          <a:ln>
            <a:noFill/>
          </a:ln>
          <a:effectLst>
            <a:softEdge rad="112500"/>
          </a:effectLst>
        </p:spPr>
      </p:pic>
      <p:pic>
        <p:nvPicPr>
          <p:cNvPr id="18" name="Picture 17" descr="download.png"/>
          <p:cNvPicPr>
            <a:picLocks noChangeAspect="1"/>
          </p:cNvPicPr>
          <p:nvPr/>
        </p:nvPicPr>
        <p:blipFill>
          <a:blip r:embed="rId2" cstate="print"/>
          <a:stretch>
            <a:fillRect/>
          </a:stretch>
        </p:blipFill>
        <p:spPr>
          <a:xfrm>
            <a:off x="7997408" y="3492303"/>
            <a:ext cx="994912" cy="994912"/>
          </a:xfrm>
          <a:prstGeom prst="ellipse">
            <a:avLst/>
          </a:prstGeom>
          <a:ln>
            <a:noFill/>
          </a:ln>
          <a:effectLst>
            <a:softEdge rad="112500"/>
          </a:effectLst>
        </p:spPr>
      </p:pic>
      <p:pic>
        <p:nvPicPr>
          <p:cNvPr id="15" name="Picture 14" descr="Untitled.png"/>
          <p:cNvPicPr>
            <a:picLocks noChangeAspect="1"/>
          </p:cNvPicPr>
          <p:nvPr/>
        </p:nvPicPr>
        <p:blipFill>
          <a:blip r:embed="rId3" cstate="print">
            <a:duotone>
              <a:prstClr val="black"/>
              <a:srgbClr val="D9C3A5">
                <a:tint val="50000"/>
                <a:satMod val="180000"/>
              </a:srgbClr>
            </a:duotone>
          </a:blip>
          <a:stretch>
            <a:fillRect/>
          </a:stretch>
        </p:blipFill>
        <p:spPr>
          <a:xfrm>
            <a:off x="0" y="3119324"/>
            <a:ext cx="1933845" cy="162900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1860208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041D9-2CE7-4B50-8FD9-705ACC693A3D}" type="slidenum">
              <a:rPr lang="fa-IR" smtClean="0"/>
              <a:pPr/>
              <a:t>5</a:t>
            </a:fld>
            <a:endParaRPr lang="fa-IR" dirty="0"/>
          </a:p>
        </p:txBody>
      </p:sp>
      <p:sp>
        <p:nvSpPr>
          <p:cNvPr id="8" name="Rounded Rectangle 7"/>
          <p:cNvSpPr/>
          <p:nvPr/>
        </p:nvSpPr>
        <p:spPr>
          <a:xfrm>
            <a:off x="1669989" y="493526"/>
            <a:ext cx="10746298" cy="838200"/>
          </a:xfrm>
          <a:prstGeom prst="roundRect">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fa-IR" sz="3200" b="1" dirty="0" smtClean="0">
                <a:solidFill>
                  <a:schemeClr val="tx1"/>
                </a:solidFill>
                <a:latin typeface="Candara" panose="020E0502030303020204" pitchFamily="34" charset="0"/>
                <a:cs typeface="B Titr" pitchFamily="2" charset="-78"/>
              </a:rPr>
              <a:t>سوء تفاهم </a:t>
            </a:r>
            <a:r>
              <a:rPr lang="fa-IR" sz="3200" b="1" smtClean="0">
                <a:solidFill>
                  <a:schemeClr val="tx1"/>
                </a:solidFill>
                <a:latin typeface="Candara" panose="020E0502030303020204" pitchFamily="34" charset="0"/>
                <a:cs typeface="B Titr" pitchFamily="2" charset="-78"/>
              </a:rPr>
              <a:t>هاي ارزي: تورم ارزي چيست؟</a:t>
            </a:r>
            <a:endParaRPr lang="en-US" sz="3200" b="1" dirty="0" smtClean="0">
              <a:solidFill>
                <a:schemeClr val="tx1"/>
              </a:solidFill>
              <a:cs typeface="B Titr" pitchFamily="2" charset="-78"/>
            </a:endParaRPr>
          </a:p>
        </p:txBody>
      </p:sp>
      <p:sp>
        <p:nvSpPr>
          <p:cNvPr id="15" name="Rectangle 14"/>
          <p:cNvSpPr/>
          <p:nvPr/>
        </p:nvSpPr>
        <p:spPr>
          <a:xfrm>
            <a:off x="0" y="1509472"/>
            <a:ext cx="11869946"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نرخ تسعیر ریال در برابر سایر ارزها یک معلول است و نه یک علت اقتصادی</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graphicFrame>
        <p:nvGraphicFramePr>
          <p:cNvPr id="19" name="Diagram 18"/>
          <p:cNvGraphicFramePr/>
          <p:nvPr/>
        </p:nvGraphicFramePr>
        <p:xfrm>
          <a:off x="151440" y="2691441"/>
          <a:ext cx="10097459" cy="4033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1860208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5041D9-2CE7-4B50-8FD9-705ACC693A3D}" type="slidenum">
              <a:rPr lang="fa-IR" smtClean="0"/>
              <a:pPr/>
              <a:t>6</a:t>
            </a:fld>
            <a:endParaRPr lang="fa-IR"/>
          </a:p>
        </p:txBody>
      </p:sp>
      <p:sp>
        <p:nvSpPr>
          <p:cNvPr id="8" name="Rounded Rectangle 7"/>
          <p:cNvSpPr/>
          <p:nvPr/>
        </p:nvSpPr>
        <p:spPr>
          <a:xfrm>
            <a:off x="1609603" y="459020"/>
            <a:ext cx="10746298" cy="838200"/>
          </a:xfrm>
          <a:prstGeom prst="roundRect">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fa-IR" sz="3200" b="1" dirty="0" smtClean="0">
                <a:solidFill>
                  <a:schemeClr val="tx1"/>
                </a:solidFill>
                <a:latin typeface="Candara" panose="020E0502030303020204" pitchFamily="34" charset="0"/>
                <a:cs typeface="B Titr" pitchFamily="2" charset="-78"/>
              </a:rPr>
              <a:t>چيستي نهاد پولي و مالي اسلامي</a:t>
            </a:r>
            <a:endParaRPr lang="en-US" sz="3200" b="1" dirty="0" smtClean="0">
              <a:solidFill>
                <a:schemeClr val="tx1"/>
              </a:solidFill>
              <a:cs typeface="B Titr" pitchFamily="2" charset="-78"/>
            </a:endParaRPr>
          </a:p>
        </p:txBody>
      </p:sp>
      <p:sp>
        <p:nvSpPr>
          <p:cNvPr id="10" name="Rectangle 9"/>
          <p:cNvSpPr/>
          <p:nvPr/>
        </p:nvSpPr>
        <p:spPr>
          <a:xfrm>
            <a:off x="1438139" y="1423207"/>
            <a:ext cx="9695283" cy="2062103"/>
          </a:xfrm>
          <a:prstGeom prst="rect">
            <a:avLst/>
          </a:prstGeom>
          <a:noFill/>
        </p:spPr>
        <p:txBody>
          <a:bodyPr wrap="none" lIns="91440" tIns="45720" rIns="91440" bIns="45720">
            <a:spAutoFit/>
          </a:bodyPr>
          <a:lstStyle/>
          <a:p>
            <a:pPr algn="ct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شارع مقدس برخی از ابزارهای پولی و مالی مرسوم را </a:t>
            </a:r>
            <a:r>
              <a:rPr lang="fa-IR" sz="3200" b="1" dirty="0" smtClean="0">
                <a:ln w="1905"/>
                <a:solidFill>
                  <a:schemeClr val="accent6">
                    <a:lumMod val="50000"/>
                  </a:schemeClr>
                </a:solidFill>
                <a:effectLst>
                  <a:innerShdw blurRad="69850" dist="43180" dir="5400000">
                    <a:srgbClr val="000000">
                      <a:alpha val="65000"/>
                    </a:srgbClr>
                  </a:innerShdw>
                </a:effectLst>
                <a:cs typeface="B Titr" pitchFamily="2" charset="-78"/>
              </a:rPr>
              <a:t>تایید</a:t>
            </a: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کرده، </a:t>
            </a:r>
          </a:p>
          <a:p>
            <a:pPr algn="ct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برخی را </a:t>
            </a:r>
            <a:r>
              <a:rPr lang="fa-IR" sz="3200" b="1" dirty="0" smtClean="0">
                <a:ln w="1905"/>
                <a:solidFill>
                  <a:srgbClr val="FF0000"/>
                </a:solidFill>
                <a:effectLst>
                  <a:innerShdw blurRad="69850" dist="43180" dir="5400000">
                    <a:srgbClr val="000000">
                      <a:alpha val="65000"/>
                    </a:srgbClr>
                  </a:innerShdw>
                </a:effectLst>
                <a:cs typeface="B Titr" pitchFamily="2" charset="-78"/>
              </a:rPr>
              <a:t>رد</a:t>
            </a: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کرده</a:t>
            </a:r>
          </a:p>
          <a:p>
            <a:pPr algn="ct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و برخی را </a:t>
            </a:r>
            <a:r>
              <a:rPr lang="fa-IR" sz="3200" b="1" dirty="0" smtClean="0">
                <a:ln w="1905"/>
                <a:solidFill>
                  <a:schemeClr val="accent1">
                    <a:lumMod val="50000"/>
                  </a:schemeClr>
                </a:solidFill>
                <a:effectLst>
                  <a:innerShdw blurRad="69850" dist="43180" dir="5400000">
                    <a:srgbClr val="000000">
                      <a:alpha val="65000"/>
                    </a:srgbClr>
                  </a:innerShdw>
                </a:effectLst>
                <a:cs typeface="B Titr" pitchFamily="2" charset="-78"/>
              </a:rPr>
              <a:t>با اصلاحاتي تاييد</a:t>
            </a:r>
          </a:p>
          <a:p>
            <a:pPr algn="ct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و یا ابزارهای مالی نوینی را </a:t>
            </a:r>
            <a:r>
              <a:rPr lang="fa-IR" sz="3200" b="1" dirty="0" smtClean="0">
                <a:ln w="1905"/>
                <a:solidFill>
                  <a:schemeClr val="accent2">
                    <a:lumMod val="75000"/>
                  </a:schemeClr>
                </a:solidFill>
                <a:effectLst>
                  <a:innerShdw blurRad="69850" dist="43180" dir="5400000">
                    <a:srgbClr val="000000">
                      <a:alpha val="65000"/>
                    </a:srgbClr>
                  </a:innerShdw>
                </a:effectLst>
                <a:cs typeface="B Titr" pitchFamily="2" charset="-78"/>
              </a:rPr>
              <a:t>خلق و ایجاد </a:t>
            </a: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کرده است.</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pic>
        <p:nvPicPr>
          <p:cNvPr id="16" name="Picture 15"/>
          <p:cNvPicPr>
            <a:picLocks noChangeAspect="1"/>
          </p:cNvPicPr>
          <p:nvPr/>
        </p:nvPicPr>
        <p:blipFill rotWithShape="1">
          <a:blip r:embed="rId2" cstate="print">
            <a:lum bright="30000"/>
            <a:extLst>
              <a:ext uri="{28A0092B-C50C-407E-A947-70E740481C1C}">
                <a14:useLocalDpi xmlns:a14="http://schemas.microsoft.com/office/drawing/2010/main" val="0"/>
              </a:ext>
            </a:extLst>
          </a:blip>
          <a:srcRect l="14815" t="23518" r="15000" b="23704"/>
          <a:stretch/>
        </p:blipFill>
        <p:spPr>
          <a:xfrm>
            <a:off x="1800225" y="3553479"/>
            <a:ext cx="8623037" cy="3304521"/>
          </a:xfrm>
          <a:prstGeom prst="rect">
            <a:avLst/>
          </a:prstGeom>
          <a:ln>
            <a:noFill/>
          </a:ln>
          <a:effectLst>
            <a:softEdge rad="112500"/>
          </a:effectLst>
        </p:spPr>
      </p:pic>
      <p:sp>
        <p:nvSpPr>
          <p:cNvPr id="17" name="TextBox 16"/>
          <p:cNvSpPr txBox="1"/>
          <p:nvPr/>
        </p:nvSpPr>
        <p:spPr>
          <a:xfrm>
            <a:off x="3638550" y="4130436"/>
            <a:ext cx="5200649" cy="2400657"/>
          </a:xfrm>
          <a:prstGeom prst="rect">
            <a:avLst/>
          </a:prstGeom>
          <a:noFill/>
        </p:spPr>
        <p:txBody>
          <a:bodyPr wrap="square" rtlCol="1">
            <a:spAutoFit/>
          </a:bodyPr>
          <a:lstStyle/>
          <a:p>
            <a:pPr marL="0" lvl="1" algn="ctr">
              <a:lnSpc>
                <a:spcPct val="150000"/>
              </a:lnSpc>
            </a:pPr>
            <a:r>
              <a:rPr lang="fa-IR" altLang="fa-IR" sz="4400" b="1" dirty="0" smtClean="0">
                <a:solidFill>
                  <a:srgbClr val="002060"/>
                </a:solidFill>
                <a:cs typeface="B Titr" pitchFamily="2" charset="-78"/>
              </a:rPr>
              <a:t>جور نبودن پازل‌های حلال و حرام</a:t>
            </a:r>
            <a:endParaRPr lang="en-US" altLang="fa-IR" sz="4400" b="1" dirty="0" smtClean="0">
              <a:solidFill>
                <a:srgbClr val="002060"/>
              </a:solidFill>
              <a:cs typeface="B Titr" pitchFamily="2" charset="-78"/>
            </a:endParaRPr>
          </a:p>
          <a:p>
            <a:endParaRPr lang="fa-IR"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2141983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09603" y="373295"/>
            <a:ext cx="10746298" cy="838200"/>
          </a:xfrm>
          <a:prstGeom prst="roundRect">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fa-IR" sz="3200" b="1" dirty="0" smtClean="0">
                <a:solidFill>
                  <a:schemeClr val="tx1"/>
                </a:solidFill>
                <a:latin typeface="Candara" panose="020E0502030303020204" pitchFamily="34" charset="0"/>
                <a:cs typeface="B Titr" pitchFamily="2" charset="-78"/>
              </a:rPr>
              <a:t>ويژگي هاي مزيت بخش نهادهاي مالي اسلامي</a:t>
            </a:r>
            <a:endParaRPr lang="en-US" sz="3200" b="1" dirty="0" smtClean="0">
              <a:solidFill>
                <a:schemeClr val="tx1"/>
              </a:solidFill>
              <a:cs typeface="B Titr" pitchFamily="2" charset="-78"/>
            </a:endParaRPr>
          </a:p>
        </p:txBody>
      </p:sp>
      <p:graphicFrame>
        <p:nvGraphicFramePr>
          <p:cNvPr id="7" name="Diagram 6"/>
          <p:cNvGraphicFramePr/>
          <p:nvPr/>
        </p:nvGraphicFramePr>
        <p:xfrm>
          <a:off x="117475" y="1476374"/>
          <a:ext cx="6064250" cy="538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6337300" y="1438275"/>
          <a:ext cx="6064250" cy="5419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327879117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00078" y="373295"/>
            <a:ext cx="10746298" cy="838200"/>
          </a:xfrm>
          <a:prstGeom prst="roundRect">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fa-IR" sz="3200" b="1" dirty="0" smtClean="0">
                <a:solidFill>
                  <a:schemeClr val="tx1"/>
                </a:solidFill>
                <a:latin typeface="Candara" panose="020E0502030303020204" pitchFamily="34" charset="0"/>
                <a:cs typeface="B Titr" pitchFamily="2" charset="-78"/>
              </a:rPr>
              <a:t>ويژگي هاي مزيت بخش نهادهاي مالي اسلامي</a:t>
            </a:r>
            <a:endParaRPr lang="en-US" sz="3200" b="1" dirty="0" smtClean="0">
              <a:solidFill>
                <a:schemeClr val="tx1"/>
              </a:solidFill>
              <a:cs typeface="B Titr" pitchFamily="2" charset="-78"/>
            </a:endParaRPr>
          </a:p>
        </p:txBody>
      </p:sp>
      <p:graphicFrame>
        <p:nvGraphicFramePr>
          <p:cNvPr id="8" name="Diagram 7"/>
          <p:cNvGraphicFramePr/>
          <p:nvPr/>
        </p:nvGraphicFramePr>
        <p:xfrm>
          <a:off x="412750" y="1438276"/>
          <a:ext cx="6159500" cy="5419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3278791178"/>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5412" y="2051797"/>
            <a:ext cx="3026588" cy="27837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p:cNvSpPr>
            <a:spLocks noGrp="1"/>
          </p:cNvSpPr>
          <p:nvPr>
            <p:ph type="sldNum" sz="quarter" idx="12"/>
          </p:nvPr>
        </p:nvSpPr>
        <p:spPr/>
        <p:txBody>
          <a:bodyPr/>
          <a:lstStyle/>
          <a:p>
            <a:fld id="{075041D9-2CE7-4B50-8FD9-705ACC693A3D}" type="slidenum">
              <a:rPr lang="fa-IR" smtClean="0"/>
              <a:pPr/>
              <a:t>9</a:t>
            </a:fld>
            <a:endParaRPr lang="fa-IR"/>
          </a:p>
        </p:txBody>
      </p:sp>
      <p:sp>
        <p:nvSpPr>
          <p:cNvPr id="7" name="Rounded Rectangle 6"/>
          <p:cNvSpPr/>
          <p:nvPr/>
        </p:nvSpPr>
        <p:spPr>
          <a:xfrm>
            <a:off x="1445702" y="424511"/>
            <a:ext cx="10746298" cy="838200"/>
          </a:xfrm>
          <a:prstGeom prst="roundRect">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81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fa-IR" sz="3200" b="1" dirty="0" smtClean="0">
                <a:solidFill>
                  <a:schemeClr val="tx1"/>
                </a:solidFill>
                <a:latin typeface="Candara" panose="020E0502030303020204" pitchFamily="34" charset="0"/>
                <a:cs typeface="B Titr" pitchFamily="2" charset="-78"/>
              </a:rPr>
              <a:t>جايگاه نهاد مالي اسلامي براي تاثيرگذاري در تورم و نرخ ارز</a:t>
            </a:r>
            <a:endParaRPr lang="en-US" sz="3200" b="1" dirty="0" smtClean="0">
              <a:solidFill>
                <a:schemeClr val="tx1"/>
              </a:solidFill>
              <a:cs typeface="B Titr" pitchFamily="2" charset="-78"/>
            </a:endParaRPr>
          </a:p>
        </p:txBody>
      </p:sp>
      <p:graphicFrame>
        <p:nvGraphicFramePr>
          <p:cNvPr id="10" name="Diagram 9"/>
          <p:cNvGraphicFramePr/>
          <p:nvPr/>
        </p:nvGraphicFramePr>
        <p:xfrm>
          <a:off x="1316009" y="1595888"/>
          <a:ext cx="5904300" cy="3407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Horizontal Scroll 10"/>
          <p:cNvSpPr/>
          <p:nvPr/>
        </p:nvSpPr>
        <p:spPr>
          <a:xfrm>
            <a:off x="336430" y="5115464"/>
            <a:ext cx="12016596" cy="1492370"/>
          </a:xfrm>
          <a:prstGeom prst="horizontalScroll">
            <a:avLst/>
          </a:prstGeom>
          <a:gradFill flip="none" rotWithShape="1">
            <a:gsLst>
              <a:gs pos="0">
                <a:srgbClr val="00CC99">
                  <a:tint val="66000"/>
                  <a:satMod val="160000"/>
                </a:srgbClr>
              </a:gs>
              <a:gs pos="50000">
                <a:srgbClr val="00CC99">
                  <a:tint val="44500"/>
                  <a:satMod val="160000"/>
                </a:srgbClr>
              </a:gs>
              <a:gs pos="100000">
                <a:srgbClr val="00CC99">
                  <a:tint val="23500"/>
                  <a:satMod val="160000"/>
                </a:srgbClr>
              </a:gs>
            </a:gsLst>
            <a:lin ang="5400000" scaled="1"/>
            <a:tileRect/>
          </a:gra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just">
              <a:spcBef>
                <a:spcPts val="500"/>
              </a:spcBef>
              <a:defRPr/>
            </a:pPr>
            <a:r>
              <a:rPr lang="fa-IR" sz="2000" dirty="0" smtClean="0">
                <a:solidFill>
                  <a:schemeClr val="tx1"/>
                </a:solidFill>
                <a:cs typeface="B Titr" pitchFamily="2" charset="-78"/>
              </a:rPr>
              <a:t>با توجه به جدید بودن دانش بانکداری اسلامی، محققین این حوزه تاکنون بیشتر به مقوله «بانکداری تجاری اسلامی» (</a:t>
            </a:r>
            <a:r>
              <a:rPr lang="en-US" sz="2000" dirty="0" smtClean="0">
                <a:solidFill>
                  <a:schemeClr val="tx1"/>
                </a:solidFill>
                <a:latin typeface="Times New Roman" pitchFamily="18" charset="0"/>
                <a:cs typeface="Times New Roman" pitchFamily="18" charset="0"/>
              </a:rPr>
              <a:t>Islamic Commercial Banking</a:t>
            </a:r>
            <a:r>
              <a:rPr lang="fa-IR" sz="2000" dirty="0" smtClean="0">
                <a:solidFill>
                  <a:schemeClr val="tx1"/>
                </a:solidFill>
                <a:cs typeface="B Titr" pitchFamily="2" charset="-78"/>
              </a:rPr>
              <a:t>) پرداخته‌اند. اما مقوله «بانکداری مرکزی اسلامی» (</a:t>
            </a:r>
            <a:r>
              <a:rPr lang="en-US" sz="2000" dirty="0" smtClean="0">
                <a:solidFill>
                  <a:schemeClr val="tx1"/>
                </a:solidFill>
                <a:latin typeface="Times New Roman" pitchFamily="18" charset="0"/>
                <a:cs typeface="Times New Roman" pitchFamily="18" charset="0"/>
              </a:rPr>
              <a:t>Islamic Central Banking</a:t>
            </a:r>
            <a:r>
              <a:rPr lang="fa-IR" sz="2000" dirty="0" smtClean="0">
                <a:solidFill>
                  <a:schemeClr val="tx1"/>
                </a:solidFill>
                <a:cs typeface="B Titr" pitchFamily="2" charset="-78"/>
              </a:rPr>
              <a:t>) و تنظیم رابطه بانک مرکزی با دولت، بانک‌ها و موسسات اعتباری غیربانکی و عموم مردم در چارچوبی اسلامی، تاکنون خیلی مورد توجه نبوده است.</a:t>
            </a:r>
            <a:endParaRPr lang="fa-IR" sz="2000" dirty="0">
              <a:solidFill>
                <a:schemeClr val="tx1"/>
              </a:solidFill>
              <a:latin typeface="Candara" panose="020E0502030303020204" pitchFamily="34" charset="0"/>
              <a:ea typeface="Calibri" panose="020F0502020204030204" pitchFamily="34" charset="0"/>
              <a:cs typeface="B Titr" pitchFamily="2" charset="-78"/>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7710"/>
            <a:ext cx="1276927" cy="1205324"/>
          </a:xfrm>
          <a:prstGeom prst="rect">
            <a:avLst/>
          </a:prstGeom>
        </p:spPr>
      </p:pic>
    </p:spTree>
    <p:extLst>
      <p:ext uri="{BB962C8B-B14F-4D97-AF65-F5344CB8AC3E}">
        <p14:creationId xmlns:p14="http://schemas.microsoft.com/office/powerpoint/2010/main" val="9300571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1410</Words>
  <Application>Microsoft Office PowerPoint</Application>
  <PresentationFormat>Widescreen</PresentationFormat>
  <Paragraphs>242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 Mitra</vt:lpstr>
      <vt:lpstr>B Titr</vt:lpstr>
      <vt:lpstr>Calibri</vt:lpstr>
      <vt:lpstr>Calibri Light</vt:lpstr>
      <vt:lpstr>Candara</vt:lpstr>
      <vt:lpstr>Eras Bold ITC</vt:lpstr>
      <vt:lpstr>Times New Roman</vt:lpstr>
      <vt:lpstr>Office Theme</vt:lpstr>
      <vt:lpstr>نقش نهادهای مالی اسلامی  در حفظ ارزش پول ملی و کنترل تورم ارزی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dc:creator>
  <cp:lastModifiedBy>Sajjad Movahhed</cp:lastModifiedBy>
  <cp:revision>179</cp:revision>
  <dcterms:created xsi:type="dcterms:W3CDTF">2017-01-05T18:54:49Z</dcterms:created>
  <dcterms:modified xsi:type="dcterms:W3CDTF">2018-12-02T07:40:06Z</dcterms:modified>
</cp:coreProperties>
</file>