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 b="def" i="def"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0" name="Shape 11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524000" y="3602037"/>
            <a:ext cx="9144000" cy="1655764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9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/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02" name="Body Level One…"/>
          <p:cNvSpPr txBox="1"/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0">
              <a:buSzTx/>
              <a:buFontTx/>
              <a:buNone/>
              <a:defRPr b="1" sz="2400"/>
            </a:lvl2pPr>
            <a:lvl3pPr marL="0" indent="0">
              <a:buSzTx/>
              <a:buFontTx/>
              <a:buNone/>
              <a:defRPr b="1" sz="2400"/>
            </a:lvl3pPr>
            <a:lvl4pPr marL="0" indent="0">
              <a:buSzTx/>
              <a:buFontTx/>
              <a:buNone/>
              <a:defRPr b="1" sz="2400"/>
            </a:lvl4pPr>
            <a:lvl5pPr marL="0" indent="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13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pPr rtl="0">
              <a:defRPr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13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/>
          <a:p>
            <a:pPr rtl="0">
              <a:defRPr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13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>
            <a:lvl1pPr rtl="1">
              <a:defRPr/>
            </a:lvl1pPr>
          </a:lstStyle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>
            <a:lvl1pPr rtl="1">
              <a:defRPr/>
            </a:lvl1pPr>
            <a:lvl2pPr rtl="1">
              <a:defRPr/>
            </a:lvl2pPr>
            <a:lvl3pPr rtl="1">
              <a:defRPr/>
            </a:lvl3pPr>
            <a:lvl4pPr rtl="1">
              <a:defRPr/>
            </a:lvl4pPr>
            <a:lvl5pPr rtl="1">
              <a:defRPr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089821" y="6404293"/>
            <a:ext cx="263980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hyperlink" Target="mailto:saydi@bsi.ir" TargetMode="Externa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itle 1"/>
          <p:cNvSpPr txBox="1"/>
          <p:nvPr>
            <p:ph type="title"/>
          </p:nvPr>
        </p:nvSpPr>
        <p:spPr>
          <a:prstGeom prst="rect">
            <a:avLst/>
          </a:prstGeom>
          <a:ln w="50800">
            <a:solidFill>
              <a:srgbClr val="29C2BD"/>
            </a:solidFill>
          </a:ln>
        </p:spPr>
        <p:txBody>
          <a:bodyPr/>
          <a:lstStyle>
            <a:lvl1pPr algn="ctr">
              <a:defRPr b="1">
                <a:latin typeface="B Nazanin"/>
                <a:ea typeface="B Nazanin"/>
                <a:cs typeface="B Nazanin"/>
                <a:sym typeface="B Nazanin"/>
              </a:defRPr>
            </a:lvl1pPr>
          </a:lstStyle>
          <a:p>
            <a:pPr/>
            <a:r>
              <a:t>حسابداری سود واقعی</a:t>
            </a:r>
          </a:p>
        </p:txBody>
      </p:sp>
      <p:sp>
        <p:nvSpPr>
          <p:cNvPr id="138" name="Content Placeholder 2"/>
          <p:cNvSpPr txBox="1"/>
          <p:nvPr>
            <p:ph type="body" idx="1"/>
          </p:nvPr>
        </p:nvSpPr>
        <p:spPr>
          <a:xfrm>
            <a:off x="838200" y="1914525"/>
            <a:ext cx="10515600" cy="4351338"/>
          </a:xfrm>
          <a:prstGeom prst="rect">
            <a:avLst/>
          </a:prstGeom>
        </p:spPr>
        <p:txBody>
          <a:bodyPr anchor="ctr"/>
          <a:lstStyle/>
          <a:p>
            <a:pPr marL="330200" indent="-317500" algn="r">
              <a:lnSpc>
                <a:spcPct val="15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نظام حسابداری برای مشارکت به صورت اشاعه.</a:t>
            </a:r>
          </a:p>
          <a:p>
            <a:pPr marL="330200" indent="-317500" algn="r">
              <a:lnSpc>
                <a:spcPct val="15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نظام حسابداری عملیات محور به جای نظام مبتنی بر واحد اقتصادی.</a:t>
            </a:r>
          </a:p>
          <a:p>
            <a:pPr marL="330200" indent="-317500" algn="r">
              <a:lnSpc>
                <a:spcPct val="15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تعریف مبانی تخصیص عادلانه برای هزینه‌های مشترک.</a:t>
            </a:r>
          </a:p>
          <a:p>
            <a:pPr marL="330200" indent="-317500" algn="r">
              <a:lnSpc>
                <a:spcPct val="15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افشاء کافی و شفافیت نظام حسابداری.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itle 1"/>
          <p:cNvSpPr txBox="1"/>
          <p:nvPr>
            <p:ph type="title"/>
          </p:nvPr>
        </p:nvSpPr>
        <p:spPr>
          <a:prstGeom prst="rect">
            <a:avLst/>
          </a:prstGeom>
          <a:ln w="50800">
            <a:solidFill>
              <a:srgbClr val="29C2BD"/>
            </a:solidFill>
          </a:ln>
        </p:spPr>
        <p:txBody>
          <a:bodyPr/>
          <a:lstStyle>
            <a:lvl1pPr algn="ctr">
              <a:defRPr b="1">
                <a:latin typeface="B Nazanin"/>
                <a:ea typeface="B Nazanin"/>
                <a:cs typeface="B Nazanin"/>
                <a:sym typeface="B Nazanin"/>
              </a:defRPr>
            </a:lvl1pPr>
          </a:lstStyle>
          <a:p>
            <a:pPr/>
            <a:r>
              <a:t>توزیع عادلانه سود</a:t>
            </a:r>
          </a:p>
        </p:txBody>
      </p:sp>
      <p:sp>
        <p:nvSpPr>
          <p:cNvPr id="141" name="Content Placeholder 2"/>
          <p:cNvSpPr txBox="1"/>
          <p:nvPr>
            <p:ph type="body" idx="1"/>
          </p:nvPr>
        </p:nvSpPr>
        <p:spPr>
          <a:xfrm>
            <a:off x="838200" y="1914525"/>
            <a:ext cx="10515600" cy="4351338"/>
          </a:xfrm>
          <a:prstGeom prst="rect">
            <a:avLst/>
          </a:prstGeom>
        </p:spPr>
        <p:txBody>
          <a:bodyPr anchor="ctr"/>
          <a:lstStyle/>
          <a:p>
            <a:pPr marL="330200" indent="-317500" algn="r">
              <a:lnSpc>
                <a:spcPct val="15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سود یا ارزش افزوده؟</a:t>
            </a:r>
          </a:p>
          <a:p>
            <a:pPr marL="330200" indent="-317500" algn="r">
              <a:lnSpc>
                <a:spcPct val="15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شفافیت سهم هرکدام  از شرکاء از سود.</a:t>
            </a:r>
          </a:p>
          <a:p>
            <a:pPr marL="330200" indent="-317500" algn="r">
              <a:lnSpc>
                <a:spcPct val="15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سهم بانک از زیان احتمالی؟</a:t>
            </a:r>
          </a:p>
          <a:p>
            <a:pPr marL="330200" indent="-317500" algn="r">
              <a:lnSpc>
                <a:spcPct val="15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مصالحه: سود واقعی یا سود از پیش تعیین شده؟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itle 1"/>
          <p:cNvSpPr txBox="1"/>
          <p:nvPr>
            <p:ph type="title"/>
          </p:nvPr>
        </p:nvSpPr>
        <p:spPr>
          <a:prstGeom prst="rect">
            <a:avLst/>
          </a:prstGeom>
          <a:ln w="50800">
            <a:solidFill>
              <a:srgbClr val="29C2BD"/>
            </a:solidFill>
          </a:ln>
        </p:spPr>
        <p:txBody>
          <a:bodyPr/>
          <a:lstStyle>
            <a:lvl1pPr algn="ctr">
              <a:defRPr b="1">
                <a:latin typeface="B Nazanin"/>
                <a:ea typeface="B Nazanin"/>
                <a:cs typeface="B Nazanin"/>
                <a:sym typeface="B Nazanin"/>
              </a:defRPr>
            </a:lvl1pPr>
          </a:lstStyle>
          <a:p>
            <a:pPr/>
            <a:r>
              <a:t>گزارشگری مالی بانک‌ها  </a:t>
            </a:r>
          </a:p>
        </p:txBody>
      </p:sp>
      <p:sp>
        <p:nvSpPr>
          <p:cNvPr id="144" name="Content Placeholder 2"/>
          <p:cNvSpPr txBox="1"/>
          <p:nvPr>
            <p:ph type="body" idx="1"/>
          </p:nvPr>
        </p:nvSpPr>
        <p:spPr>
          <a:xfrm>
            <a:off x="838200" y="1914525"/>
            <a:ext cx="10515600" cy="4351338"/>
          </a:xfrm>
          <a:prstGeom prst="rect">
            <a:avLst/>
          </a:prstGeom>
        </p:spPr>
        <p:txBody>
          <a:bodyPr anchor="ctr"/>
          <a:lstStyle/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فقدان استانداردهای گزارشگری مالی ویژه برای بانک‌ها به عنوان صنعتی خاص.</a:t>
            </a:r>
          </a:p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افسانه IFRS.</a:t>
            </a:r>
          </a:p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ارزیابی ظرفیت نظام گزارشگری مالی بانک‌ها برای به‌کارگیری قانون عملیات بانکی بدون ربا.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itle 1"/>
          <p:cNvSpPr txBox="1"/>
          <p:nvPr>
            <p:ph type="title"/>
          </p:nvPr>
        </p:nvSpPr>
        <p:spPr>
          <a:prstGeom prst="rect">
            <a:avLst/>
          </a:prstGeom>
          <a:ln w="50800">
            <a:solidFill>
              <a:srgbClr val="29C2BD"/>
            </a:solidFill>
          </a:ln>
        </p:spPr>
        <p:txBody>
          <a:bodyPr/>
          <a:lstStyle>
            <a:lvl1pPr algn="ctr">
              <a:defRPr b="1">
                <a:latin typeface="B Nazanin"/>
                <a:ea typeface="B Nazanin"/>
                <a:cs typeface="B Nazanin"/>
                <a:sym typeface="B Nazanin"/>
              </a:defRPr>
            </a:lvl1pPr>
          </a:lstStyle>
          <a:p>
            <a:pPr/>
            <a:r>
              <a:t>خلاصه و نتیجه‌گیری</a:t>
            </a:r>
          </a:p>
        </p:txBody>
      </p:sp>
      <p:sp>
        <p:nvSpPr>
          <p:cNvPr id="147" name="Content Placeholder 2"/>
          <p:cNvSpPr txBox="1"/>
          <p:nvPr>
            <p:ph type="body" idx="1"/>
          </p:nvPr>
        </p:nvSpPr>
        <p:spPr>
          <a:xfrm>
            <a:off x="838200" y="2271146"/>
            <a:ext cx="10515600" cy="4351339"/>
          </a:xfrm>
          <a:prstGeom prst="rect">
            <a:avLst/>
          </a:prstGeom>
        </p:spPr>
        <p:txBody>
          <a:bodyPr anchor="ctr"/>
          <a:lstStyle/>
          <a:p>
            <a:pPr marL="231139" indent="-222250" algn="r" defTabSz="640079">
              <a:lnSpc>
                <a:spcPct val="150000"/>
              </a:lnSpc>
              <a:spcBef>
                <a:spcPts val="700"/>
              </a:spcBef>
              <a:buClr>
                <a:srgbClr val="BE2234"/>
              </a:buClr>
              <a:defRPr b="1" sz="2730">
                <a:latin typeface="B Nazanin"/>
                <a:ea typeface="B Nazanin"/>
                <a:cs typeface="B Nazanin"/>
                <a:sym typeface="B Nazanin"/>
              </a:defRPr>
            </a:pPr>
            <a:r>
              <a:t>برای ایجاد ثبات اقتصادی در بخش مالی (و پولی ) کمبود قانون وجود ندارد.</a:t>
            </a:r>
          </a:p>
          <a:p>
            <a:pPr marL="231139" indent="-222250" algn="r" defTabSz="640079">
              <a:lnSpc>
                <a:spcPct val="150000"/>
              </a:lnSpc>
              <a:spcBef>
                <a:spcPts val="700"/>
              </a:spcBef>
              <a:buClr>
                <a:srgbClr val="BE2234"/>
              </a:buClr>
              <a:defRPr b="1" sz="2730">
                <a:latin typeface="B Nazanin"/>
                <a:ea typeface="B Nazanin"/>
                <a:cs typeface="B Nazanin"/>
                <a:sym typeface="B Nazanin"/>
              </a:defRPr>
            </a:pPr>
            <a:r>
              <a:t>نیازبه تدوین قانون جدید و یا اقدام ریشه‌ای ، نشانی گمراه‌کننده‌ای برای نظام مالی است. </a:t>
            </a:r>
          </a:p>
          <a:p>
            <a:pPr marL="231139" indent="-222250" algn="r" defTabSz="640079">
              <a:lnSpc>
                <a:spcPct val="150000"/>
              </a:lnSpc>
              <a:spcBef>
                <a:spcPts val="700"/>
              </a:spcBef>
              <a:buClr>
                <a:srgbClr val="BE2234"/>
              </a:buClr>
              <a:defRPr b="1" sz="2730">
                <a:latin typeface="B Nazanin"/>
                <a:ea typeface="B Nazanin"/>
                <a:cs typeface="B Nazanin"/>
                <a:sym typeface="B Nazanin"/>
              </a:defRPr>
            </a:pPr>
            <a:r>
              <a:t>قانون بانکداری بدون ربا از مبانی نظری کافی برای اجرا برخوردار است.</a:t>
            </a:r>
          </a:p>
          <a:p>
            <a:pPr marL="231139" indent="-222250" algn="r" defTabSz="640079">
              <a:lnSpc>
                <a:spcPct val="150000"/>
              </a:lnSpc>
              <a:spcBef>
                <a:spcPts val="700"/>
              </a:spcBef>
              <a:buClr>
                <a:srgbClr val="BE2234"/>
              </a:buClr>
              <a:defRPr b="1" sz="2730">
                <a:latin typeface="B Nazanin"/>
                <a:ea typeface="B Nazanin"/>
                <a:cs typeface="B Nazanin"/>
                <a:sym typeface="B Nazanin"/>
              </a:defRPr>
            </a:pPr>
            <a:r>
              <a:t>دو مسئله اصلی عدم ثبات اقتصادی در بخش پولی و مالی اسلامی عبارتند از :</a:t>
            </a:r>
          </a:p>
          <a:p>
            <a:pPr marL="1049019" indent="-222250" algn="r" defTabSz="640079">
              <a:lnSpc>
                <a:spcPct val="150000"/>
              </a:lnSpc>
              <a:spcBef>
                <a:spcPts val="700"/>
              </a:spcBef>
              <a:buClr>
                <a:srgbClr val="BE2234"/>
              </a:buClr>
              <a:defRPr b="1" sz="2380">
                <a:solidFill>
                  <a:schemeClr val="accent5">
                    <a:satOff val="-3547"/>
                    <a:lumOff val="-10352"/>
                  </a:schemeClr>
                </a:solidFill>
                <a:latin typeface="B Nazanin"/>
                <a:ea typeface="B Nazanin"/>
                <a:cs typeface="B Nazanin"/>
                <a:sym typeface="B Nazanin"/>
              </a:defRPr>
            </a:pPr>
            <a:r>
              <a:t>عدم تدوین اسناد پایین دستی ( و دستورالعمل های اجرایی) برای به کارگیری قانون عملیات بانکی بدون ربا. </a:t>
            </a:r>
          </a:p>
          <a:p>
            <a:pPr marL="1049019" indent="-222250" algn="r" defTabSz="640079">
              <a:lnSpc>
                <a:spcPct val="150000"/>
              </a:lnSpc>
              <a:spcBef>
                <a:spcPts val="700"/>
              </a:spcBef>
              <a:buClr>
                <a:srgbClr val="BE2234"/>
              </a:buClr>
              <a:defRPr b="1" sz="2380">
                <a:solidFill>
                  <a:schemeClr val="accent5">
                    <a:satOff val="-3547"/>
                    <a:lumOff val="-10352"/>
                  </a:schemeClr>
                </a:solidFill>
                <a:latin typeface="B Nazanin"/>
                <a:ea typeface="B Nazanin"/>
                <a:cs typeface="B Nazanin"/>
                <a:sym typeface="B Nazanin"/>
              </a:defRPr>
            </a:pPr>
            <a:r>
              <a:t>رجحان شکل بر محتوی (عدم پایبندی به قانون در عمل).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با تشکر…"/>
          <p:cNvSpPr txBox="1"/>
          <p:nvPr/>
        </p:nvSpPr>
        <p:spPr>
          <a:xfrm>
            <a:off x="3012317" y="2192655"/>
            <a:ext cx="6167366" cy="2790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algn="ctr" rtl="1">
              <a:lnSpc>
                <a:spcPct val="150000"/>
              </a:lnSpc>
              <a:defRPr b="1" sz="8500">
                <a:solidFill>
                  <a:srgbClr val="868A29"/>
                </a:solidFill>
                <a:latin typeface="B Nazanin"/>
                <a:ea typeface="B Nazanin"/>
                <a:cs typeface="B Nazanin"/>
                <a:sym typeface="B Nazanin"/>
              </a:defRPr>
            </a:pPr>
            <a:r>
              <a:t>با تشکر</a:t>
            </a:r>
          </a:p>
          <a:p>
            <a:pPr algn="ctr" rtl="1">
              <a:lnSpc>
                <a:spcPct val="150000"/>
              </a:lnSpc>
              <a:defRPr b="1" sz="8500">
                <a:solidFill>
                  <a:srgbClr val="868A29"/>
                </a:solidFill>
                <a:latin typeface="B Nazanin"/>
                <a:ea typeface="B Nazanin"/>
                <a:cs typeface="B Nazanin"/>
                <a:sym typeface="B Nazanin"/>
              </a:defRPr>
            </a:pPr>
            <a:r>
              <a:t>و آرزوی موفقیت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anchor="ctr"/>
          <a:lstStyle/>
          <a:p>
            <a:pPr marL="0" indent="0" algn="ctr" defTabSz="795527">
              <a:lnSpc>
                <a:spcPct val="150000"/>
              </a:lnSpc>
              <a:spcBef>
                <a:spcPts val="800"/>
              </a:spcBef>
              <a:buSzTx/>
              <a:buNone/>
              <a:defRPr b="1" sz="4350">
                <a:latin typeface="B Nazanin"/>
                <a:ea typeface="B Nazanin"/>
                <a:cs typeface="B Nazanin"/>
                <a:sym typeface="B Nazanin"/>
              </a:defRPr>
            </a:pPr>
            <a:r>
              <a:t>بایدها و نبایدهای قانون عملیات بانکی بدون ربا </a:t>
            </a:r>
          </a:p>
          <a:p>
            <a:pPr marL="0" indent="0" algn="ctr" defTabSz="795527">
              <a:lnSpc>
                <a:spcPct val="150000"/>
              </a:lnSpc>
              <a:spcBef>
                <a:spcPts val="800"/>
              </a:spcBef>
              <a:buSzTx/>
              <a:buNone/>
              <a:defRPr b="1" sz="4350">
                <a:latin typeface="B Nazanin"/>
                <a:ea typeface="B Nazanin"/>
                <a:cs typeface="B Nazanin"/>
                <a:sym typeface="B Nazanin"/>
              </a:defRPr>
            </a:pPr>
            <a:r>
              <a:t>برای برقراری ثبات اقتصادی</a:t>
            </a:r>
          </a:p>
          <a:p>
            <a:pPr marL="0" indent="0" algn="ctr" defTabSz="795527">
              <a:lnSpc>
                <a:spcPct val="150000"/>
              </a:lnSpc>
              <a:spcBef>
                <a:spcPts val="800"/>
              </a:spcBef>
              <a:buSzTx/>
              <a:buNone/>
              <a:defRPr b="1" sz="4350">
                <a:latin typeface="B Nazanin"/>
                <a:ea typeface="B Nazanin"/>
                <a:cs typeface="B Nazanin"/>
                <a:sym typeface="B Nazanin"/>
              </a:defRPr>
            </a:pPr>
          </a:p>
          <a:p>
            <a:pPr marL="0" indent="0" algn="ctr" defTabSz="795527">
              <a:lnSpc>
                <a:spcPct val="100000"/>
              </a:lnSpc>
              <a:spcBef>
                <a:spcPts val="800"/>
              </a:spcBef>
              <a:buSzTx/>
              <a:buNone/>
              <a:defRPr b="1" sz="3045">
                <a:latin typeface="B Nazanin"/>
                <a:ea typeface="B Nazanin"/>
                <a:cs typeface="B Nazanin"/>
                <a:sym typeface="B Nazanin"/>
              </a:defRPr>
            </a:pPr>
            <a:r>
              <a:t>حجت اله صیدی</a:t>
            </a:r>
          </a:p>
          <a:p>
            <a:pPr marL="0" indent="0" algn="ctr" defTabSz="795527">
              <a:lnSpc>
                <a:spcPct val="120000"/>
              </a:lnSpc>
              <a:spcBef>
                <a:spcPts val="800"/>
              </a:spcBef>
              <a:buSzTx/>
              <a:buNone/>
              <a:defRPr b="1" sz="2610">
                <a:latin typeface="B Nazanin"/>
                <a:ea typeface="B Nazanin"/>
                <a:cs typeface="B Nazanin"/>
                <a:sym typeface="B Nazanin"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saydi@bsi.ir</a:t>
            </a:r>
          </a:p>
          <a:p>
            <a:pPr marL="0" indent="0" algn="ctr" defTabSz="795527">
              <a:lnSpc>
                <a:spcPct val="120000"/>
              </a:lnSpc>
              <a:spcBef>
                <a:spcPts val="800"/>
              </a:spcBef>
              <a:buSzTx/>
              <a:buNone/>
              <a:defRPr b="1" sz="2175">
                <a:latin typeface="B Nazanin"/>
                <a:ea typeface="B Nazanin"/>
                <a:cs typeface="B Nazanin"/>
                <a:sym typeface="B Nazanin"/>
              </a:defRPr>
            </a:pPr>
            <a:r>
              <a:t>آذرماه ۱۳۹۷</a:t>
            </a:r>
          </a:p>
        </p:txBody>
      </p:sp>
      <p:sp>
        <p:nvSpPr>
          <p:cNvPr id="114" name="به نام خدا…"/>
          <p:cNvSpPr txBox="1"/>
          <p:nvPr/>
        </p:nvSpPr>
        <p:spPr>
          <a:xfrm>
            <a:off x="4480863" y="341981"/>
            <a:ext cx="3230274" cy="7826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algn="ctr" rtl="1">
              <a:lnSpc>
                <a:spcPct val="120000"/>
              </a:lnSpc>
              <a:defRPr b="1" sz="2400" u="sng">
                <a:latin typeface="B Nazanin"/>
                <a:ea typeface="B Nazanin"/>
                <a:cs typeface="B Nazanin"/>
                <a:sym typeface="B Nazanin"/>
              </a:defRPr>
            </a:pPr>
            <a:r>
              <a:t>به نام خدا</a:t>
            </a:r>
          </a:p>
          <a:p>
            <a:pPr algn="ctr" rtl="1">
              <a:lnSpc>
                <a:spcPct val="120000"/>
              </a:lnSpc>
              <a:defRPr b="1" sz="2400" u="sng">
                <a:latin typeface="B Nazanin"/>
                <a:ea typeface="B Nazanin"/>
                <a:cs typeface="B Nazanin"/>
                <a:sym typeface="B Nazanin"/>
              </a:defRPr>
            </a:pPr>
            <a:r>
              <a:t>چهارمین  همایش مالی اسلامی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itle 1"/>
          <p:cNvSpPr txBox="1"/>
          <p:nvPr>
            <p:ph type="title"/>
          </p:nvPr>
        </p:nvSpPr>
        <p:spPr>
          <a:prstGeom prst="rect">
            <a:avLst/>
          </a:prstGeom>
          <a:ln w="50800">
            <a:solidFill>
              <a:srgbClr val="29C2BD"/>
            </a:solidFill>
          </a:ln>
        </p:spPr>
        <p:txBody>
          <a:bodyPr/>
          <a:lstStyle>
            <a:lvl1pPr algn="ctr">
              <a:defRPr b="1">
                <a:latin typeface="B Nazanin"/>
                <a:ea typeface="B Nazanin"/>
                <a:cs typeface="B Nazanin"/>
                <a:sym typeface="B Nazanin"/>
              </a:defRPr>
            </a:lvl1pPr>
          </a:lstStyle>
          <a:p>
            <a:pPr/>
            <a:r>
              <a:t>آن‌چه ارائه می‌شود</a:t>
            </a:r>
          </a:p>
        </p:txBody>
      </p:sp>
      <p:sp>
        <p:nvSpPr>
          <p:cNvPr id="117" name="Content Placeholder 2"/>
          <p:cNvSpPr txBox="1"/>
          <p:nvPr>
            <p:ph type="body" idx="1"/>
          </p:nvPr>
        </p:nvSpPr>
        <p:spPr>
          <a:xfrm>
            <a:off x="838200" y="1914525"/>
            <a:ext cx="10515600" cy="4351338"/>
          </a:xfrm>
          <a:prstGeom prst="rect">
            <a:avLst/>
          </a:prstGeom>
        </p:spPr>
        <p:txBody>
          <a:bodyPr anchor="ctr"/>
          <a:lstStyle/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ثبات اقتصادی و نهادهای مالی.</a:t>
            </a:r>
          </a:p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قانون عملیاتی بانکی بدون ربا و نهادهای مالی. </a:t>
            </a:r>
          </a:p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جنبه‌های نظری و عملی سیاست‌های پولی ومالی.</a:t>
            </a:r>
          </a:p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بایدها و نبایدهای قانون عملیات بانکی بدون ربا در عمل.</a:t>
            </a:r>
          </a:p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خلاصه و نتیجه‌گیری.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itle 1"/>
          <p:cNvSpPr txBox="1"/>
          <p:nvPr>
            <p:ph type="title"/>
          </p:nvPr>
        </p:nvSpPr>
        <p:spPr>
          <a:prstGeom prst="rect">
            <a:avLst/>
          </a:prstGeom>
          <a:ln w="50800">
            <a:solidFill>
              <a:srgbClr val="29C2BD"/>
            </a:solidFill>
          </a:ln>
        </p:spPr>
        <p:txBody>
          <a:bodyPr/>
          <a:lstStyle>
            <a:lvl1pPr algn="ctr">
              <a:defRPr b="1">
                <a:latin typeface="B Nazanin"/>
                <a:ea typeface="B Nazanin"/>
                <a:cs typeface="B Nazanin"/>
                <a:sym typeface="B Nazanin"/>
              </a:defRPr>
            </a:lvl1pPr>
          </a:lstStyle>
          <a:p>
            <a:pPr/>
            <a:r>
              <a:t>کلیات ثبات اقتصادی</a:t>
            </a:r>
          </a:p>
        </p:txBody>
      </p:sp>
      <p:sp>
        <p:nvSpPr>
          <p:cNvPr id="120" name="Content Placeholder 2"/>
          <p:cNvSpPr txBox="1"/>
          <p:nvPr>
            <p:ph type="body" idx="1"/>
          </p:nvPr>
        </p:nvSpPr>
        <p:spPr>
          <a:xfrm>
            <a:off x="838200" y="1914525"/>
            <a:ext cx="10515600" cy="4351338"/>
          </a:xfrm>
          <a:prstGeom prst="rect">
            <a:avLst/>
          </a:prstGeom>
        </p:spPr>
        <p:txBody>
          <a:bodyPr anchor="ctr"/>
          <a:lstStyle/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ثبات اقتصادی:ثبات پولی ، ثبات مالی</a:t>
            </a:r>
          </a:p>
          <a:p>
            <a:pPr marL="1473200" indent="-317500" algn="r">
              <a:lnSpc>
                <a:spcPct val="120000"/>
              </a:lnSpc>
              <a:buClr>
                <a:srgbClr val="BE2234"/>
              </a:buClr>
              <a:defRPr b="1" sz="2700">
                <a:solidFill>
                  <a:schemeClr val="accent5">
                    <a:satOff val="-3547"/>
                    <a:lumOff val="-10352"/>
                  </a:schemeClr>
                </a:solidFill>
                <a:latin typeface="B Nazanin"/>
                <a:ea typeface="B Nazanin"/>
                <a:cs typeface="B Nazanin"/>
                <a:sym typeface="B Nazanin"/>
              </a:defRPr>
            </a:pPr>
            <a:r>
              <a:rPr>
                <a:solidFill>
                  <a:srgbClr val="000000"/>
                </a:solidFill>
              </a:rPr>
              <a:t>ثبات پولی:</a:t>
            </a:r>
            <a:r>
              <a:t> عدم نوسان بیش از حد ارزش پول</a:t>
            </a:r>
          </a:p>
          <a:p>
            <a:pPr marL="1473200" indent="-317500" algn="r">
              <a:lnSpc>
                <a:spcPct val="120000"/>
              </a:lnSpc>
              <a:buClr>
                <a:srgbClr val="BE2234"/>
              </a:buClr>
              <a:defRPr b="1" sz="2700">
                <a:solidFill>
                  <a:schemeClr val="accent5">
                    <a:satOff val="-3547"/>
                    <a:lumOff val="-10352"/>
                  </a:schemeClr>
                </a:solidFill>
                <a:latin typeface="B Nazanin"/>
                <a:ea typeface="B Nazanin"/>
                <a:cs typeface="B Nazanin"/>
                <a:sym typeface="B Nazanin"/>
              </a:defRPr>
            </a:pPr>
            <a:r>
              <a:rPr>
                <a:solidFill>
                  <a:srgbClr val="000000"/>
                </a:solidFill>
              </a:rPr>
              <a:t>ثبات مالی:</a:t>
            </a:r>
            <a:r>
              <a:t> عدم اختلال در عملکرد بخش مالی برای انجام وظیفه‌ی واسطه‌گری.</a:t>
            </a:r>
          </a:p>
          <a:p>
            <a:pPr marL="1473200" indent="-317500" algn="r">
              <a:lnSpc>
                <a:spcPct val="120000"/>
              </a:lnSpc>
              <a:buClr>
                <a:srgbClr val="BE2234"/>
              </a:buClr>
              <a:defRPr b="1" sz="2700">
                <a:latin typeface="B Nazanin"/>
                <a:ea typeface="B Nazanin"/>
                <a:cs typeface="B Nazanin"/>
                <a:sym typeface="B Nazanin"/>
              </a:defRPr>
            </a:pPr>
          </a:p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اهمیت ثبات پولی: </a:t>
            </a:r>
            <a:r>
              <a:rPr sz="2600">
                <a:solidFill>
                  <a:schemeClr val="accent5">
                    <a:satOff val="-3547"/>
                    <a:lumOff val="-10352"/>
                  </a:schemeClr>
                </a:solidFill>
              </a:rPr>
              <a:t>تسهیل و بهینه‌سازی تصمیم‌گیری‌های سرمایه‌گذاری و مصرف.</a:t>
            </a:r>
            <a:endParaRPr sz="2600">
              <a:solidFill>
                <a:schemeClr val="accent5">
                  <a:satOff val="-3547"/>
                  <a:lumOff val="-10352"/>
                </a:schemeClr>
              </a:solidFill>
            </a:endParaRPr>
          </a:p>
          <a:p>
            <a:pPr marL="0" indent="12700" algn="r">
              <a:lnSpc>
                <a:spcPct val="100000"/>
              </a:lnSpc>
              <a:buClr>
                <a:srgbClr val="BE2234"/>
              </a:buClr>
              <a:buSzTx/>
              <a:buNone/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endParaRPr>
              <a:solidFill>
                <a:schemeClr val="accent5">
                  <a:satOff val="-3547"/>
                  <a:lumOff val="-10352"/>
                </a:schemeClr>
              </a:solidFill>
            </a:endParaRPr>
          </a:p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اهمیت ثبات مالی: </a:t>
            </a:r>
            <a:r>
              <a:rPr sz="2600">
                <a:solidFill>
                  <a:schemeClr val="accent5">
                    <a:satOff val="-3547"/>
                    <a:lumOff val="-10352"/>
                  </a:schemeClr>
                </a:solidFill>
              </a:rPr>
              <a:t>تخصیص کارآمد منابع مالی ، زمینه‌سازی ثبات پولی.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itle 1"/>
          <p:cNvSpPr txBox="1"/>
          <p:nvPr>
            <p:ph type="title"/>
          </p:nvPr>
        </p:nvSpPr>
        <p:spPr>
          <a:prstGeom prst="rect">
            <a:avLst/>
          </a:prstGeom>
          <a:ln w="50800">
            <a:solidFill>
              <a:srgbClr val="29C2BD"/>
            </a:solidFill>
          </a:ln>
        </p:spPr>
        <p:txBody>
          <a:bodyPr/>
          <a:lstStyle>
            <a:lvl1pPr algn="ctr">
              <a:defRPr b="1">
                <a:latin typeface="B Nazanin"/>
                <a:ea typeface="B Nazanin"/>
                <a:cs typeface="B Nazanin"/>
                <a:sym typeface="B Nazanin"/>
              </a:defRPr>
            </a:lvl1pPr>
          </a:lstStyle>
          <a:p>
            <a:pPr/>
            <a:r>
              <a:t>نقش نهادهای مالی در ثبات اقتصادی</a:t>
            </a:r>
          </a:p>
        </p:txBody>
      </p:sp>
      <p:sp>
        <p:nvSpPr>
          <p:cNvPr id="123" name="Content Placeholder 2"/>
          <p:cNvSpPr txBox="1"/>
          <p:nvPr>
            <p:ph type="body" idx="1"/>
          </p:nvPr>
        </p:nvSpPr>
        <p:spPr>
          <a:xfrm>
            <a:off x="838200" y="1914525"/>
            <a:ext cx="10515600" cy="4351338"/>
          </a:xfrm>
          <a:prstGeom prst="rect">
            <a:avLst/>
          </a:prstGeom>
        </p:spPr>
        <p:txBody>
          <a:bodyPr anchor="ctr"/>
          <a:lstStyle/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نقش بانک‌های مرکزی:</a:t>
            </a:r>
            <a:r>
              <a:rPr sz="2500">
                <a:solidFill>
                  <a:schemeClr val="accent5">
                    <a:satOff val="-3547"/>
                    <a:lumOff val="-10352"/>
                  </a:schemeClr>
                </a:solidFill>
              </a:rPr>
              <a:t> ناشر پول ، سیاست‌گذار پولی، نظارت و تأمین نظام‌های پرداخت، وام دهنده‌ی نهایی و  نظارت بانکی.</a:t>
            </a:r>
          </a:p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نقش بانک‌ها: </a:t>
            </a:r>
            <a:r>
              <a:rPr sz="2500">
                <a:solidFill>
                  <a:schemeClr val="accent5">
                    <a:satOff val="-3547"/>
                    <a:lumOff val="-10352"/>
                  </a:schemeClr>
                </a:solidFill>
              </a:rPr>
              <a:t>مهم‌ترین نهاد اجرایی بازار پول، اعتباردهندگان اصلی.</a:t>
            </a:r>
          </a:p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نقش سایر نهادهای واسطه‌گری مالی: </a:t>
            </a:r>
            <a:r>
              <a:rPr sz="2500">
                <a:solidFill>
                  <a:schemeClr val="accent5">
                    <a:satOff val="-3547"/>
                    <a:lumOff val="-10352"/>
                  </a:schemeClr>
                </a:solidFill>
              </a:rPr>
              <a:t>ناشران ابزارهای مالی، تأمین‌کنندگان سرمایه.</a:t>
            </a:r>
          </a:p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نقش بنگاه‌های غیرمالی :</a:t>
            </a:r>
            <a:r>
              <a:rPr sz="2500">
                <a:solidFill>
                  <a:schemeClr val="accent5">
                    <a:satOff val="-3547"/>
                    <a:lumOff val="-10352"/>
                  </a:schemeClr>
                </a:solidFill>
              </a:rPr>
              <a:t>  گیرندگان اعتبار، افزایش رشد اقتصادی از طریق تولید ناخالص داخلی.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itle 1"/>
          <p:cNvSpPr txBox="1"/>
          <p:nvPr>
            <p:ph type="title"/>
          </p:nvPr>
        </p:nvSpPr>
        <p:spPr>
          <a:prstGeom prst="rect">
            <a:avLst/>
          </a:prstGeom>
          <a:ln w="50800">
            <a:solidFill>
              <a:srgbClr val="29C2BD"/>
            </a:solidFill>
          </a:ln>
        </p:spPr>
        <p:txBody>
          <a:bodyPr/>
          <a:lstStyle>
            <a:lvl1pPr algn="ctr">
              <a:defRPr b="1">
                <a:latin typeface="B Nazanin"/>
                <a:ea typeface="B Nazanin"/>
                <a:cs typeface="B Nazanin"/>
                <a:sym typeface="B Nazanin"/>
              </a:defRPr>
            </a:lvl1pPr>
          </a:lstStyle>
          <a:p>
            <a:pPr/>
            <a:r>
              <a:t>قانون عملیات بانکی بدون ربا و نهادهای مالی</a:t>
            </a:r>
          </a:p>
        </p:txBody>
      </p:sp>
      <p:sp>
        <p:nvSpPr>
          <p:cNvPr id="126" name="Content Placeholder 2"/>
          <p:cNvSpPr txBox="1"/>
          <p:nvPr>
            <p:ph type="body" idx="1"/>
          </p:nvPr>
        </p:nvSpPr>
        <p:spPr>
          <a:xfrm>
            <a:off x="838200" y="1914525"/>
            <a:ext cx="10515600" cy="4351338"/>
          </a:xfrm>
          <a:prstGeom prst="rect">
            <a:avLst/>
          </a:prstGeom>
        </p:spPr>
        <p:txBody>
          <a:bodyPr anchor="ctr"/>
          <a:lstStyle/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اولین هدف: </a:t>
            </a:r>
            <a:r>
              <a:rPr sz="2500">
                <a:solidFill>
                  <a:schemeClr val="accent5">
                    <a:satOff val="-3547"/>
                    <a:lumOff val="-10352"/>
                  </a:schemeClr>
                </a:solidFill>
              </a:rPr>
              <a:t>استقرارنظام پولي واعتباري برمبناي حق وعدل(باضوابط اسلامي)به منظور تنظيم گردش صحيح پول و اعتبار در جهت سلامت و رشد اقتصاد کشور.</a:t>
            </a:r>
            <a:endParaRPr sz="2500">
              <a:solidFill>
                <a:schemeClr val="accent5">
                  <a:satOff val="-3547"/>
                  <a:lumOff val="-10352"/>
                </a:schemeClr>
              </a:solidFill>
            </a:endParaRPr>
          </a:p>
          <a:p>
            <a:pPr marL="330200" indent="-317500" algn="r">
              <a:lnSpc>
                <a:spcPct val="120000"/>
              </a:lnSpc>
              <a:buClr>
                <a:srgbClr val="BE2234"/>
              </a:buClr>
              <a:buSzPct val="229000"/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endParaRPr sz="1200"/>
          </a:p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نکات مهم : </a:t>
            </a:r>
            <a:r>
              <a:rPr sz="2500">
                <a:solidFill>
                  <a:schemeClr val="accent5">
                    <a:satOff val="-3547"/>
                    <a:lumOff val="-10352"/>
                  </a:schemeClr>
                </a:solidFill>
              </a:rPr>
              <a:t>قبول انواع سپرده جاری ، قرض الحسنه و سرمایه گذاری مدت دار (بر مبنای مشارکت ) و انجام کلیه امور بانکی مجاز بر اساس عقود مختلف اسلامی.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itle 1"/>
          <p:cNvSpPr txBox="1"/>
          <p:nvPr>
            <p:ph type="title"/>
          </p:nvPr>
        </p:nvSpPr>
        <p:spPr>
          <a:prstGeom prst="rect">
            <a:avLst/>
          </a:prstGeom>
          <a:ln w="50800">
            <a:solidFill>
              <a:srgbClr val="29C2BD"/>
            </a:solidFill>
          </a:ln>
        </p:spPr>
        <p:txBody>
          <a:bodyPr/>
          <a:lstStyle>
            <a:lvl1pPr algn="ctr">
              <a:defRPr b="1">
                <a:latin typeface="B Nazanin"/>
                <a:ea typeface="B Nazanin"/>
                <a:cs typeface="B Nazanin"/>
                <a:sym typeface="B Nazanin"/>
              </a:defRPr>
            </a:lvl1pPr>
          </a:lstStyle>
          <a:p>
            <a:pPr/>
            <a:r>
              <a:t>نکات خاص قانون عملیات بانکی بدون ربا</a:t>
            </a:r>
          </a:p>
        </p:txBody>
      </p:sp>
      <p:sp>
        <p:nvSpPr>
          <p:cNvPr id="129" name="Content Placeholder 2"/>
          <p:cNvSpPr txBox="1"/>
          <p:nvPr>
            <p:ph type="body" idx="1"/>
          </p:nvPr>
        </p:nvSpPr>
        <p:spPr>
          <a:xfrm>
            <a:off x="838200" y="1914525"/>
            <a:ext cx="10515600" cy="4351338"/>
          </a:xfrm>
          <a:prstGeom prst="rect">
            <a:avLst/>
          </a:prstGeom>
        </p:spPr>
        <p:txBody>
          <a:bodyPr anchor="ctr"/>
          <a:lstStyle/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قبول سپرده: </a:t>
            </a:r>
            <a:r>
              <a:rPr sz="2500">
                <a:solidFill>
                  <a:schemeClr val="accent5">
                    <a:satOff val="-3547"/>
                    <a:lumOff val="-10352"/>
                  </a:schemeClr>
                </a:solidFill>
              </a:rPr>
              <a:t>سپرده سرمایه گذاری مدت دار به جای سپرده با بهره. بانک وکیل سرمایه گذار است و سهم تعیین شده ای از سود دارد.</a:t>
            </a:r>
            <a:endParaRPr sz="2500">
              <a:solidFill>
                <a:schemeClr val="accent5">
                  <a:satOff val="-3547"/>
                  <a:lumOff val="-10352"/>
                </a:schemeClr>
              </a:solidFill>
            </a:endParaRPr>
          </a:p>
          <a:p>
            <a:pPr marL="330200" indent="-317500" algn="r">
              <a:lnSpc>
                <a:spcPct val="120000"/>
              </a:lnSpc>
              <a:buClr>
                <a:srgbClr val="BE2234"/>
              </a:buClr>
              <a:buSzPct val="229000"/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endParaRPr sz="1200"/>
          </a:p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اعطای تسهیلات : </a:t>
            </a:r>
            <a:r>
              <a:rPr sz="2500">
                <a:solidFill>
                  <a:schemeClr val="accent5">
                    <a:satOff val="-3547"/>
                    <a:lumOff val="-10352"/>
                  </a:schemeClr>
                </a:solidFill>
              </a:rPr>
              <a:t>تسهیلات به صورت قرض‌الحسنه یا عقود مشارکتی است و سهم بانک از سود قابل توافق و مصالحه است.</a:t>
            </a:r>
            <a:endParaRPr sz="2500">
              <a:solidFill>
                <a:schemeClr val="accent5">
                  <a:satOff val="-3547"/>
                  <a:lumOff val="-10352"/>
                </a:schemeClr>
              </a:solidFill>
            </a:endParaRPr>
          </a:p>
          <a:p>
            <a:pPr marL="0" indent="0" algn="r">
              <a:lnSpc>
                <a:spcPct val="120000"/>
              </a:lnSpc>
              <a:buSzTx/>
              <a:buFontTx/>
              <a:buNone/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endParaRPr sz="2500">
              <a:solidFill>
                <a:schemeClr val="accent5">
                  <a:satOff val="-3547"/>
                  <a:lumOff val="-10352"/>
                </a:schemeClr>
              </a:solidFill>
            </a:endParaRPr>
          </a:p>
          <a:p>
            <a:pPr marL="330200" indent="-317500" algn="r">
              <a:lnSpc>
                <a:spcPct val="120000"/>
              </a:lnSpc>
              <a:buClr>
                <a:srgbClr val="BE2234"/>
              </a:buClr>
              <a:defRPr b="1" sz="3500">
                <a:latin typeface="B Nazanin"/>
                <a:ea typeface="B Nazanin"/>
                <a:cs typeface="B Nazanin"/>
                <a:sym typeface="B Nazanin"/>
              </a:defRPr>
            </a:pPr>
            <a:r>
              <a:t>سود واقعی به جای بهره : </a:t>
            </a:r>
            <a:r>
              <a:rPr u="sng">
                <a:solidFill>
                  <a:schemeClr val="accent5">
                    <a:satOff val="-3547"/>
                    <a:lumOff val="-10352"/>
                  </a:schemeClr>
                </a:solidFill>
              </a:rPr>
              <a:t>محاسبه سود واقعی و تقسیم عادلانه آن.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itle 1"/>
          <p:cNvSpPr txBox="1"/>
          <p:nvPr>
            <p:ph type="title"/>
          </p:nvPr>
        </p:nvSpPr>
        <p:spPr>
          <a:prstGeom prst="rect">
            <a:avLst/>
          </a:prstGeom>
          <a:ln w="50800">
            <a:solidFill>
              <a:srgbClr val="29C2BD"/>
            </a:solidFill>
          </a:ln>
        </p:spPr>
        <p:txBody>
          <a:bodyPr/>
          <a:lstStyle>
            <a:lvl1pPr algn="ctr">
              <a:defRPr b="1">
                <a:latin typeface="B Nazanin"/>
                <a:ea typeface="B Nazanin"/>
                <a:cs typeface="B Nazanin"/>
                <a:sym typeface="B Nazanin"/>
              </a:defRPr>
            </a:lvl1pPr>
          </a:lstStyle>
          <a:p>
            <a:pPr/>
            <a:r>
              <a:t>چالشهای سود واقعی</a:t>
            </a:r>
          </a:p>
        </p:txBody>
      </p:sp>
      <p:sp>
        <p:nvSpPr>
          <p:cNvPr id="132" name="Content Placeholder 2"/>
          <p:cNvSpPr txBox="1"/>
          <p:nvPr>
            <p:ph type="body" idx="1"/>
          </p:nvPr>
        </p:nvSpPr>
        <p:spPr>
          <a:xfrm>
            <a:off x="838200" y="1914525"/>
            <a:ext cx="10515600" cy="4351338"/>
          </a:xfrm>
          <a:prstGeom prst="rect">
            <a:avLst/>
          </a:prstGeom>
        </p:spPr>
        <p:txBody>
          <a:bodyPr anchor="ctr"/>
          <a:lstStyle/>
          <a:p>
            <a:pPr marL="330200" indent="-317500" algn="r">
              <a:lnSpc>
                <a:spcPct val="15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واقعی بودن فعالیت اقتصادی.</a:t>
            </a:r>
          </a:p>
          <a:p>
            <a:pPr marL="330200" indent="-317500" algn="r">
              <a:lnSpc>
                <a:spcPct val="15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امکان محاسبه سود ( زیان ) واقعی در نظام حسابداری و گزارشگری مالی.</a:t>
            </a:r>
          </a:p>
          <a:p>
            <a:pPr marL="330200" indent="-317500" algn="r">
              <a:lnSpc>
                <a:spcPct val="15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تعیین سهم هر یک از شرکاء از سود و توزیع آن.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le 1"/>
          <p:cNvSpPr txBox="1"/>
          <p:nvPr>
            <p:ph type="title"/>
          </p:nvPr>
        </p:nvSpPr>
        <p:spPr>
          <a:prstGeom prst="rect">
            <a:avLst/>
          </a:prstGeom>
          <a:ln w="50800">
            <a:solidFill>
              <a:srgbClr val="29C2BD"/>
            </a:solidFill>
          </a:ln>
        </p:spPr>
        <p:txBody>
          <a:bodyPr/>
          <a:lstStyle>
            <a:lvl1pPr algn="ctr">
              <a:defRPr b="1">
                <a:latin typeface="B Nazanin"/>
                <a:ea typeface="B Nazanin"/>
                <a:cs typeface="B Nazanin"/>
                <a:sym typeface="B Nazanin"/>
              </a:defRPr>
            </a:lvl1pPr>
          </a:lstStyle>
          <a:p>
            <a:pPr/>
            <a:r>
              <a:t>فعالیت اقتصادی واقعی</a:t>
            </a:r>
          </a:p>
        </p:txBody>
      </p:sp>
      <p:sp>
        <p:nvSpPr>
          <p:cNvPr id="135" name="Content Placeholder 2"/>
          <p:cNvSpPr txBox="1"/>
          <p:nvPr>
            <p:ph type="body" idx="1"/>
          </p:nvPr>
        </p:nvSpPr>
        <p:spPr>
          <a:xfrm>
            <a:off x="838200" y="1914525"/>
            <a:ext cx="10515600" cy="4351338"/>
          </a:xfrm>
          <a:prstGeom prst="rect">
            <a:avLst/>
          </a:prstGeom>
        </p:spPr>
        <p:txBody>
          <a:bodyPr anchor="ctr"/>
          <a:lstStyle/>
          <a:p>
            <a:pPr marL="330200" indent="-317500" algn="r">
              <a:lnSpc>
                <a:spcPct val="15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امکان تعیین نوع عقد مشارکت.</a:t>
            </a:r>
          </a:p>
          <a:p>
            <a:pPr marL="330200" indent="-317500" algn="r">
              <a:lnSpc>
                <a:spcPct val="15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انطباق ماهیت واقعی فعالیت اقتصادی با عقد مربوطه. </a:t>
            </a:r>
          </a:p>
          <a:p>
            <a:pPr marL="330200" indent="-317500" algn="r">
              <a:lnSpc>
                <a:spcPct val="15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رعایت مفاد قرارداد.</a:t>
            </a:r>
          </a:p>
          <a:p>
            <a:pPr marL="330200" indent="-317500" algn="r">
              <a:lnSpc>
                <a:spcPct val="150000"/>
              </a:lnSpc>
              <a:buClr>
                <a:srgbClr val="BE2234"/>
              </a:buClr>
              <a:defRPr b="1" sz="3900">
                <a:latin typeface="B Nazanin"/>
                <a:ea typeface="B Nazanin"/>
                <a:cs typeface="B Nazanin"/>
                <a:sym typeface="B Nazanin"/>
              </a:defRPr>
            </a:pPr>
            <a:r>
              <a:t>امکان بررسی مستندات و راستی‌آزمایی.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