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3" r:id="rId3"/>
    <p:sldId id="264" r:id="rId4"/>
    <p:sldId id="257" r:id="rId5"/>
    <p:sldId id="260" r:id="rId6"/>
    <p:sldId id="261" r:id="rId7"/>
    <p:sldId id="262" r:id="rId8"/>
    <p:sldId id="283" r:id="rId9"/>
    <p:sldId id="289" r:id="rId10"/>
    <p:sldId id="288" r:id="rId11"/>
    <p:sldId id="284" r:id="rId12"/>
    <p:sldId id="285" r:id="rId13"/>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C147327-4336-4820-A7A8-4294F1CC40E9}">
          <p14:sldIdLst>
            <p14:sldId id="256"/>
            <p14:sldId id="263"/>
          </p14:sldIdLst>
        </p14:section>
        <p14:section name="Untitled Section" id="{2B92FB01-C9D1-4ACD-B2A8-800C0561608B}">
          <p14:sldIdLst>
            <p14:sldId id="264"/>
            <p14:sldId id="257"/>
            <p14:sldId id="260"/>
            <p14:sldId id="261"/>
            <p14:sldId id="262"/>
            <p14:sldId id="283"/>
            <p14:sldId id="289"/>
            <p14:sldId id="288"/>
            <p14:sldId id="284"/>
            <p14:sldId id="2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64" autoAdjust="0"/>
  </p:normalViewPr>
  <p:slideViewPr>
    <p:cSldViewPr snapToGrid="0">
      <p:cViewPr varScale="1">
        <p:scale>
          <a:sx n="68" d="100"/>
          <a:sy n="68" d="100"/>
        </p:scale>
        <p:origin x="7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8EE12641-88BD-4DCD-84D4-B872BDA31938}" type="datetimeFigureOut">
              <a:rPr lang="en-US" smtClean="0"/>
              <a:t>12/1/2018</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082D107E-40C6-4E90-82BC-E654FFF70A0B}" type="slidenum">
              <a:rPr lang="en-US" smtClean="0"/>
              <a:t>‹#›</a:t>
            </a:fld>
            <a:endParaRPr lang="en-US"/>
          </a:p>
        </p:txBody>
      </p:sp>
    </p:spTree>
    <p:extLst>
      <p:ext uri="{BB962C8B-B14F-4D97-AF65-F5344CB8AC3E}">
        <p14:creationId xmlns:p14="http://schemas.microsoft.com/office/powerpoint/2010/main" val="3864328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082D107E-40C6-4E90-82BC-E654FFF70A0B}" type="slidenum">
              <a:rPr lang="en-US" smtClean="0"/>
              <a:t>4</a:t>
            </a:fld>
            <a:endParaRPr lang="en-US"/>
          </a:p>
        </p:txBody>
      </p:sp>
    </p:spTree>
    <p:extLst>
      <p:ext uri="{BB962C8B-B14F-4D97-AF65-F5344CB8AC3E}">
        <p14:creationId xmlns:p14="http://schemas.microsoft.com/office/powerpoint/2010/main" val="1552555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fa-IR" sz="1200" kern="1200" dirty="0" smtClean="0">
                <a:solidFill>
                  <a:schemeClr val="tx1"/>
                </a:solidFill>
                <a:effectLst/>
                <a:latin typeface="+mn-lt"/>
                <a:ea typeface="+mn-ea"/>
                <a:cs typeface="+mn-cs"/>
              </a:rPr>
              <a:t>در نظام مالی دوگانه، برخی شرکت‌ها، فعالیت‌های غیرمجاز (از دیدگاه شریعت) در اقتصاد داشته و البته ممکن است اوراق بهادار این دسته از شرکت‌ها در بورسها فهرست و پذیرفته شوند به‌علاوه در هم آمیختگی فعالیت یا مالکیت بین نهادهای اسلامی با آنان رخ دهد. هدف از ایجاد فرآیند غربالگری شناسایی عناصر غیرمجاز شرعی و آگاهی دادن به سرمایه­گذاران در مورد چگونگی سرمایه­گذاری و کسب سود و نیز افزایش ثروت از طریق مجاز است. به همین دلیل نیاز به شخصیت­هایی برای خلق شاخص های اسلامیت نهادها یا فرایندها یا ابزارهای اسلامی احساس شد. جالب آنکه اولین گام­های برداشته شده توسط شرکت­های پرآوازه در انتشار شاخص­های عملکرد بازار نظیر داوجونز، اس اند پی یا فوتسی بوده است. این شرکت‌ها به کمک متخصصان فقهی معیارهایی را برای غربال وضع کرده اند. در واقع  کار متخصصان غربالگری افشا و انتشار دیدگاه هایی مبتنی بر فقه دال بر رعایت حدود شرعی برای راهنمایی خرید سهام شرکت‌ها است. به‌این‌ترتیب در مالی اسلامی مفهومی جدید به نام شرکتهای سهامی دارای عملکردی مورد تائید متخصصان شرعی خلق می­شود. سهام مورد تائید مرتبا بازنگری شده و در صورت عدم رعایت الزامات شرعی از فهرست حذف می­شوند. داوجونز اسلامی از طریق دو روش شناسایی 1- نسبت 5 درصدی از حجم فعالیت در فعالیت‌های غیرمجاز(نظیر تهیه الکل و قمار) و 2- حسابداری (نسبت بدهی غیر قابل پذیرش (بالای 33 درصد) یا دارای درآمد بهره  به بررسی اسلامی بودن فعالیت نهاد می پردازد. در همین راستا تنها بانک‌های اسلامی و شرکت­های بیمه تکافل در زمره نهادهای دارای صلاحیت برای انجام عملیات غربالگری داوجونز محسوب می شوند. راهکار دیگر استفاده از روش خالص سازی سود است که شاخصی را برای غربالگری نهاد اسلامی عرضه می نماید. باید خاطرنشان کرد که برخی شرکت‌ها و نهادهای ناظر نظیر مدیریت سرمایه‌گذاری المیزان و کمیسیون بورس اوراق بهادار مالزی بر اساس معیارهایی ویژه و خاص خود به غربال­گری و انتشار اطلاعات به مسلمانان می پردازند. این رویکردها جزئیات بیشتری را برای عملیات غربال دربرمی­گیرد. این رویکردها کمی و کیفی بوده و جامعه هدفش بازار سرمایه است و نه صرفاً بانک‌ها و مؤسسات تکافل. </a:t>
            </a:r>
            <a:endParaRPr lang="en-US" sz="1200" kern="1200" dirty="0" smtClean="0">
              <a:solidFill>
                <a:schemeClr val="tx1"/>
              </a:solidFill>
              <a:effectLst/>
              <a:latin typeface="+mn-lt"/>
              <a:ea typeface="+mn-ea"/>
              <a:cs typeface="+mn-cs"/>
            </a:endParaRPr>
          </a:p>
          <a:p>
            <a:pPr rtl="1"/>
            <a:r>
              <a:rPr lang="fa-IR" sz="1200" kern="1200" dirty="0" smtClean="0">
                <a:solidFill>
                  <a:schemeClr val="tx1"/>
                </a:solidFill>
                <a:effectLst/>
                <a:latin typeface="+mn-lt"/>
                <a:ea typeface="+mn-ea"/>
                <a:cs typeface="+mn-cs"/>
              </a:rPr>
              <a:t>به‌این‌ترتیب شرکت‌ها در دو حوزه اصلی: 1- تأمین مالی (از روش حرام(مبتنی بر ربا) و 2- شیوه یا مدل کسب و کار (حرام، حلال یا ترکیبی) مورد بررسی واقع می شوند. اهمیت این موضوع برای نظام دوگانه یا یگانه خدمات مالی اسلامی از آن رو است که 1- اولاً اقتصاد موجود زنده بوده و با محیط پیرامون خود در تعامل است. بویژه در حوزه سرمایه‌گذاری از داخل در خارج و سرمایه‌گذاری خارجیان در ایران. ثانیا ما همواره و در هر حالتی (چه اقتصاد متعارف چه اقتصاد اسلامی) بخشی به نام بازار یا اقتصاد سیاه می شناسیم که تمامی امور اقتصادی غیر قانونی یا غیر شرعی در آن امکان وقوع دارند، ولو اینکه قانون عمومی یا مدنی یا شارع مقدس اسلام در هر کشور آن را جرم یا حرام بشناسد. خلط فعالیت این دسته امور از طریق عملیات پولشویی یا قراردادهای مالی با شخص ثالث (خارجی) یا درون نهادهای اسلامی قابل تصور است. (فرض کنید مالی که از راه خرید و فروش الکل یا مواد مخدر حاصل شده در شرکتهای بورسی ایران سرمایه­گذاری شود یا شرکتی تأسیس شود که در تأمین مالی خود یا شیوه های فروش خود راهکارهای غیر شرعی نظیر ربای معاملی، بیع کالی به کالی، پیش فروش به قیمت نامعین و ... را دنبال کند از همه مهم‌تر در موضوع سرمایه­گذاری ایرانیان در خارج از کشور یا تشکیل کنسرسیوم مشترک سرمایه­گذاری در داخل کشور به شکل کاملا خارجی یا ترکیبی از مشارکت کنندگان داخلی و خارجی).  بنابراین اهمیت غربالگری برای هر دو نظام دوگانه نظیر مالزی یا نظام یگانه نظیر ایران از یکدیگر کمتر نیست.</a:t>
            </a:r>
            <a:r>
              <a:rPr lang="en-US" dirty="0" smtClean="0">
                <a:effectLst/>
              </a:rPr>
              <a:t> </a:t>
            </a:r>
            <a:r>
              <a:rPr lang="fa-IR"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082D107E-40C6-4E90-82BC-E654FFF70A0B}" type="slidenum">
              <a:rPr lang="en-US" smtClean="0"/>
              <a:t>10</a:t>
            </a:fld>
            <a:endParaRPr lang="en-US"/>
          </a:p>
        </p:txBody>
      </p:sp>
    </p:spTree>
    <p:extLst>
      <p:ext uri="{BB962C8B-B14F-4D97-AF65-F5344CB8AC3E}">
        <p14:creationId xmlns:p14="http://schemas.microsoft.com/office/powerpoint/2010/main" val="199257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39EC9F-AA83-4511-9362-A974493E7A3F}"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706B8-E2B5-4AE8-BF1F-2042ABD20D5F}" type="slidenum">
              <a:rPr lang="en-US" smtClean="0"/>
              <a:t>‹#›</a:t>
            </a:fld>
            <a:endParaRPr lang="en-US"/>
          </a:p>
        </p:txBody>
      </p:sp>
    </p:spTree>
    <p:extLst>
      <p:ext uri="{BB962C8B-B14F-4D97-AF65-F5344CB8AC3E}">
        <p14:creationId xmlns:p14="http://schemas.microsoft.com/office/powerpoint/2010/main" val="226943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39EC9F-AA83-4511-9362-A974493E7A3F}"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706B8-E2B5-4AE8-BF1F-2042ABD20D5F}" type="slidenum">
              <a:rPr lang="en-US" smtClean="0"/>
              <a:t>‹#›</a:t>
            </a:fld>
            <a:endParaRPr lang="en-US"/>
          </a:p>
        </p:txBody>
      </p:sp>
    </p:spTree>
    <p:extLst>
      <p:ext uri="{BB962C8B-B14F-4D97-AF65-F5344CB8AC3E}">
        <p14:creationId xmlns:p14="http://schemas.microsoft.com/office/powerpoint/2010/main" val="3366038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39EC9F-AA83-4511-9362-A974493E7A3F}"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706B8-E2B5-4AE8-BF1F-2042ABD20D5F}" type="slidenum">
              <a:rPr lang="en-US" smtClean="0"/>
              <a:t>‹#›</a:t>
            </a:fld>
            <a:endParaRPr lang="en-US"/>
          </a:p>
        </p:txBody>
      </p:sp>
    </p:spTree>
    <p:extLst>
      <p:ext uri="{BB962C8B-B14F-4D97-AF65-F5344CB8AC3E}">
        <p14:creationId xmlns:p14="http://schemas.microsoft.com/office/powerpoint/2010/main" val="2385233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1">
              <a:defRPr>
                <a:cs typeface="B Titr" panose="00000700000000000000" pitchFamily="2" charset="-78"/>
              </a:defRPr>
            </a:lvl1pPr>
          </a:lstStyle>
          <a:p>
            <a:r>
              <a:rPr lang="en-US" smtClean="0"/>
              <a:t>Click to edit Master title style</a:t>
            </a:r>
            <a:endParaRPr lang="en-US"/>
          </a:p>
        </p:txBody>
      </p:sp>
      <p:sp>
        <p:nvSpPr>
          <p:cNvPr id="3" name="Content Placeholder 2"/>
          <p:cNvSpPr>
            <a:spLocks noGrp="1"/>
          </p:cNvSpPr>
          <p:nvPr>
            <p:ph idx="1"/>
          </p:nvPr>
        </p:nvSpPr>
        <p:spPr>
          <a:xfrm>
            <a:off x="838200" y="1847850"/>
            <a:ext cx="10515600" cy="4351338"/>
          </a:xfrm>
        </p:spPr>
        <p:txBody>
          <a:bodyPr/>
          <a:lstStyle>
            <a:lvl1pPr algn="r" rtl="1">
              <a:defRPr>
                <a:cs typeface="B Mitra" panose="00000400000000000000" pitchFamily="2" charset="-78"/>
              </a:defRPr>
            </a:lvl1pPr>
            <a:lvl2pPr algn="r" rtl="1">
              <a:defRPr>
                <a:cs typeface="B Mitra" panose="00000400000000000000" pitchFamily="2" charset="-78"/>
              </a:defRPr>
            </a:lvl2pPr>
            <a:lvl3pPr algn="r" rtl="1">
              <a:defRPr>
                <a:cs typeface="B Mitra" panose="00000400000000000000" pitchFamily="2" charset="-78"/>
              </a:defRPr>
            </a:lvl3pPr>
            <a:lvl4pPr algn="r" rtl="1">
              <a:defRPr>
                <a:cs typeface="B Mitra" panose="00000400000000000000" pitchFamily="2" charset="-78"/>
              </a:defRPr>
            </a:lvl4pPr>
            <a:lvl5pPr algn="r" rtl="1">
              <a:defRPr>
                <a:cs typeface="B Mitra" panose="00000400000000000000" pitchFamily="2" charset="-78"/>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A39EC9F-AA83-4511-9362-A974493E7A3F}"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706B8-E2B5-4AE8-BF1F-2042ABD20D5F}" type="slidenum">
              <a:rPr lang="en-US" smtClean="0"/>
              <a:t>‹#›</a:t>
            </a:fld>
            <a:endParaRPr lang="en-US"/>
          </a:p>
        </p:txBody>
      </p:sp>
    </p:spTree>
    <p:extLst>
      <p:ext uri="{BB962C8B-B14F-4D97-AF65-F5344CB8AC3E}">
        <p14:creationId xmlns:p14="http://schemas.microsoft.com/office/powerpoint/2010/main" val="4476307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A39EC9F-AA83-4511-9362-A974493E7A3F}"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706B8-E2B5-4AE8-BF1F-2042ABD20D5F}" type="slidenum">
              <a:rPr lang="en-US" smtClean="0"/>
              <a:t>‹#›</a:t>
            </a:fld>
            <a:endParaRPr lang="en-US"/>
          </a:p>
        </p:txBody>
      </p:sp>
    </p:spTree>
    <p:extLst>
      <p:ext uri="{BB962C8B-B14F-4D97-AF65-F5344CB8AC3E}">
        <p14:creationId xmlns:p14="http://schemas.microsoft.com/office/powerpoint/2010/main" val="30795484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43258"/>
            <a:ext cx="10515600" cy="1325563"/>
          </a:xfrm>
        </p:spPr>
        <p:txBody>
          <a:bodyPr/>
          <a:lstStyle>
            <a:lvl1pPr algn="r" rtl="1">
              <a:defRPr>
                <a:cs typeface="B Titr" panose="00000700000000000000" pitchFamily="2" charset="-78"/>
              </a:defRPr>
            </a:lvl1p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lgn="r" rtl="1">
              <a:defRPr>
                <a:cs typeface="B Mitra" panose="00000400000000000000" pitchFamily="2" charset="-78"/>
              </a:defRPr>
            </a:lvl1pPr>
            <a:lvl2pPr algn="r" rtl="1">
              <a:defRPr>
                <a:cs typeface="B Mitra" panose="00000400000000000000" pitchFamily="2" charset="-78"/>
              </a:defRPr>
            </a:lvl2pPr>
            <a:lvl3pPr algn="r" rtl="1">
              <a:defRPr>
                <a:cs typeface="B Mitra" panose="00000400000000000000" pitchFamily="2" charset="-78"/>
              </a:defRPr>
            </a:lvl3pPr>
            <a:lvl4pPr algn="r" rtl="1">
              <a:defRPr>
                <a:cs typeface="B Mitra" panose="00000400000000000000" pitchFamily="2" charset="-78"/>
              </a:defRPr>
            </a:lvl4pPr>
            <a:lvl5pPr algn="r" rtl="1">
              <a:defRPr>
                <a:cs typeface="B Mitra" panose="00000400000000000000" pitchFamily="2" charset="-78"/>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lgn="r" rtl="1">
              <a:defRPr>
                <a:cs typeface="B Mitra" panose="00000400000000000000" pitchFamily="2" charset="-78"/>
              </a:defRPr>
            </a:lvl1pPr>
            <a:lvl2pPr algn="r" rtl="1">
              <a:defRPr>
                <a:cs typeface="B Mitra" panose="00000400000000000000" pitchFamily="2" charset="-78"/>
              </a:defRPr>
            </a:lvl2pPr>
            <a:lvl3pPr algn="r" rtl="1">
              <a:defRPr>
                <a:cs typeface="B Mitra" panose="00000400000000000000" pitchFamily="2" charset="-78"/>
              </a:defRPr>
            </a:lvl3pPr>
            <a:lvl4pPr algn="r" rtl="1">
              <a:defRPr>
                <a:cs typeface="B Mitra" panose="00000400000000000000" pitchFamily="2" charset="-78"/>
              </a:defRPr>
            </a:lvl4pPr>
            <a:lvl5pPr algn="r" rtl="1">
              <a:defRPr>
                <a:cs typeface="B Mitra" panose="00000400000000000000" pitchFamily="2" charset="-78"/>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BA39EC9F-AA83-4511-9362-A974493E7A3F}"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706B8-E2B5-4AE8-BF1F-2042ABD20D5F}" type="slidenum">
              <a:rPr lang="en-US" smtClean="0"/>
              <a:t>‹#›</a:t>
            </a:fld>
            <a:endParaRPr lang="en-US"/>
          </a:p>
        </p:txBody>
      </p:sp>
    </p:spTree>
    <p:extLst>
      <p:ext uri="{BB962C8B-B14F-4D97-AF65-F5344CB8AC3E}">
        <p14:creationId xmlns:p14="http://schemas.microsoft.com/office/powerpoint/2010/main" val="37975985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39EC9F-AA83-4511-9362-A974493E7A3F}" type="datetimeFigureOut">
              <a:rPr lang="en-US" smtClean="0"/>
              <a:t>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C706B8-E2B5-4AE8-BF1F-2042ABD20D5F}" type="slidenum">
              <a:rPr lang="en-US" smtClean="0"/>
              <a:t>‹#›</a:t>
            </a:fld>
            <a:endParaRPr lang="en-US"/>
          </a:p>
        </p:txBody>
      </p:sp>
    </p:spTree>
    <p:extLst>
      <p:ext uri="{BB962C8B-B14F-4D97-AF65-F5344CB8AC3E}">
        <p14:creationId xmlns:p14="http://schemas.microsoft.com/office/powerpoint/2010/main" val="1655109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39EC9F-AA83-4511-9362-A974493E7A3F}" type="datetimeFigureOut">
              <a:rPr lang="en-US" smtClean="0"/>
              <a:t>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C706B8-E2B5-4AE8-BF1F-2042ABD20D5F}" type="slidenum">
              <a:rPr lang="en-US" smtClean="0"/>
              <a:t>‹#›</a:t>
            </a:fld>
            <a:endParaRPr lang="en-US"/>
          </a:p>
        </p:txBody>
      </p:sp>
    </p:spTree>
    <p:extLst>
      <p:ext uri="{BB962C8B-B14F-4D97-AF65-F5344CB8AC3E}">
        <p14:creationId xmlns:p14="http://schemas.microsoft.com/office/powerpoint/2010/main" val="2153872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39EC9F-AA83-4511-9362-A974493E7A3F}" type="datetimeFigureOut">
              <a:rPr lang="en-US" smtClean="0"/>
              <a:t>12/1/2018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C706B8-E2B5-4AE8-BF1F-2042ABD20D5F}" type="slidenum">
              <a:rPr lang="en-US" smtClean="0"/>
              <a:t>‹#›</a:t>
            </a:fld>
            <a:endParaRPr lang="en-US"/>
          </a:p>
        </p:txBody>
      </p:sp>
    </p:spTree>
    <p:extLst>
      <p:ext uri="{BB962C8B-B14F-4D97-AF65-F5344CB8AC3E}">
        <p14:creationId xmlns:p14="http://schemas.microsoft.com/office/powerpoint/2010/main" val="364356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39EC9F-AA83-4511-9362-A974493E7A3F}"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706B8-E2B5-4AE8-BF1F-2042ABD20D5F}" type="slidenum">
              <a:rPr lang="en-US" smtClean="0"/>
              <a:t>‹#›</a:t>
            </a:fld>
            <a:endParaRPr lang="en-US"/>
          </a:p>
        </p:txBody>
      </p:sp>
    </p:spTree>
    <p:extLst>
      <p:ext uri="{BB962C8B-B14F-4D97-AF65-F5344CB8AC3E}">
        <p14:creationId xmlns:p14="http://schemas.microsoft.com/office/powerpoint/2010/main" val="841928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39EC9F-AA83-4511-9362-A974493E7A3F}"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706B8-E2B5-4AE8-BF1F-2042ABD20D5F}" type="slidenum">
              <a:rPr lang="en-US" smtClean="0"/>
              <a:t>‹#›</a:t>
            </a:fld>
            <a:endParaRPr lang="en-US"/>
          </a:p>
        </p:txBody>
      </p:sp>
    </p:spTree>
    <p:extLst>
      <p:ext uri="{BB962C8B-B14F-4D97-AF65-F5344CB8AC3E}">
        <p14:creationId xmlns:p14="http://schemas.microsoft.com/office/powerpoint/2010/main" val="4101984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39EC9F-AA83-4511-9362-A974493E7A3F}" type="datetimeFigureOut">
              <a:rPr lang="en-US" smtClean="0"/>
              <a:t>12/1/2018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706B8-E2B5-4AE8-BF1F-2042ABD20D5F}" type="slidenum">
              <a:rPr lang="en-US" smtClean="0"/>
              <a:t>‹#›</a:t>
            </a:fld>
            <a:endParaRPr lang="en-US"/>
          </a:p>
        </p:txBody>
      </p:sp>
    </p:spTree>
    <p:extLst>
      <p:ext uri="{BB962C8B-B14F-4D97-AF65-F5344CB8AC3E}">
        <p14:creationId xmlns:p14="http://schemas.microsoft.com/office/powerpoint/2010/main" val="3515375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2071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9189" y="744688"/>
            <a:ext cx="10515600" cy="1325563"/>
          </a:xfrm>
        </p:spPr>
        <p:txBody>
          <a:bodyPr/>
          <a:lstStyle/>
          <a:p>
            <a:pPr lvl="0"/>
            <a:r>
              <a:rPr lang="fa-IR" b="1" dirty="0"/>
              <a:t>مکانیسم نظارت بر اسلامی بودن </a:t>
            </a:r>
            <a:r>
              <a:rPr lang="fa-IR" b="1" dirty="0" smtClean="0"/>
              <a:t>نهاد </a:t>
            </a:r>
            <a:r>
              <a:rPr lang="fa-IR" b="1" dirty="0"/>
              <a:t>مالی </a:t>
            </a:r>
            <a:r>
              <a:rPr lang="en-US" b="1" dirty="0" smtClean="0"/>
              <a:t/>
            </a:r>
            <a:br>
              <a:rPr lang="en-US" b="1" dirty="0" smtClean="0"/>
            </a:br>
            <a:r>
              <a:rPr lang="fa-IR" b="1" dirty="0" smtClean="0"/>
              <a:t>و </a:t>
            </a:r>
            <a:r>
              <a:rPr lang="fa-IR" b="1" dirty="0"/>
              <a:t>ابزارهای پایش و کنترل</a:t>
            </a:r>
            <a:endParaRPr lang="en-US" dirty="0"/>
          </a:p>
        </p:txBody>
      </p:sp>
      <p:sp>
        <p:nvSpPr>
          <p:cNvPr id="3" name="Content Placeholder 2"/>
          <p:cNvSpPr>
            <a:spLocks noGrp="1"/>
          </p:cNvSpPr>
          <p:nvPr>
            <p:ph idx="1"/>
          </p:nvPr>
        </p:nvSpPr>
        <p:spPr>
          <a:xfrm>
            <a:off x="838200" y="2356808"/>
            <a:ext cx="10515600" cy="2551622"/>
          </a:xfrm>
        </p:spPr>
        <p:txBody>
          <a:bodyPr>
            <a:normAutofit lnSpcReduction="10000"/>
          </a:bodyPr>
          <a:lstStyle/>
          <a:p>
            <a:r>
              <a:rPr lang="fa-IR" dirty="0" smtClean="0"/>
              <a:t>الف- </a:t>
            </a:r>
            <a:r>
              <a:rPr lang="fa-IR" dirty="0"/>
              <a:t>شاخص سازی برای غربالگری مالی اسلامی</a:t>
            </a:r>
            <a:endParaRPr lang="en-US" dirty="0"/>
          </a:p>
          <a:p>
            <a:r>
              <a:rPr lang="fa-IR" dirty="0"/>
              <a:t>ب- استفاده از استانداردهای ویژه گزارشگری مالی و حسابرسی نهادهای مالی اسلامی</a:t>
            </a:r>
            <a:endParaRPr lang="en-US" dirty="0"/>
          </a:p>
          <a:p>
            <a:r>
              <a:rPr lang="fa-IR" dirty="0"/>
              <a:t>ج- استفاده از رهنمودهای ویژه مدیریت ریسک نهادها و ابزارهای مالی اسلامی (حفظ ثبات بازارهای مالی)</a:t>
            </a:r>
            <a:endParaRPr lang="en-US" dirty="0"/>
          </a:p>
          <a:p>
            <a:r>
              <a:rPr lang="fa-IR" dirty="0"/>
              <a:t>د- استقرار نظام راهبری شرکتی اسلامی در شرکت‌ها ( به طور مثال استقرار اداره تطبیق شرعی در نهاد مالی</a:t>
            </a:r>
            <a:r>
              <a:rPr lang="fa-IR" dirty="0" smtClean="0"/>
              <a:t>)</a:t>
            </a:r>
            <a:endParaRPr lang="en-US" dirty="0"/>
          </a:p>
        </p:txBody>
      </p:sp>
    </p:spTree>
    <p:extLst>
      <p:ext uri="{BB962C8B-B14F-4D97-AF65-F5344CB8AC3E}">
        <p14:creationId xmlns:p14="http://schemas.microsoft.com/office/powerpoint/2010/main" val="1605243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 </a:t>
            </a:r>
            <a:r>
              <a:rPr lang="fa-IR" dirty="0" smtClean="0"/>
              <a:t> نتیجه‌گیری </a:t>
            </a:r>
            <a:r>
              <a:rPr lang="fa-IR" dirty="0"/>
              <a:t>و جمع‌بندی</a:t>
            </a:r>
            <a:endParaRPr lang="en-US" dirty="0"/>
          </a:p>
        </p:txBody>
      </p:sp>
      <p:sp>
        <p:nvSpPr>
          <p:cNvPr id="3" name="Content Placeholder 2"/>
          <p:cNvSpPr>
            <a:spLocks noGrp="1"/>
          </p:cNvSpPr>
          <p:nvPr>
            <p:ph idx="1"/>
          </p:nvPr>
        </p:nvSpPr>
        <p:spPr/>
        <p:txBody>
          <a:bodyPr>
            <a:normAutofit lnSpcReduction="10000"/>
          </a:bodyPr>
          <a:lstStyle/>
          <a:p>
            <a:pPr algn="just"/>
            <a:r>
              <a:rPr lang="fa-IR" dirty="0"/>
              <a:t>در تبیین ابزارهای کنترل و پایش نهاد و صنعت خدمات مالی اسلامی، به طبقه بندی چهارگانه‌ای می رسیم : (غربالگری، حسابداری اسلامی، رویه‌های کنترل ریسک و ثبات در صنعت مالی اسلامی و استقرار کمیته فقهی).</a:t>
            </a:r>
          </a:p>
          <a:p>
            <a:pPr algn="just"/>
            <a:r>
              <a:rPr lang="fa-IR" dirty="0"/>
              <a:t>برای بررسی و سنجش عملکرد و کارکرد (در حوزه آسیب­شناسی) نهادهای مالی اسلامی لازم است میزان انحراف نهادهای مالی از وضعیت مطلوب مورد تأکید شریعت را سنجید. این میزان یا وضعیت مطلوب هنوز به‌درستی در کشورهایی نظیر ایران تعیین نشده است. موضوع استانداردهای </a:t>
            </a:r>
            <a:r>
              <a:rPr lang="en-US" dirty="0"/>
              <a:t>IFSB</a:t>
            </a:r>
            <a:r>
              <a:rPr lang="fa-IR" dirty="0"/>
              <a:t> برای پایش ریسک، راهبری شرکتی اسلامی و رویه‌های حسابداری </a:t>
            </a:r>
            <a:r>
              <a:rPr lang="en-US" dirty="0"/>
              <a:t>AAOIFI</a:t>
            </a:r>
            <a:r>
              <a:rPr lang="fa-IR" dirty="0"/>
              <a:t> در بین نهادهای داخلی چندان جدی گرفته نشده است. البته نه‌تنها استانداردهای این موسسه جدی گرفته نمی‌شود بلکه استانداردهای بازل یا آیسکو هم چندان خواهانی ندارد. شاید دلیل این امر ساختار نظارتی بازارهای مالی و دیدگاه حاکم بر آن باشد. ضعف مشهود دیگر در جمع‌آوری اطلاعات و آمار اقتصادی و مالی دقیق و درست تدوین‌شده برای سیاست‌گذاری در عرصه مالی اسلامی است. </a:t>
            </a:r>
            <a:endParaRPr lang="en-US" dirty="0"/>
          </a:p>
        </p:txBody>
      </p:sp>
    </p:spTree>
    <p:extLst>
      <p:ext uri="{BB962C8B-B14F-4D97-AF65-F5344CB8AC3E}">
        <p14:creationId xmlns:p14="http://schemas.microsoft.com/office/powerpoint/2010/main" val="1657459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a-IR" dirty="0" smtClean="0"/>
              <a:t>با تشکر از شما</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23556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7500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595745" y="1122363"/>
            <a:ext cx="10654146" cy="2387600"/>
          </a:xfrm>
        </p:spPr>
        <p:txBody>
          <a:bodyPr>
            <a:normAutofit/>
          </a:bodyPr>
          <a:lstStyle/>
          <a:p>
            <a:pPr rtl="1"/>
            <a:r>
              <a:rPr lang="fa-IR" sz="4000" dirty="0">
                <a:cs typeface="B Titr" panose="00000700000000000000" pitchFamily="2" charset="-78"/>
              </a:rPr>
              <a:t>راهبردهای اعمال مبانی شرعی در نهادهای مالی </a:t>
            </a:r>
            <a:r>
              <a:rPr lang="fa-IR" sz="4000" dirty="0" smtClean="0">
                <a:cs typeface="B Titr" panose="00000700000000000000" pitchFamily="2" charset="-78"/>
              </a:rPr>
              <a:t>اسلامی</a:t>
            </a:r>
            <a:br>
              <a:rPr lang="fa-IR" sz="4000" dirty="0" smtClean="0">
                <a:cs typeface="B Titr" panose="00000700000000000000" pitchFamily="2" charset="-78"/>
              </a:rPr>
            </a:br>
            <a:r>
              <a:rPr lang="fa-IR" sz="4000" dirty="0">
                <a:cs typeface="B Titr" panose="00000700000000000000" pitchFamily="2" charset="-78"/>
              </a:rPr>
              <a:t>و</a:t>
            </a:r>
            <a:r>
              <a:rPr lang="fa-IR" sz="4000" dirty="0" smtClean="0">
                <a:cs typeface="B Titr" panose="00000700000000000000" pitchFamily="2" charset="-78"/>
              </a:rPr>
              <a:t> </a:t>
            </a:r>
            <a:r>
              <a:rPr lang="fa-IR" sz="4000" dirty="0">
                <a:cs typeface="B Titr" panose="00000700000000000000" pitchFamily="2" charset="-78"/>
              </a:rPr>
              <a:t>چالش­های فراروی نهادهای مالی اسلامی برای </a:t>
            </a:r>
            <a:r>
              <a:rPr lang="fa-IR" sz="4000" dirty="0" smtClean="0">
                <a:cs typeface="B Titr" panose="00000700000000000000" pitchFamily="2" charset="-78"/>
              </a:rPr>
              <a:t>درپیش گرفتن رفتار </a:t>
            </a:r>
            <a:r>
              <a:rPr lang="fa-IR" sz="4000" dirty="0">
                <a:cs typeface="B Titr" panose="00000700000000000000" pitchFamily="2" charset="-78"/>
              </a:rPr>
              <a:t>با ثبات</a:t>
            </a:r>
            <a:endParaRPr lang="en-US" sz="4000" dirty="0">
              <a:cs typeface="B Titr" panose="00000700000000000000" pitchFamily="2" charset="-78"/>
            </a:endParaRPr>
          </a:p>
        </p:txBody>
      </p:sp>
      <p:sp>
        <p:nvSpPr>
          <p:cNvPr id="5" name="Subtitle 4"/>
          <p:cNvSpPr>
            <a:spLocks noGrp="1"/>
          </p:cNvSpPr>
          <p:nvPr>
            <p:ph type="subTitle" idx="1"/>
          </p:nvPr>
        </p:nvSpPr>
        <p:spPr>
          <a:xfrm>
            <a:off x="1524000" y="4502726"/>
            <a:ext cx="9144000" cy="1898074"/>
          </a:xfrm>
        </p:spPr>
        <p:txBody>
          <a:bodyPr>
            <a:normAutofit/>
          </a:bodyPr>
          <a:lstStyle/>
          <a:p>
            <a:pPr rtl="1"/>
            <a:r>
              <a:rPr lang="fa-IR" dirty="0" smtClean="0">
                <a:cs typeface="B Titr" panose="00000700000000000000" pitchFamily="2" charset="-78"/>
              </a:rPr>
              <a:t>حسین فهیمی</a:t>
            </a:r>
            <a:r>
              <a:rPr lang="fa-IR" sz="1600" dirty="0" smtClean="0">
                <a:cs typeface="B Titr" panose="00000700000000000000" pitchFamily="2" charset="-78"/>
              </a:rPr>
              <a:t>*</a:t>
            </a:r>
            <a:r>
              <a:rPr lang="fa-IR" dirty="0" smtClean="0">
                <a:cs typeface="B Titr" panose="00000700000000000000" pitchFamily="2" charset="-78"/>
              </a:rPr>
              <a:t>			سید محمد جواد فرهانیان</a:t>
            </a:r>
            <a:r>
              <a:rPr lang="fa-IR" dirty="0">
                <a:cs typeface="B Titr" panose="00000700000000000000" pitchFamily="2" charset="-78"/>
              </a:rPr>
              <a:t> </a:t>
            </a:r>
            <a:r>
              <a:rPr lang="fa-IR" sz="1600" dirty="0" smtClean="0">
                <a:cs typeface="B Titr" panose="00000700000000000000" pitchFamily="2" charset="-78"/>
              </a:rPr>
              <a:t>*</a:t>
            </a:r>
            <a:r>
              <a:rPr lang="fa-IR" sz="1600" dirty="0">
                <a:cs typeface="B Titr" panose="00000700000000000000" pitchFamily="2" charset="-78"/>
              </a:rPr>
              <a:t> </a:t>
            </a:r>
            <a:r>
              <a:rPr lang="fa-IR" sz="1600" dirty="0" smtClean="0">
                <a:cs typeface="B Titr" panose="00000700000000000000" pitchFamily="2" charset="-78"/>
              </a:rPr>
              <a:t>*</a:t>
            </a:r>
          </a:p>
          <a:p>
            <a:pPr algn="r" rtl="1"/>
            <a:endParaRPr lang="fa-IR" sz="1200" dirty="0">
              <a:cs typeface="B Titr" panose="00000700000000000000" pitchFamily="2" charset="-78"/>
            </a:endParaRPr>
          </a:p>
          <a:p>
            <a:pPr algn="r" rtl="1"/>
            <a:endParaRPr lang="fa-IR" sz="1200" dirty="0" smtClean="0">
              <a:cs typeface="B Titr" panose="00000700000000000000" pitchFamily="2" charset="-78"/>
            </a:endParaRPr>
          </a:p>
          <a:p>
            <a:pPr algn="r" rtl="1"/>
            <a:endParaRPr lang="fa-IR" sz="1200" dirty="0">
              <a:cs typeface="B Titr" panose="00000700000000000000" pitchFamily="2" charset="-78"/>
            </a:endParaRPr>
          </a:p>
          <a:p>
            <a:pPr algn="r" rtl="1"/>
            <a:r>
              <a:rPr lang="fa-IR" sz="1200" dirty="0" smtClean="0">
                <a:cs typeface="B Titr" panose="00000700000000000000" pitchFamily="2" charset="-78"/>
              </a:rPr>
              <a:t>* مدیرعامل و عضو هیات مدیره شرکت سپرده گذاری مرکزی و تسویه وجوه (سمات)</a:t>
            </a:r>
          </a:p>
          <a:p>
            <a:pPr algn="r" rtl="1"/>
            <a:r>
              <a:rPr lang="fa-IR" sz="1200" dirty="0">
                <a:cs typeface="B Titr" panose="00000700000000000000" pitchFamily="2" charset="-78"/>
              </a:rPr>
              <a:t>* * </a:t>
            </a:r>
            <a:r>
              <a:rPr lang="fa-IR" sz="1200" dirty="0" smtClean="0">
                <a:cs typeface="B Titr" panose="00000700000000000000" pitchFamily="2" charset="-78"/>
              </a:rPr>
              <a:t>مدیر برنامه ریزی و توسعه سمات </a:t>
            </a:r>
            <a:endParaRPr lang="en-US" sz="1200" dirty="0">
              <a:cs typeface="B Titr" panose="00000700000000000000" pitchFamily="2" charset="-78"/>
            </a:endParaRPr>
          </a:p>
        </p:txBody>
      </p:sp>
    </p:spTree>
    <p:extLst>
      <p:ext uri="{BB962C8B-B14F-4D97-AF65-F5344CB8AC3E}">
        <p14:creationId xmlns:p14="http://schemas.microsoft.com/office/powerpoint/2010/main" val="2420589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59088"/>
            <a:ext cx="10515600" cy="1325563"/>
          </a:xfrm>
        </p:spPr>
        <p:txBody>
          <a:bodyPr>
            <a:normAutofit/>
          </a:bodyPr>
          <a:lstStyle/>
          <a:p>
            <a:r>
              <a:rPr lang="fa-IR" dirty="0" smtClean="0"/>
              <a:t>طرح موضوع:</a:t>
            </a:r>
            <a:r>
              <a:rPr lang="fa-IR" dirty="0"/>
              <a:t/>
            </a:r>
            <a:br>
              <a:rPr lang="fa-IR" dirty="0"/>
            </a:br>
            <a:endParaRPr lang="en-US" dirty="0"/>
          </a:p>
        </p:txBody>
      </p:sp>
      <p:sp>
        <p:nvSpPr>
          <p:cNvPr id="3" name="Content Placeholder 2"/>
          <p:cNvSpPr>
            <a:spLocks noGrp="1"/>
          </p:cNvSpPr>
          <p:nvPr>
            <p:ph idx="1"/>
          </p:nvPr>
        </p:nvSpPr>
        <p:spPr>
          <a:xfrm>
            <a:off x="967596" y="2797744"/>
            <a:ext cx="10515600" cy="1860520"/>
          </a:xfrm>
        </p:spPr>
        <p:txBody>
          <a:bodyPr>
            <a:normAutofit/>
          </a:bodyPr>
          <a:lstStyle/>
          <a:p>
            <a:pPr algn="r" rtl="1"/>
            <a:r>
              <a:rPr lang="fa-IR" dirty="0" smtClean="0"/>
              <a:t>تعیین چهارچوب بحث( چالشهای فرا روی بعد اسلامی فعالیتهای نهادهای مالی)</a:t>
            </a:r>
          </a:p>
          <a:p>
            <a:pPr algn="r" rtl="1"/>
            <a:r>
              <a:rPr lang="fa-IR" dirty="0" smtClean="0"/>
              <a:t>نگاهی به نظام مالی اسلام در ایران و مقایسه آن با دیگر کشورها</a:t>
            </a:r>
          </a:p>
          <a:p>
            <a:pPr algn="r" rtl="1"/>
            <a:r>
              <a:rPr lang="fa-IR" dirty="0" smtClean="0"/>
              <a:t>گستره ریسک فعالیتهای غیر اسلامی پیرامون نهادهای مالی ایران</a:t>
            </a:r>
            <a:endParaRPr lang="en-US" dirty="0"/>
          </a:p>
          <a:p>
            <a:pPr algn="r" rtl="1"/>
            <a:endParaRPr lang="en-US" dirty="0"/>
          </a:p>
        </p:txBody>
      </p:sp>
    </p:spTree>
    <p:extLst>
      <p:ext uri="{BB962C8B-B14F-4D97-AF65-F5344CB8AC3E}">
        <p14:creationId xmlns:p14="http://schemas.microsoft.com/office/powerpoint/2010/main" val="2635110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اهمیت نهادهای مالی اسلامی</a:t>
            </a:r>
            <a:endParaRPr lang="en-US" dirty="0"/>
          </a:p>
        </p:txBody>
      </p:sp>
      <p:sp>
        <p:nvSpPr>
          <p:cNvPr id="3" name="Content Placeholder 2"/>
          <p:cNvSpPr>
            <a:spLocks noGrp="1"/>
          </p:cNvSpPr>
          <p:nvPr>
            <p:ph idx="1"/>
          </p:nvPr>
        </p:nvSpPr>
        <p:spPr>
          <a:xfrm>
            <a:off x="838200" y="1847850"/>
            <a:ext cx="10515600" cy="2991569"/>
          </a:xfrm>
        </p:spPr>
        <p:txBody>
          <a:bodyPr>
            <a:normAutofit/>
          </a:bodyPr>
          <a:lstStyle/>
          <a:p>
            <a:r>
              <a:rPr lang="en-US" b="1" dirty="0"/>
              <a:t> </a:t>
            </a:r>
            <a:r>
              <a:rPr lang="fa-IR" sz="3200" b="1" dirty="0" smtClean="0"/>
              <a:t>نهادهای مالی و نهادهای مالی اسلامی:</a:t>
            </a:r>
            <a:endParaRPr lang="fa-IR" sz="3200" b="1" dirty="0"/>
          </a:p>
          <a:p>
            <a:endParaRPr lang="fa-IR" sz="3200" b="1" dirty="0"/>
          </a:p>
          <a:p>
            <a:pPr lvl="3"/>
            <a:r>
              <a:rPr lang="fa-IR" sz="2800" dirty="0" smtClean="0"/>
              <a:t>نهادهای مالی اسلامی و اهمیت آن</a:t>
            </a:r>
          </a:p>
          <a:p>
            <a:pPr lvl="3"/>
            <a:r>
              <a:rPr lang="fa-IR" sz="2800" dirty="0" smtClean="0"/>
              <a:t>ویژگیهای نهادهای مالی اسلامی</a:t>
            </a:r>
          </a:p>
          <a:p>
            <a:pPr lvl="3"/>
            <a:r>
              <a:rPr lang="fa-IR" sz="2800" dirty="0" smtClean="0"/>
              <a:t>چهارچوب فعالیت نهادهای مالی اسلامی</a:t>
            </a:r>
          </a:p>
        </p:txBody>
      </p:sp>
    </p:spTree>
    <p:extLst>
      <p:ext uri="{BB962C8B-B14F-4D97-AF65-F5344CB8AC3E}">
        <p14:creationId xmlns:p14="http://schemas.microsoft.com/office/powerpoint/2010/main" val="1424472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ویژگی نهاد مالی اسلامی</a:t>
            </a:r>
            <a:endParaRPr lang="en-US" dirty="0"/>
          </a:p>
        </p:txBody>
      </p:sp>
      <p:sp>
        <p:nvSpPr>
          <p:cNvPr id="3" name="Content Placeholder 2"/>
          <p:cNvSpPr>
            <a:spLocks noGrp="1"/>
          </p:cNvSpPr>
          <p:nvPr>
            <p:ph idx="1"/>
          </p:nvPr>
        </p:nvSpPr>
        <p:spPr>
          <a:xfrm>
            <a:off x="743309" y="2477578"/>
            <a:ext cx="10515600" cy="2016784"/>
          </a:xfrm>
        </p:spPr>
        <p:txBody>
          <a:bodyPr>
            <a:normAutofit/>
          </a:bodyPr>
          <a:lstStyle/>
          <a:p>
            <a:r>
              <a:rPr lang="fa-IR" dirty="0" smtClean="0"/>
              <a:t>چالشهای فراروی نهادهای مالی اسلامی</a:t>
            </a:r>
          </a:p>
          <a:p>
            <a:endParaRPr lang="fa-IR" sz="2800" dirty="0"/>
          </a:p>
          <a:p>
            <a:pPr lvl="3"/>
            <a:r>
              <a:rPr lang="fa-IR" sz="2800" dirty="0"/>
              <a:t>در </a:t>
            </a:r>
            <a:r>
              <a:rPr lang="fa-IR" sz="2800" dirty="0" smtClean="0"/>
              <a:t>جهان</a:t>
            </a:r>
            <a:endParaRPr lang="fa-IR" sz="2800" dirty="0"/>
          </a:p>
          <a:p>
            <a:pPr lvl="3"/>
            <a:r>
              <a:rPr lang="fa-IR" sz="2800" dirty="0"/>
              <a:t>در </a:t>
            </a:r>
            <a:r>
              <a:rPr lang="fa-IR" sz="2800" dirty="0" smtClean="0"/>
              <a:t>ایران</a:t>
            </a:r>
            <a:endParaRPr lang="fa-IR" sz="2800" dirty="0"/>
          </a:p>
        </p:txBody>
      </p:sp>
    </p:spTree>
    <p:extLst>
      <p:ext uri="{BB962C8B-B14F-4D97-AF65-F5344CB8AC3E}">
        <p14:creationId xmlns:p14="http://schemas.microsoft.com/office/powerpoint/2010/main" val="3278791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13509"/>
          </a:xfrm>
        </p:spPr>
        <p:txBody>
          <a:bodyPr>
            <a:normAutofit fontScale="90000"/>
          </a:bodyPr>
          <a:lstStyle/>
          <a:p>
            <a:pPr lvl="0"/>
            <a:r>
              <a:rPr lang="fa-IR" b="1" dirty="0"/>
              <a:t>آماری از عملکرد صنعت مالی </a:t>
            </a:r>
            <a:r>
              <a:rPr lang="fa-IR" b="1" dirty="0" smtClean="0"/>
              <a:t>اسلامی</a:t>
            </a:r>
            <a:br>
              <a:rPr lang="fa-IR" b="1" dirty="0" smtClean="0"/>
            </a:br>
            <a:r>
              <a:rPr lang="fa-IR" b="1" dirty="0" smtClean="0"/>
              <a:t> </a:t>
            </a:r>
            <a:r>
              <a:rPr lang="fa-IR" sz="2000" b="1" dirty="0" smtClean="0"/>
              <a:t>بر </a:t>
            </a:r>
            <a:r>
              <a:rPr lang="fa-IR" sz="2000" b="1" dirty="0"/>
              <a:t>اساس گزارش­های سال 2017</a:t>
            </a:r>
            <a:endParaRPr lang="en-US" sz="2000" dirty="0"/>
          </a:p>
        </p:txBody>
      </p:sp>
      <p:sp>
        <p:nvSpPr>
          <p:cNvPr id="3" name="Content Placeholder 2"/>
          <p:cNvSpPr>
            <a:spLocks noGrp="1"/>
          </p:cNvSpPr>
          <p:nvPr>
            <p:ph idx="1"/>
          </p:nvPr>
        </p:nvSpPr>
        <p:spPr>
          <a:xfrm>
            <a:off x="760562" y="2529337"/>
            <a:ext cx="10515600" cy="1904641"/>
          </a:xfrm>
        </p:spPr>
        <p:txBody>
          <a:bodyPr/>
          <a:lstStyle/>
          <a:p>
            <a:r>
              <a:rPr lang="fa-IR" dirty="0"/>
              <a:t> </a:t>
            </a:r>
            <a:r>
              <a:rPr lang="fa-IR" dirty="0" smtClean="0"/>
              <a:t>مسیر حرکت و رویکرد نهادهای مالی اسلامی</a:t>
            </a:r>
          </a:p>
          <a:p>
            <a:pPr lvl="2"/>
            <a:r>
              <a:rPr lang="fa-IR" sz="2400" dirty="0" smtClean="0"/>
              <a:t>آمار عملکرد</a:t>
            </a:r>
          </a:p>
          <a:p>
            <a:pPr lvl="2"/>
            <a:r>
              <a:rPr lang="fa-IR" sz="2400" dirty="0"/>
              <a:t>جدول </a:t>
            </a:r>
            <a:r>
              <a:rPr lang="fa-IR" sz="2400" dirty="0" smtClean="0"/>
              <a:t>مقایسه ای و دلایل افت ارزش </a:t>
            </a:r>
          </a:p>
          <a:p>
            <a:pPr lvl="2"/>
            <a:r>
              <a:rPr lang="fa-IR" sz="2400" dirty="0" smtClean="0"/>
              <a:t>کند شدن رشد ارزش دارائیها</a:t>
            </a:r>
            <a:endParaRPr lang="fa-IR" sz="2400" dirty="0"/>
          </a:p>
          <a:p>
            <a:endParaRPr lang="en-US" dirty="0"/>
          </a:p>
        </p:txBody>
      </p:sp>
    </p:spTree>
    <p:extLst>
      <p:ext uri="{BB962C8B-B14F-4D97-AF65-F5344CB8AC3E}">
        <p14:creationId xmlns:p14="http://schemas.microsoft.com/office/powerpoint/2010/main" val="2048471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نقدهای </a:t>
            </a:r>
            <a:r>
              <a:rPr lang="fa-IR" dirty="0"/>
              <a:t>وارد بر نهادهای مالی </a:t>
            </a:r>
            <a:r>
              <a:rPr lang="fa-IR" dirty="0" smtClean="0"/>
              <a:t>اسلامی</a:t>
            </a:r>
            <a:endParaRPr lang="en-US" dirty="0"/>
          </a:p>
        </p:txBody>
      </p:sp>
      <p:sp>
        <p:nvSpPr>
          <p:cNvPr id="3" name="Content Placeholder 2"/>
          <p:cNvSpPr>
            <a:spLocks noGrp="1"/>
          </p:cNvSpPr>
          <p:nvPr>
            <p:ph idx="1"/>
          </p:nvPr>
        </p:nvSpPr>
        <p:spPr>
          <a:xfrm>
            <a:off x="898585" y="2555217"/>
            <a:ext cx="10515600" cy="1671727"/>
          </a:xfrm>
        </p:spPr>
        <p:txBody>
          <a:bodyPr>
            <a:normAutofit/>
          </a:bodyPr>
          <a:lstStyle/>
          <a:p>
            <a:r>
              <a:rPr lang="fa-IR" sz="1800" dirty="0"/>
              <a:t>نقد اول: پیچیدگی بیشتر نهاد یا ابزار مالی اسلامی به معنای امکان تخطی بیشتر از مبانی شریعت نیز هست. </a:t>
            </a:r>
            <a:endParaRPr lang="fa-IR" sz="1800" dirty="0" smtClean="0"/>
          </a:p>
          <a:p>
            <a:r>
              <a:rPr lang="fa-IR" sz="1800" dirty="0" smtClean="0"/>
              <a:t>رویکرد </a:t>
            </a:r>
            <a:r>
              <a:rPr lang="fa-IR" sz="1800" dirty="0"/>
              <a:t>بهبود: ضرورت رویه گذاری و استاندارد گذاری فعالیت‌های مالی اسلامی از همین رو است تا هراس‌ها و بیم‌ها کنترل شوند</a:t>
            </a:r>
            <a:r>
              <a:rPr lang="fa-IR" sz="1800" dirty="0" smtClean="0"/>
              <a:t>.</a:t>
            </a:r>
          </a:p>
          <a:p>
            <a:r>
              <a:rPr lang="fa-IR" sz="1800" dirty="0" smtClean="0"/>
              <a:t>نقد دوم: نگرانیهای عمیق در مورد عقود مشارکتی به عنوان تهدید بزرگ صنعت بانکداری.</a:t>
            </a:r>
          </a:p>
          <a:p>
            <a:r>
              <a:rPr lang="fa-IR" sz="1800" dirty="0" smtClean="0"/>
              <a:t>رویکرد بهبود: حرکت به سمت عقود مبادله ای به جای عقود مشارکتی.</a:t>
            </a:r>
          </a:p>
        </p:txBody>
      </p:sp>
    </p:spTree>
    <p:extLst>
      <p:ext uri="{BB962C8B-B14F-4D97-AF65-F5344CB8AC3E}">
        <p14:creationId xmlns:p14="http://schemas.microsoft.com/office/powerpoint/2010/main" val="3041636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نقدهای </a:t>
            </a:r>
            <a:r>
              <a:rPr lang="fa-IR" dirty="0"/>
              <a:t>وارد بر نهادهای مالی </a:t>
            </a:r>
            <a:r>
              <a:rPr lang="fa-IR" dirty="0" smtClean="0"/>
              <a:t>اسلامی</a:t>
            </a:r>
            <a:endParaRPr lang="en-US" dirty="0"/>
          </a:p>
        </p:txBody>
      </p:sp>
      <p:sp>
        <p:nvSpPr>
          <p:cNvPr id="3" name="Content Placeholder 2"/>
          <p:cNvSpPr>
            <a:spLocks noGrp="1"/>
          </p:cNvSpPr>
          <p:nvPr>
            <p:ph idx="1"/>
          </p:nvPr>
        </p:nvSpPr>
        <p:spPr>
          <a:xfrm>
            <a:off x="838200" y="2382688"/>
            <a:ext cx="10515600" cy="2396346"/>
          </a:xfrm>
        </p:spPr>
        <p:txBody>
          <a:bodyPr>
            <a:normAutofit/>
          </a:bodyPr>
          <a:lstStyle/>
          <a:p>
            <a:r>
              <a:rPr lang="fa-IR" sz="1800" dirty="0" smtClean="0"/>
              <a:t>نقد سوم: عدم توجه به سیاستهای کلان و مسئولیتهای اجتماعی در نهادهای مالی اسلامی.</a:t>
            </a:r>
          </a:p>
          <a:p>
            <a:r>
              <a:rPr lang="fa-IR" sz="1800" dirty="0" smtClean="0"/>
              <a:t>رویکرد بهبود: ضرورت توجهبه مقاصد شریعت و ضرورت توجه به ارزشهای اسلامی در تبیین مسئولیتهای اجتماعی در نهادهای مالی اسلامی.</a:t>
            </a:r>
          </a:p>
          <a:p>
            <a:r>
              <a:rPr lang="fa-IR" sz="1800" dirty="0" smtClean="0"/>
              <a:t>نقد چهارم: بی پاسخ ماندن مفاهیم مالی حیاتی.</a:t>
            </a:r>
          </a:p>
          <a:p>
            <a:r>
              <a:rPr lang="fa-IR" sz="1800" dirty="0" smtClean="0"/>
              <a:t>رویکرد بهبود: توجه نهادهای سیاستگزار و بانک مرکزی به استفاده از ظرفیت کمیته های فقهی به روش متفاوت از نهادهای مالی اسلامی.</a:t>
            </a:r>
          </a:p>
          <a:p>
            <a:r>
              <a:rPr lang="fa-IR" sz="1800" dirty="0" smtClean="0"/>
              <a:t>نقد پنجم: فقدان رقابت پذیری در مقایسه با مالی متعارف.</a:t>
            </a:r>
          </a:p>
          <a:p>
            <a:r>
              <a:rPr lang="fa-IR" sz="1800" dirty="0" smtClean="0"/>
              <a:t>رویکرد بهبود: توجه به توان رقابت پذیری نهادهای مالی اسلامی در مقایسه با رقبای متعارف در تجهیز منابع و ارائه خدمات مالی.</a:t>
            </a:r>
            <a:endParaRPr lang="fa-IR" sz="1800" dirty="0"/>
          </a:p>
        </p:txBody>
      </p:sp>
    </p:spTree>
    <p:extLst>
      <p:ext uri="{BB962C8B-B14F-4D97-AF65-F5344CB8AC3E}">
        <p14:creationId xmlns:p14="http://schemas.microsoft.com/office/powerpoint/2010/main" val="40324167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TotalTime>
  <Words>1187</Words>
  <Application>Microsoft Office PowerPoint</Application>
  <PresentationFormat>Widescreen</PresentationFormat>
  <Paragraphs>52</Paragraphs>
  <Slides>12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B Mitra</vt:lpstr>
      <vt:lpstr>B Titr</vt:lpstr>
      <vt:lpstr>Calibri</vt:lpstr>
      <vt:lpstr>Calibri Light</vt:lpstr>
      <vt:lpstr>Times New Roman</vt:lpstr>
      <vt:lpstr>Office Theme</vt:lpstr>
      <vt:lpstr>PowerPoint Presentation</vt:lpstr>
      <vt:lpstr>PowerPoint Presentation</vt:lpstr>
      <vt:lpstr>راهبردهای اعمال مبانی شرعی در نهادهای مالی اسلامی و چالش­های فراروی نهادهای مالی اسلامی برای درپیش گرفتن رفتار با ثبات</vt:lpstr>
      <vt:lpstr>طرح موضوع: </vt:lpstr>
      <vt:lpstr>اهمیت نهادهای مالی اسلامی</vt:lpstr>
      <vt:lpstr>ویژگی نهاد مالی اسلامی</vt:lpstr>
      <vt:lpstr>آماری از عملکرد صنعت مالی اسلامی  بر اساس گزارش­های سال 2017</vt:lpstr>
      <vt:lpstr>نقدهای وارد بر نهادهای مالی اسلامی</vt:lpstr>
      <vt:lpstr>نقدهای وارد بر نهادهای مالی اسلامی</vt:lpstr>
      <vt:lpstr>مکانیسم نظارت بر اسلامی بودن نهاد مالی  و ابزارهای پایش و کنترل</vt:lpstr>
      <vt:lpstr>  نتیجه‌گیری و جمع‌بندی</vt:lpstr>
      <vt:lpstr>با تشکر از شما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Sajjad Movahhed</dc:creator>
  <cp:lastModifiedBy>Sajjad Movahhed</cp:lastModifiedBy>
  <cp:revision>47</cp:revision>
  <cp:lastPrinted>2018-12-01T11:16:26Z</cp:lastPrinted>
  <dcterms:created xsi:type="dcterms:W3CDTF">2017-11-29T21:43:38Z</dcterms:created>
  <dcterms:modified xsi:type="dcterms:W3CDTF">2018-12-01T17:07:35Z</dcterms:modified>
</cp:coreProperties>
</file>